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700" r:id="rId5"/>
    <p:sldMasterId id="2147483702" r:id="rId6"/>
  </p:sldMasterIdLst>
  <p:notesMasterIdLst>
    <p:notesMasterId r:id="rId16"/>
  </p:notesMasterIdLst>
  <p:handoutMasterIdLst>
    <p:handoutMasterId r:id="rId17"/>
  </p:handoutMasterIdLst>
  <p:sldIdLst>
    <p:sldId id="270" r:id="rId7"/>
    <p:sldId id="2694" r:id="rId8"/>
    <p:sldId id="2538" r:id="rId9"/>
    <p:sldId id="2601" r:id="rId10"/>
    <p:sldId id="2696" r:id="rId11"/>
    <p:sldId id="2697" r:id="rId12"/>
    <p:sldId id="571" r:id="rId13"/>
    <p:sldId id="665" r:id="rId14"/>
    <p:sldId id="269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12AA2-5DBA-417E-95A8-3B8F31FA0648}" v="14" dt="2023-11-27T20:20:40.9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22" d="100"/>
          <a:sy n="22" d="100"/>
        </p:scale>
        <p:origin x="3715" y="2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05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3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/>
              <a:t>Also, as requested, to provide a representation of magnitude impact the proposed ECRS and Non-Spin methodology changes will have on Nov and Dec, the spreadsheets for ECRS and Non-Spin include an estimation of Nov and Dec 2023 quantities computed using proposed 2024 methodology.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58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349362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9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4" r:id="rId2"/>
    <p:sldLayoutId id="214748370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rcot.com/calendar/11022023-ROS-Meeting" TargetMode="External"/><Relationship Id="rId3" Type="http://schemas.openxmlformats.org/officeDocument/2006/relationships/hyperlink" Target="https://www.ercot.com/files/docs/2023/09/19/2024_AS_Methodology_Sep_PDCWG_WMWG_REVISED_.zip" TargetMode="External"/><Relationship Id="rId7" Type="http://schemas.openxmlformats.org/officeDocument/2006/relationships/hyperlink" Target="https://www.ercot.com/calendar/11012023-WMS-Meeting" TargetMode="External"/><Relationship Id="rId2" Type="http://schemas.openxmlformats.org/officeDocument/2006/relationships/hyperlink" Target="https://www.ercot.com/files/docs/2023/09/19/2024__AS_Methodology_Sep_PDCWG_WMWG_REVISED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rcot.com/files/docs/2023/10/18/2024_as_methodology_oct_owg.zip" TargetMode="External"/><Relationship Id="rId5" Type="http://schemas.openxmlformats.org/officeDocument/2006/relationships/hyperlink" Target="https://www.ercot.com/files/docs/2023/10/10/2024_AS_Methodology_OCT_PDCWG_WMWG.zip" TargetMode="External"/><Relationship Id="rId4" Type="http://schemas.openxmlformats.org/officeDocument/2006/relationships/hyperlink" Target="https://www.ercot.com/files/docs/2023/10/06/2024_AS_Methodology_OCT_PDCWG_WMWG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December </a:t>
            </a:r>
            <a:r>
              <a:rPr lang="en-US" dirty="0"/>
              <a:t>4</a:t>
            </a:r>
            <a:r>
              <a:rPr lang="en-US"/>
              <a:t>, 2023 TAC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D59775-5B2B-520B-386A-6D2C260868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i="1" dirty="0"/>
              <a:t>Balancing Operations Planning Staff</a:t>
            </a:r>
          </a:p>
          <a:p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Proposed 2024 Ancillary Service Methodology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16EFC-C6BA-4321-8293-C3B40C9F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60E96-ECFB-4688-9D3E-E0963B97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53979"/>
            <a:ext cx="4267200" cy="2719992"/>
          </a:xfrm>
        </p:spPr>
        <p:txBody>
          <a:bodyPr lIns="91440" tIns="45720" rIns="91440" bIns="45720" anchor="t"/>
          <a:lstStyle/>
          <a:p>
            <a:pPr algn="just"/>
            <a:r>
              <a:rPr lang="en-US" sz="1200" dirty="0"/>
              <a:t>ERCOT has reviewed the methodology to determine minimum Ancillary Service (AS) requirements. </a:t>
            </a:r>
          </a:p>
          <a:p>
            <a:pPr algn="just"/>
            <a:r>
              <a:rPr lang="en-US" sz="1200" dirty="0"/>
              <a:t>Following is a summary of the proposed AS Methodology for 2024.</a:t>
            </a:r>
          </a:p>
          <a:p>
            <a:pPr marL="556895" lvl="1" indent="-213995" algn="just"/>
            <a:r>
              <a:rPr lang="en-US" sz="1200" dirty="0">
                <a:solidFill>
                  <a:schemeClr val="accent1"/>
                </a:solidFill>
              </a:rPr>
              <a:t>Regulation Service Methodology: </a:t>
            </a:r>
            <a:r>
              <a:rPr lang="en-US" sz="1200" b="1" dirty="0"/>
              <a:t>No major changes</a:t>
            </a:r>
            <a:r>
              <a:rPr lang="en-US" sz="1200" dirty="0"/>
              <a:t>. The Net Load variability calculation will be tweaked to include additional accounting based on accumulated Area Control Error (ACE) to better reflect the balancing needs from the hour.</a:t>
            </a:r>
            <a:endParaRPr lang="en-US" sz="1200" dirty="0">
              <a:cs typeface="Arial"/>
            </a:endParaRPr>
          </a:p>
          <a:p>
            <a:pPr marL="556895" lvl="1" indent="-213995" algn="just"/>
            <a:r>
              <a:rPr lang="en-US" sz="1200" dirty="0">
                <a:solidFill>
                  <a:schemeClr val="accent1"/>
                </a:solidFill>
              </a:rPr>
              <a:t>Responsive Reserve Serve (RRS) Methodology: </a:t>
            </a:r>
            <a:r>
              <a:rPr lang="en-US" sz="1200" b="1" dirty="0"/>
              <a:t>One change.</a:t>
            </a:r>
            <a:r>
              <a:rPr lang="en-US" sz="1200" dirty="0"/>
              <a:t> Remove the 2,800 MW floor that is applied to summer peak hours. A Minimum 2,300 MW of RRS will apply to all hours.</a:t>
            </a:r>
            <a:endParaRPr lang="en-US" sz="400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8E052-6A20-4956-A66D-2E4B52AB5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DDCE48B8-620D-0C0E-A164-43D55FB526B2}"/>
              </a:ext>
            </a:extLst>
          </p:cNvPr>
          <p:cNvSpPr txBox="1">
            <a:spLocks/>
          </p:cNvSpPr>
          <p:nvPr/>
        </p:nvSpPr>
        <p:spPr>
          <a:xfrm>
            <a:off x="4766181" y="307850"/>
            <a:ext cx="3910787" cy="304625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/>
            </a:solidFill>
          </a:ln>
        </p:spPr>
        <p:txBody>
          <a:bodyPr/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b="1" u="sng" cap="all" dirty="0"/>
              <a:t>2024 Methodology Review Timeline </a:t>
            </a:r>
          </a:p>
          <a:p>
            <a:endParaRPr lang="en-US" sz="600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September 20, 2023 – PDCWG (</a:t>
            </a:r>
            <a:r>
              <a:rPr lang="en-US" sz="1400" dirty="0">
                <a:solidFill>
                  <a:schemeClr val="accent2"/>
                </a:solidFill>
                <a:hlinkClick r:id="rId2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September 22, 2023 – WMWG (</a:t>
            </a:r>
            <a:r>
              <a:rPr lang="en-US" sz="1400" dirty="0">
                <a:solidFill>
                  <a:schemeClr val="accent2"/>
                </a:solidFill>
                <a:hlinkClick r:id="rId3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600" i="1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October 6, 2023 – WMWG (</a:t>
            </a:r>
            <a:r>
              <a:rPr lang="en-US" sz="1400" dirty="0">
                <a:solidFill>
                  <a:schemeClr val="accent2"/>
                </a:solidFill>
                <a:hlinkClick r:id="rId4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October 10, 2022 – PDCWG (</a:t>
            </a:r>
            <a:r>
              <a:rPr lang="en-US" sz="1400" dirty="0">
                <a:solidFill>
                  <a:schemeClr val="accent2"/>
                </a:solidFill>
                <a:hlinkClick r:id="rId5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October 19, 2023 – OWG (</a:t>
            </a:r>
            <a:r>
              <a:rPr lang="en-US" sz="1400" dirty="0">
                <a:solidFill>
                  <a:schemeClr val="accent2"/>
                </a:solidFill>
                <a:hlinkClick r:id="rId6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endParaRPr lang="en-US" sz="600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November 01, 2023 – WMS (</a:t>
            </a:r>
            <a:r>
              <a:rPr lang="en-US" sz="1400" dirty="0">
                <a:solidFill>
                  <a:schemeClr val="accent2"/>
                </a:solidFill>
                <a:hlinkClick r:id="rId7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>
                <a:solidFill>
                  <a:schemeClr val="accent2"/>
                </a:solidFill>
              </a:rPr>
              <a:t>November 02, 2023 – ROS (</a:t>
            </a:r>
            <a:r>
              <a:rPr lang="en-US" sz="1400" dirty="0">
                <a:solidFill>
                  <a:schemeClr val="accent2"/>
                </a:solidFill>
                <a:hlinkClick r:id="rId8"/>
              </a:rPr>
              <a:t>Link</a:t>
            </a:r>
            <a:r>
              <a:rPr lang="en-US" sz="1400" dirty="0">
                <a:solidFill>
                  <a:schemeClr val="accent2"/>
                </a:solidFill>
              </a:rPr>
              <a:t>)</a:t>
            </a:r>
          </a:p>
          <a:p>
            <a:endParaRPr lang="en-US" sz="6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December 04, 2023 – TAC</a:t>
            </a:r>
            <a:endParaRPr lang="en-US" sz="11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December 19, 2023 – </a:t>
            </a:r>
            <a:r>
              <a:rPr lang="en-US" sz="1400" dirty="0" err="1">
                <a:solidFill>
                  <a:schemeClr val="accent2"/>
                </a:solidFill>
              </a:rPr>
              <a:t>BoD</a:t>
            </a:r>
            <a:endParaRPr lang="en-US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8F79D10-ACD2-2BD0-ED70-F271EF64E620}"/>
              </a:ext>
            </a:extLst>
          </p:cNvPr>
          <p:cNvSpPr txBox="1">
            <a:spLocks/>
          </p:cNvSpPr>
          <p:nvPr/>
        </p:nvSpPr>
        <p:spPr>
          <a:xfrm>
            <a:off x="342900" y="3429000"/>
            <a:ext cx="8627165" cy="278509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56895" lvl="1" indent="-213995" algn="just"/>
            <a:r>
              <a:rPr lang="en-US" sz="1200" dirty="0">
                <a:solidFill>
                  <a:schemeClr val="accent1"/>
                </a:solidFill>
              </a:rPr>
              <a:t>ERCOT Contingency Reserve Service (ECRS) Methodology: </a:t>
            </a:r>
            <a:r>
              <a:rPr lang="en-US" sz="1200" b="1" dirty="0"/>
              <a:t>Three changes </a:t>
            </a:r>
          </a:p>
          <a:p>
            <a:pPr marL="569913" lvl="1" indent="0" algn="just">
              <a:buNone/>
            </a:pPr>
            <a:r>
              <a:rPr lang="en-US" sz="1200" dirty="0"/>
              <a:t>(1) Adjust the risk coverage during sunset hours to be at least 90</a:t>
            </a:r>
            <a:r>
              <a:rPr lang="en-US" sz="1200" baseline="30000" dirty="0"/>
              <a:t>th</a:t>
            </a:r>
            <a:r>
              <a:rPr lang="en-US" sz="1200" dirty="0"/>
              <a:t> percentile, (2) Adjust the frequency recovery portion such that it (2)(a) uses 2 years of historic information and cover 60% of historic net load and inertia conditions; and (2)(b) accounts for Regulation requirement in the hour.</a:t>
            </a:r>
            <a:endParaRPr lang="en-US" sz="1200" dirty="0">
              <a:cs typeface="Arial"/>
            </a:endParaRPr>
          </a:p>
          <a:p>
            <a:pPr marL="556895" lvl="1" indent="-213995" algn="just"/>
            <a:r>
              <a:rPr lang="en-US" sz="1200" dirty="0">
                <a:solidFill>
                  <a:schemeClr val="accent1"/>
                </a:solidFill>
              </a:rPr>
              <a:t>Non-Spinning Reserve Service (Non-Spin) Methodology: </a:t>
            </a:r>
            <a:r>
              <a:rPr lang="en-US" sz="1200" b="1" dirty="0"/>
              <a:t>One change.</a:t>
            </a:r>
          </a:p>
          <a:p>
            <a:pPr marL="569913" lvl="1" indent="0" algn="just">
              <a:buNone/>
            </a:pPr>
            <a:r>
              <a:rPr lang="en-US" sz="1200" dirty="0"/>
              <a:t>Non-Spin quantities for HE23 to HE02 in Winter and HE23 to HE06 rest of the year will be computed using 68</a:t>
            </a:r>
            <a:r>
              <a:rPr lang="en-US" sz="1200" baseline="30000" dirty="0"/>
              <a:t>th</a:t>
            </a:r>
            <a:r>
              <a:rPr lang="en-US" sz="1200" dirty="0"/>
              <a:t> percentile of 6 Hours Ahead (HA) hourly average net load forecast error. </a:t>
            </a:r>
          </a:p>
          <a:p>
            <a:pPr marL="569913" lvl="1" indent="0" algn="just">
              <a:buNone/>
            </a:pPr>
            <a:r>
              <a:rPr lang="en-US" sz="1200" dirty="0"/>
              <a:t>Non-Spin quantities during rest of the hours will be based on 75</a:t>
            </a:r>
            <a:r>
              <a:rPr lang="en-US" sz="1200" baseline="30000" dirty="0"/>
              <a:t>th</a:t>
            </a:r>
            <a:r>
              <a:rPr lang="en-US" sz="1200" dirty="0"/>
              <a:t> to 95</a:t>
            </a:r>
            <a:r>
              <a:rPr lang="en-US" sz="1200" baseline="30000" dirty="0"/>
              <a:t>th</a:t>
            </a:r>
            <a:r>
              <a:rPr lang="en-US" sz="1200" dirty="0"/>
              <a:t> percentile of 6 HA hourly average net load forecast error. The percentile used will be based on risk of a net load up-ramp in these hours.</a:t>
            </a:r>
          </a:p>
          <a:p>
            <a:pPr lvl="1" algn="just"/>
            <a:r>
              <a:rPr lang="en-US" sz="1200" dirty="0"/>
              <a:t>Lastly, NERC’s preliminary BAL-003 Interconnection Frequency Response Obligation (IFRO) for Operating Year (OY) 2024 assessment for ERCOT shows a decrease in ERCOT’s IFRO. To align with ERCOT’s new IFRO, the minimum RRS-PFR limit for 2024 will change to 1,185 MW.</a:t>
            </a:r>
          </a:p>
          <a:p>
            <a:pPr algn="just"/>
            <a:r>
              <a:rPr lang="en-US" sz="1200" i="1" dirty="0"/>
              <a:t>ERCOT note’s that, while the quantities of each AS are set based on an analysis of certain risks, these are not necessarily the only reasons why each AS is needed.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12756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1977-3865-45B3-9599-8F41569C1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Hourly Average Regulation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A8D61-CF4D-452E-81E4-E76A2F6D8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2F4E55-2F65-5F18-B030-0777E8E80F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194" y="663304"/>
            <a:ext cx="8077900" cy="28226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FD5672E-EACD-99BB-3A9B-E85E27D2FF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150" y="3429000"/>
            <a:ext cx="8077900" cy="282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3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1AA58-C98D-6744-EF53-1DBF2105F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Hourly Average RRS Comparison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A77F9-1E3B-BB9D-2343-FDEEFC5A8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9CCF22-6A01-69EF-2256-2E27EA888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65" y="935520"/>
            <a:ext cx="8657070" cy="498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1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2405D-4E02-51BF-0FD1-85119B0CA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Hourly Average ECRS Comparison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188B5-08D8-102B-73FF-527B08980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1D761B-1EE2-4320-3918-31DC03869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416" y="1112932"/>
            <a:ext cx="8659368" cy="463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3A3D-4FCC-4AEB-99EC-86856FE0A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Hourly Average Non-Spin Comparison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73574-514B-4D9A-B81B-D7A58F2FA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F5EE1E-16AC-548A-8FA3-4E39A2B3E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316" y="1132667"/>
            <a:ext cx="8659368" cy="459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3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C65DD900-E414-0671-DEAA-9C5C01A85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12E6491-A96A-E5EE-A56D-2DB2E588B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Below is a summary of the proposed changes to the methodology used for computing minimum AS quantities for 2024, </a:t>
            </a:r>
          </a:p>
          <a:p>
            <a:pPr lvl="1"/>
            <a:r>
              <a:rPr lang="en-US" sz="1400" dirty="0"/>
              <a:t>No change in the methodology used to compute Regulation Service; </a:t>
            </a:r>
          </a:p>
          <a:p>
            <a:pPr lvl="1"/>
            <a:r>
              <a:rPr lang="en-US" sz="1400" dirty="0"/>
              <a:t>One change in the methodology for RRS;</a:t>
            </a:r>
          </a:p>
          <a:p>
            <a:pPr lvl="1"/>
            <a:r>
              <a:rPr lang="en-US" sz="1400" dirty="0"/>
              <a:t>Three changes in the methodology for ECRS; </a:t>
            </a:r>
          </a:p>
          <a:p>
            <a:pPr lvl="1"/>
            <a:r>
              <a:rPr lang="en-US" sz="1400" dirty="0"/>
              <a:t>One change in the methodology for Non-Spin and</a:t>
            </a:r>
          </a:p>
          <a:p>
            <a:pPr lvl="1"/>
            <a:r>
              <a:rPr lang="en-US" sz="1400" dirty="0"/>
              <a:t>Minimum RRS-PFR limit changes to 1,185 MW </a:t>
            </a:r>
          </a:p>
          <a:p>
            <a:endParaRPr lang="en-US" sz="1400" dirty="0"/>
          </a:p>
          <a:p>
            <a:r>
              <a:rPr lang="en-US" sz="1400" dirty="0"/>
              <a:t>Spreadsheets that contain the preliminary quantities from Jan to Oct 2024 and a redline version of the AS Methodology document have been posted on today’s meeting page.</a:t>
            </a:r>
          </a:p>
          <a:p>
            <a:endParaRPr lang="en-US" sz="1400" dirty="0"/>
          </a:p>
          <a:p>
            <a:r>
              <a:rPr lang="en-US" sz="1400" dirty="0"/>
              <a:t>ERCOT is seeking endorsement on ERCOT’s proposed methodology for computing minimum AS quantities for 2024.</a:t>
            </a:r>
          </a:p>
          <a:p>
            <a:endParaRPr lang="en-US" sz="1400" dirty="0"/>
          </a:p>
          <a:p>
            <a:endParaRPr lang="en-US" sz="1400" i="1" dirty="0"/>
          </a:p>
          <a:p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US" dirty="0"/>
              <a:t>Appendix </a:t>
            </a:r>
          </a:p>
        </p:txBody>
      </p:sp>
    </p:spTree>
    <p:extLst>
      <p:ext uri="{BB962C8B-B14F-4D97-AF65-F5344CB8AC3E}">
        <p14:creationId xmlns:p14="http://schemas.microsoft.com/office/powerpoint/2010/main" val="945746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7A7B-2951-5428-346A-3D979213C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Thoughts on IMM AS Methodology Recommendation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3B43D2-D65F-5989-DBB6-52568ED9BC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168122"/>
              </p:ext>
            </p:extLst>
          </p:nvPr>
        </p:nvGraphicFramePr>
        <p:xfrm>
          <a:off x="339587" y="843011"/>
          <a:ext cx="8458200" cy="535485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86948">
                  <a:extLst>
                    <a:ext uri="{9D8B030D-6E8A-4147-A177-3AD203B41FA5}">
                      <a16:colId xmlns:a16="http://schemas.microsoft.com/office/drawing/2014/main" val="1951966041"/>
                    </a:ext>
                  </a:extLst>
                </a:gridCol>
                <a:gridCol w="2855843">
                  <a:extLst>
                    <a:ext uri="{9D8B030D-6E8A-4147-A177-3AD203B41FA5}">
                      <a16:colId xmlns:a16="http://schemas.microsoft.com/office/drawing/2014/main" val="1499383194"/>
                    </a:ext>
                  </a:extLst>
                </a:gridCol>
                <a:gridCol w="4015409">
                  <a:extLst>
                    <a:ext uri="{9D8B030D-6E8A-4147-A177-3AD203B41FA5}">
                      <a16:colId xmlns:a16="http://schemas.microsoft.com/office/drawing/2014/main" val="3503322502"/>
                    </a:ext>
                  </a:extLst>
                </a:gridCol>
              </a:tblGrid>
              <a:tr h="1529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cap="all" baseline="0" dirty="0">
                          <a:effectLst/>
                        </a:rPr>
                        <a:t>IMM Recommendation</a:t>
                      </a:r>
                      <a:endParaRPr lang="en-US" sz="1400" b="1" i="0" u="none" strike="noStrike" cap="all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cap="all" baseline="0" dirty="0">
                          <a:effectLst/>
                        </a:rPr>
                        <a:t>ERCOT Comments</a:t>
                      </a:r>
                      <a:endParaRPr lang="en-US" sz="1400" b="1" i="0" u="none" strike="noStrike" cap="all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019877"/>
                  </a:ext>
                </a:extLst>
              </a:tr>
              <a:tr h="1529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RRS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u="none" strike="noStrike" dirty="0">
                          <a:effectLst/>
                        </a:rPr>
                        <a:t>Remove the 2,800 MW floor on RRS.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just" fontAlgn="ctr"/>
                      <a:r>
                        <a:rPr lang="en-US" sz="1200" u="none" strike="noStrike" dirty="0">
                          <a:effectLst/>
                        </a:rPr>
                        <a:t>Agree with this recommendation.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171019"/>
                  </a:ext>
                </a:extLst>
              </a:tr>
              <a:tr h="12173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ECRS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u="none" strike="noStrike" dirty="0">
                          <a:effectLst/>
                        </a:rPr>
                        <a:t>Reduce the frequency recovery MW procurement for ECRS.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just" fontAlgn="ctr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ERCOT is proposing to adjust the frequency recovery portion such that it (a) uses 2 years of historic information and cover 60% of historic net load and inertia conditions; and (b) accounts for Regulation requirement in the hour. These changes overall reduce the frequency recovery MW portion of ECRS quantity.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28457"/>
                  </a:ext>
                </a:extLst>
              </a:tr>
              <a:tr h="10827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u="none" strike="noStrike" dirty="0">
                          <a:effectLst/>
                        </a:rPr>
                        <a:t>Use 10-minute ahead net load errors for ECRS methodology.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just" fontAlgn="ctr"/>
                      <a:r>
                        <a:rPr lang="en-US" sz="1200" u="none" strike="noStrike" dirty="0">
                          <a:effectLst/>
                        </a:rPr>
                        <a:t>30 Minute Ahead net load forecast errors reflect the magnitude uncertainty that ECRS would be relied upon to cover till resources providing offline Non-Spin are online and ready for dispatch. Offline Non-Spin resources can have a cold start time of </a:t>
                      </a:r>
                      <a:r>
                        <a:rPr lang="en-US" sz="1200" u="none" strike="noStrike" dirty="0" err="1">
                          <a:effectLst/>
                        </a:rPr>
                        <a:t>upto</a:t>
                      </a:r>
                      <a:r>
                        <a:rPr lang="en-US" sz="1200" u="none" strike="noStrike" dirty="0">
                          <a:effectLst/>
                        </a:rPr>
                        <a:t> 30min.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255895"/>
                  </a:ext>
                </a:extLst>
              </a:tr>
              <a:tr h="9482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u="none" strike="noStrike" dirty="0">
                          <a:effectLst/>
                        </a:rPr>
                        <a:t>Reduce ECRS duration requirement back to one hour – requiring that resources providing ECRS be able to deploy for at least two hours effectively reduced energy storage resource participation by half.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just" fontAlgn="ctr"/>
                      <a:r>
                        <a:rPr lang="en-US" sz="1200" u="none" strike="noStrike" dirty="0">
                          <a:effectLst/>
                        </a:rPr>
                        <a:t>While this is not directly related to AS Methodology, it is worth noting that, the </a:t>
                      </a:r>
                      <a:r>
                        <a:rPr lang="en-US" sz="1200" u="none" strike="noStrike" dirty="0" err="1">
                          <a:effectLst/>
                        </a:rPr>
                        <a:t>BoD</a:t>
                      </a:r>
                      <a:r>
                        <a:rPr lang="en-US" sz="1200" u="none" strike="noStrike" dirty="0">
                          <a:effectLst/>
                        </a:rPr>
                        <a:t> approved version of NPRR1186 keeps the duration requirement for ECRS from a qualification perspective but specifies that the minimum State-Of-Charge needed to provide ECRS will be set per a 1-hour requirement. This change may influence a change in ESR participation for ECRS.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982388"/>
                  </a:ext>
                </a:extLst>
              </a:tr>
              <a:tr h="108279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Non-Spin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81" marR="6681" marT="6681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200" u="none" strike="noStrike" dirty="0">
                          <a:effectLst/>
                        </a:rPr>
                        <a:t>Change the non-spin 6-hour ahead error requirement to 3-hour ahead.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12713" indent="0" algn="just" fontAlgn="ctr"/>
                      <a:r>
                        <a:rPr lang="en-US" sz="1200" u="none" strike="noStrike" dirty="0">
                          <a:effectLst/>
                        </a:rPr>
                        <a:t>6 Hour Ahead net load forecast errors reflect the magnitude uncertainty that Non-Spin would be relied upon to cover till offline resources can be committed, are online and ready for dispatch. 6 hours reflects lead times of typical resources that are offline and available for commitment on tighter days.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15331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8011AC-BD16-C81F-7198-F66528445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98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e207819-3fdd-4ee3-a2f3-ad4d7cb83613">
      <UserInfo>
        <DisplayName>Billo, Jeffrey</DisplayName>
        <AccountId>28</AccountId>
        <AccountType/>
      </UserInfo>
      <UserInfo>
        <DisplayName>Woodfin, Dan</DisplayName>
        <AccountId>29</AccountId>
        <AccountType/>
      </UserInfo>
    </SharedWithUsers>
    <lcf76f155ced4ddcb4097134ff3c332f xmlns="1c4d59ec-3ca7-45ae-8048-ac80299584db">
      <Terms xmlns="http://schemas.microsoft.com/office/infopath/2007/PartnerControls"/>
    </lcf76f155ced4ddcb4097134ff3c332f>
    <TaxCatchAll xmlns="5e207819-3fdd-4ee3-a2f3-ad4d7cb8361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DCD48A7FCC408DC1127391EAAA44" ma:contentTypeVersion="15" ma:contentTypeDescription="Create a new document." ma:contentTypeScope="" ma:versionID="c5dad0a5a79cb41440d4ae175c0c4d12">
  <xsd:schema xmlns:xsd="http://www.w3.org/2001/XMLSchema" xmlns:xs="http://www.w3.org/2001/XMLSchema" xmlns:p="http://schemas.microsoft.com/office/2006/metadata/properties" xmlns:ns2="1c4d59ec-3ca7-45ae-8048-ac80299584db" xmlns:ns3="5e207819-3fdd-4ee3-a2f3-ad4d7cb83613" targetNamespace="http://schemas.microsoft.com/office/2006/metadata/properties" ma:root="true" ma:fieldsID="6ca9097359f0122c91b11baa9b86649c" ns2:_="" ns3:_="">
    <xsd:import namespace="1c4d59ec-3ca7-45ae-8048-ac80299584db"/>
    <xsd:import namespace="5e207819-3fdd-4ee3-a2f3-ad4d7cb836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4d59ec-3ca7-45ae-8048-ac80299584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4174cf4-8bc1-4249-b783-7da8288d63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207819-3fdd-4ee3-a2f3-ad4d7cb8361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150a7f2-253e-4017-9dce-cdccf0295658}" ma:internalName="TaxCatchAll" ma:showField="CatchAllData" ma:web="5e207819-3fdd-4ee3-a2f3-ad4d7cb836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B00E64-9C05-430C-8855-C2D6494593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3BB512-7610-49F0-9AA5-322B199EBFF5}">
  <ds:schemaRefs>
    <ds:schemaRef ds:uri="http://www.w3.org/XML/1998/namespace"/>
    <ds:schemaRef ds:uri="1c4d59ec-3ca7-45ae-8048-ac80299584db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e207819-3fdd-4ee3-a2f3-ad4d7cb83613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59221BC-5252-45A8-B2CB-2E3FC96D1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4d59ec-3ca7-45ae-8048-ac80299584db"/>
    <ds:schemaRef ds:uri="5e207819-3fdd-4ee3-a2f3-ad4d7cb836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930</Words>
  <Application>Microsoft Office PowerPoint</Application>
  <PresentationFormat>On-screen Show (4:3)</PresentationFormat>
  <Paragraphs>76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Wingdings</vt:lpstr>
      <vt:lpstr>1_Office Theme</vt:lpstr>
      <vt:lpstr>2_Custom Design</vt:lpstr>
      <vt:lpstr>3_Custom Design</vt:lpstr>
      <vt:lpstr>PowerPoint Presentation</vt:lpstr>
      <vt:lpstr>Introduction</vt:lpstr>
      <vt:lpstr>Hourly Average Regulation Comparison</vt:lpstr>
      <vt:lpstr>Hourly Average RRS Comparison</vt:lpstr>
      <vt:lpstr>Hourly Average ECRS Comparison</vt:lpstr>
      <vt:lpstr>Hourly Average Non-Spin Comparison</vt:lpstr>
      <vt:lpstr>Summary</vt:lpstr>
      <vt:lpstr>PowerPoint Presentation</vt:lpstr>
      <vt:lpstr>Thoughts on IMM AS Methodology Recommendation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Ken Sands</cp:lastModifiedBy>
  <cp:revision>8</cp:revision>
  <dcterms:created xsi:type="dcterms:W3CDTF">2016-04-16T13:25:21Z</dcterms:created>
  <dcterms:modified xsi:type="dcterms:W3CDTF">2023-12-06T13:59:46Z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2023-07-13T14:59:07Z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fa107c1a-d783-4e0a-a093-2d49d1fd4b08</vt:lpwstr>
  </property>
  <property fmtid="{D5CDD505-2E9C-101B-9397-08002B2CF9AE}" pid="8" name="MSIP_Label_7084cbda-52b8-46fb-a7b7-cb5bd465ed85_ContentBits">
    <vt:lpwstr>0</vt:lpwstr>
  </property>
  <property fmtid="{D5CDD505-2E9C-101B-9397-08002B2CF9AE}" pid="9" name="ContentTypeId">
    <vt:lpwstr>0x0101000C90DCD48A7FCC408DC1127391EAAA44</vt:lpwstr>
  </property>
</Properties>
</file>