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notesMasterIdLst>
    <p:notesMasterId r:id="rId35"/>
  </p:notesMasterIdLst>
  <p:handoutMasterIdLst>
    <p:handoutMasterId r:id="rId36"/>
  </p:handoutMasterIdLst>
  <p:sldIdLst>
    <p:sldId id="274" r:id="rId5"/>
    <p:sldId id="567" r:id="rId6"/>
    <p:sldId id="516" r:id="rId7"/>
    <p:sldId id="551" r:id="rId8"/>
    <p:sldId id="552" r:id="rId9"/>
    <p:sldId id="522" r:id="rId10"/>
    <p:sldId id="553" r:id="rId11"/>
    <p:sldId id="561" r:id="rId12"/>
    <p:sldId id="535" r:id="rId13"/>
    <p:sldId id="559" r:id="rId14"/>
    <p:sldId id="482" r:id="rId15"/>
    <p:sldId id="541" r:id="rId16"/>
    <p:sldId id="568" r:id="rId17"/>
    <p:sldId id="569" r:id="rId18"/>
    <p:sldId id="570" r:id="rId19"/>
    <p:sldId id="571" r:id="rId20"/>
    <p:sldId id="572" r:id="rId21"/>
    <p:sldId id="566" r:id="rId22"/>
    <p:sldId id="546" r:id="rId23"/>
    <p:sldId id="562" r:id="rId24"/>
    <p:sldId id="525" r:id="rId25"/>
    <p:sldId id="549" r:id="rId26"/>
    <p:sldId id="565" r:id="rId27"/>
    <p:sldId id="547" r:id="rId28"/>
    <p:sldId id="574" r:id="rId29"/>
    <p:sldId id="575" r:id="rId30"/>
    <p:sldId id="576" r:id="rId31"/>
    <p:sldId id="573" r:id="rId32"/>
    <p:sldId id="524" r:id="rId33"/>
    <p:sldId id="563" r:id="rId3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hlyn E. Johnson" initials="AEJ" lastIdx="2" clrIdx="0">
    <p:extLst>
      <p:ext uri="{19B8F6BF-5375-455C-9EA6-DF929625EA0E}">
        <p15:presenceInfo xmlns:p15="http://schemas.microsoft.com/office/powerpoint/2012/main" userId="Ashlyn E. Johnson" providerId="None"/>
      </p:ext>
    </p:extLst>
  </p:cmAuthor>
  <p:cmAuthor id="2" name="Phillip Choi" initials="PC" lastIdx="1" clrIdx="1">
    <p:extLst>
      <p:ext uri="{19B8F6BF-5375-455C-9EA6-DF929625EA0E}">
        <p15:presenceInfo xmlns:p15="http://schemas.microsoft.com/office/powerpoint/2012/main" userId="S-1-5-21-763395156-1814475548-3200716733-388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9A4AD"/>
    <a:srgbClr val="C00000"/>
    <a:srgbClr val="D9112E"/>
    <a:srgbClr val="CF102D"/>
    <a:srgbClr val="ED1332"/>
    <a:srgbClr val="CA102B"/>
    <a:srgbClr val="ED1736"/>
    <a:srgbClr val="00CC66"/>
    <a:srgbClr val="2A36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3458D1-226F-5D40-AF85-FA8D6DCA9834}" v="50" dt="2023-11-21T03:27:01.0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89" autoAdjust="0"/>
    <p:restoredTop sz="94404" autoAdjust="0"/>
  </p:normalViewPr>
  <p:slideViewPr>
    <p:cSldViewPr snapToGrid="0">
      <p:cViewPr varScale="1">
        <p:scale>
          <a:sx n="78" d="100"/>
          <a:sy n="78" d="100"/>
        </p:scale>
        <p:origin x="1205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71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C6DBAF-450B-4EDC-B9AD-0FA603897733}" type="doc">
      <dgm:prSet loTypeId="urn:microsoft.com/office/officeart/2005/8/layout/vList2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26B3D50-AF51-40C2-B3C6-48DE416FF96A}">
      <dgm:prSet phldrT="[Text]"/>
      <dgm:spPr/>
      <dgm:t>
        <a:bodyPr/>
        <a:lstStyle/>
        <a:p>
          <a:r>
            <a:rPr lang="en-US" dirty="0"/>
            <a:t>LOLE Overview</a:t>
          </a:r>
        </a:p>
      </dgm:t>
    </dgm:pt>
    <dgm:pt modelId="{B5A9DB88-932F-40A9-9E3E-4DBB23E8BF3C}" type="parTrans" cxnId="{EE3348DE-9DD8-4842-A2B1-E047B01DD981}">
      <dgm:prSet/>
      <dgm:spPr/>
      <dgm:t>
        <a:bodyPr/>
        <a:lstStyle/>
        <a:p>
          <a:endParaRPr lang="en-US"/>
        </a:p>
      </dgm:t>
    </dgm:pt>
    <dgm:pt modelId="{5F05BD15-1C36-4B41-918B-72EE8DA6F4AA}" type="sibTrans" cxnId="{EE3348DE-9DD8-4842-A2B1-E047B01DD981}">
      <dgm:prSet/>
      <dgm:spPr/>
      <dgm:t>
        <a:bodyPr/>
        <a:lstStyle/>
        <a:p>
          <a:endParaRPr lang="en-US"/>
        </a:p>
      </dgm:t>
    </dgm:pt>
    <dgm:pt modelId="{72D62496-7AAE-4CB2-AC07-8E0045699122}">
      <dgm:prSet phldrT="[Text]"/>
      <dgm:spPr/>
      <dgm:t>
        <a:bodyPr/>
        <a:lstStyle/>
        <a:p>
          <a:r>
            <a:rPr lang="en-US" dirty="0"/>
            <a:t>Modeling Assumptions</a:t>
          </a:r>
        </a:p>
      </dgm:t>
    </dgm:pt>
    <dgm:pt modelId="{D0CE02DC-7654-44C3-8590-66980D98C2F8}" type="parTrans" cxnId="{50A3DF5D-6F2A-43E3-8C67-739D8406AD0D}">
      <dgm:prSet/>
      <dgm:spPr/>
      <dgm:t>
        <a:bodyPr/>
        <a:lstStyle/>
        <a:p>
          <a:endParaRPr lang="en-US"/>
        </a:p>
      </dgm:t>
    </dgm:pt>
    <dgm:pt modelId="{55D3B56B-52CA-4FBF-954E-F36130D90E0E}" type="sibTrans" cxnId="{50A3DF5D-6F2A-43E3-8C67-739D8406AD0D}">
      <dgm:prSet/>
      <dgm:spPr/>
      <dgm:t>
        <a:bodyPr/>
        <a:lstStyle/>
        <a:p>
          <a:endParaRPr lang="en-US"/>
        </a:p>
      </dgm:t>
    </dgm:pt>
    <dgm:pt modelId="{776D4898-8D31-4E5C-95A0-64CCFE62FD70}">
      <dgm:prSet phldrT="[Text]"/>
      <dgm:spPr/>
      <dgm:t>
        <a:bodyPr/>
        <a:lstStyle/>
        <a:p>
          <a:r>
            <a:rPr lang="en-US" dirty="0"/>
            <a:t>Analysis of LOLE Hours</a:t>
          </a:r>
        </a:p>
      </dgm:t>
    </dgm:pt>
    <dgm:pt modelId="{FAD5EFE4-6DEC-4388-93B8-6A34AC697E3F}" type="parTrans" cxnId="{75D15A56-8114-4E2E-96CF-0B8B828BD7F9}">
      <dgm:prSet/>
      <dgm:spPr/>
      <dgm:t>
        <a:bodyPr/>
        <a:lstStyle/>
        <a:p>
          <a:endParaRPr lang="en-US"/>
        </a:p>
      </dgm:t>
    </dgm:pt>
    <dgm:pt modelId="{68B24A38-1B40-47A2-8518-FB5EA4EC683B}" type="sibTrans" cxnId="{75D15A56-8114-4E2E-96CF-0B8B828BD7F9}">
      <dgm:prSet/>
      <dgm:spPr/>
      <dgm:t>
        <a:bodyPr/>
        <a:lstStyle/>
        <a:p>
          <a:endParaRPr lang="en-US"/>
        </a:p>
      </dgm:t>
    </dgm:pt>
    <dgm:pt modelId="{10FA1177-9BC0-41CC-B762-BF0D26983910}">
      <dgm:prSet phldrT="[Text]"/>
      <dgm:spPr/>
      <dgm:t>
        <a:bodyPr/>
        <a:lstStyle/>
        <a:p>
          <a:r>
            <a:rPr lang="en-US" dirty="0"/>
            <a:t>Year 2026 Draft Results</a:t>
          </a:r>
        </a:p>
      </dgm:t>
    </dgm:pt>
    <dgm:pt modelId="{B88A8061-14A5-4751-8234-665CBF21A321}" type="parTrans" cxnId="{DE4D6E6C-68E9-484E-9AA4-7CEF07149D5B}">
      <dgm:prSet/>
      <dgm:spPr/>
      <dgm:t>
        <a:bodyPr/>
        <a:lstStyle/>
        <a:p>
          <a:endParaRPr lang="en-US"/>
        </a:p>
      </dgm:t>
    </dgm:pt>
    <dgm:pt modelId="{1C2DCA8B-77D3-4709-B76C-5B6FD610A1EE}" type="sibTrans" cxnId="{DE4D6E6C-68E9-484E-9AA4-7CEF07149D5B}">
      <dgm:prSet/>
      <dgm:spPr/>
      <dgm:t>
        <a:bodyPr/>
        <a:lstStyle/>
        <a:p>
          <a:endParaRPr lang="en-US"/>
        </a:p>
      </dgm:t>
    </dgm:pt>
    <dgm:pt modelId="{354865D4-5991-4B26-9BA5-85CBF6DCBE78}">
      <dgm:prSet phldrT="[Text]"/>
      <dgm:spPr/>
      <dgm:t>
        <a:bodyPr/>
        <a:lstStyle/>
        <a:p>
          <a:r>
            <a:rPr lang="en-US" dirty="0"/>
            <a:t>Next Steps</a:t>
          </a:r>
        </a:p>
      </dgm:t>
    </dgm:pt>
    <dgm:pt modelId="{374C5E27-400D-4566-BBE6-AA6819AD1E94}" type="parTrans" cxnId="{0624584E-D399-4B6C-B572-45BF76FADC48}">
      <dgm:prSet/>
      <dgm:spPr/>
      <dgm:t>
        <a:bodyPr/>
        <a:lstStyle/>
        <a:p>
          <a:endParaRPr lang="en-US"/>
        </a:p>
      </dgm:t>
    </dgm:pt>
    <dgm:pt modelId="{13217115-E635-4FEA-8CEF-EBB3FDEFC7AA}" type="sibTrans" cxnId="{0624584E-D399-4B6C-B572-45BF76FADC48}">
      <dgm:prSet/>
      <dgm:spPr/>
      <dgm:t>
        <a:bodyPr/>
        <a:lstStyle/>
        <a:p>
          <a:endParaRPr lang="en-US"/>
        </a:p>
      </dgm:t>
    </dgm:pt>
    <dgm:pt modelId="{592E3332-5027-408D-8FFB-80562725D556}">
      <dgm:prSet phldrT="[Text]"/>
      <dgm:spPr/>
      <dgm:t>
        <a:bodyPr/>
        <a:lstStyle/>
        <a:p>
          <a:r>
            <a:rPr lang="en-US" dirty="0"/>
            <a:t>Hourly Load Profiles</a:t>
          </a:r>
        </a:p>
      </dgm:t>
    </dgm:pt>
    <dgm:pt modelId="{52DD87B8-02B4-4E6E-9B7A-AB12A37C981E}" type="parTrans" cxnId="{DB5FB3E9-C909-4DEC-93FD-A55BF4E9C79F}">
      <dgm:prSet/>
      <dgm:spPr/>
      <dgm:t>
        <a:bodyPr/>
        <a:lstStyle/>
        <a:p>
          <a:endParaRPr lang="en-US"/>
        </a:p>
      </dgm:t>
    </dgm:pt>
    <dgm:pt modelId="{124FC66F-1C49-44E7-9F56-FE623B9CAEA6}" type="sibTrans" cxnId="{DB5FB3E9-C909-4DEC-93FD-A55BF4E9C79F}">
      <dgm:prSet/>
      <dgm:spPr/>
      <dgm:t>
        <a:bodyPr/>
        <a:lstStyle/>
        <a:p>
          <a:endParaRPr lang="en-US"/>
        </a:p>
      </dgm:t>
    </dgm:pt>
    <dgm:pt modelId="{8366ED58-2764-4588-9D70-18F4244F2728}" type="pres">
      <dgm:prSet presAssocID="{5FC6DBAF-450B-4EDC-B9AD-0FA603897733}" presName="linear" presStyleCnt="0">
        <dgm:presLayoutVars>
          <dgm:animLvl val="lvl"/>
          <dgm:resizeHandles val="exact"/>
        </dgm:presLayoutVars>
      </dgm:prSet>
      <dgm:spPr/>
    </dgm:pt>
    <dgm:pt modelId="{31A6EF92-588D-4E48-A715-88AAC3A191B3}" type="pres">
      <dgm:prSet presAssocID="{026B3D50-AF51-40C2-B3C6-48DE416FF96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F195E22-5A65-41C9-81CA-154082962BD8}" type="pres">
      <dgm:prSet presAssocID="{5F05BD15-1C36-4B41-918B-72EE8DA6F4AA}" presName="spacer" presStyleCnt="0"/>
      <dgm:spPr/>
    </dgm:pt>
    <dgm:pt modelId="{389DAE55-83C9-44F5-B7F1-DEF64B88745B}" type="pres">
      <dgm:prSet presAssocID="{72D62496-7AAE-4CB2-AC07-8E004569912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33612C9-50B1-454D-902D-00B32771BDC1}" type="pres">
      <dgm:prSet presAssocID="{55D3B56B-52CA-4FBF-954E-F36130D90E0E}" presName="spacer" presStyleCnt="0"/>
      <dgm:spPr/>
    </dgm:pt>
    <dgm:pt modelId="{1CD0D1B1-9A7C-4599-B8D8-BEE23590C157}" type="pres">
      <dgm:prSet presAssocID="{592E3332-5027-408D-8FFB-80562725D55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BEBD302-9179-437B-B29F-F74E3E72D147}" type="pres">
      <dgm:prSet presAssocID="{124FC66F-1C49-44E7-9F56-FE623B9CAEA6}" presName="spacer" presStyleCnt="0"/>
      <dgm:spPr/>
    </dgm:pt>
    <dgm:pt modelId="{2B92C719-4DE1-49B2-83E4-3292CF8E437E}" type="pres">
      <dgm:prSet presAssocID="{776D4898-8D31-4E5C-95A0-64CCFE62FD7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954CDB0-C082-44FA-B097-CD10B9ED5D1D}" type="pres">
      <dgm:prSet presAssocID="{68B24A38-1B40-47A2-8518-FB5EA4EC683B}" presName="spacer" presStyleCnt="0"/>
      <dgm:spPr/>
    </dgm:pt>
    <dgm:pt modelId="{7B938A5F-B872-4603-839A-50A751D3BA83}" type="pres">
      <dgm:prSet presAssocID="{10FA1177-9BC0-41CC-B762-BF0D2698391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A45FBF8-B995-4154-8B8B-F6E5C0A22BCD}" type="pres">
      <dgm:prSet presAssocID="{1C2DCA8B-77D3-4709-B76C-5B6FD610A1EE}" presName="spacer" presStyleCnt="0"/>
      <dgm:spPr/>
    </dgm:pt>
    <dgm:pt modelId="{A6B3C4E8-BA37-4900-A9D0-EFE39DA4C268}" type="pres">
      <dgm:prSet presAssocID="{354865D4-5991-4B26-9BA5-85CBF6DCBE78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50A3DF5D-6F2A-43E3-8C67-739D8406AD0D}" srcId="{5FC6DBAF-450B-4EDC-B9AD-0FA603897733}" destId="{72D62496-7AAE-4CB2-AC07-8E0045699122}" srcOrd="1" destOrd="0" parTransId="{D0CE02DC-7654-44C3-8590-66980D98C2F8}" sibTransId="{55D3B56B-52CA-4FBF-954E-F36130D90E0E}"/>
    <dgm:cxn modelId="{8E40ED5E-3F8B-4621-A00E-697957CBC8C6}" type="presOf" srcId="{5FC6DBAF-450B-4EDC-B9AD-0FA603897733}" destId="{8366ED58-2764-4588-9D70-18F4244F2728}" srcOrd="0" destOrd="0" presId="urn:microsoft.com/office/officeart/2005/8/layout/vList2"/>
    <dgm:cxn modelId="{DE4D6E6C-68E9-484E-9AA4-7CEF07149D5B}" srcId="{5FC6DBAF-450B-4EDC-B9AD-0FA603897733}" destId="{10FA1177-9BC0-41CC-B762-BF0D26983910}" srcOrd="4" destOrd="0" parTransId="{B88A8061-14A5-4751-8234-665CBF21A321}" sibTransId="{1C2DCA8B-77D3-4709-B76C-5B6FD610A1EE}"/>
    <dgm:cxn modelId="{21C2986C-DB99-4D1D-B217-48B78C0B0180}" type="presOf" srcId="{026B3D50-AF51-40C2-B3C6-48DE416FF96A}" destId="{31A6EF92-588D-4E48-A715-88AAC3A191B3}" srcOrd="0" destOrd="0" presId="urn:microsoft.com/office/officeart/2005/8/layout/vList2"/>
    <dgm:cxn modelId="{BB07A04D-1730-4337-8A5B-9FA59E4C396A}" type="presOf" srcId="{776D4898-8D31-4E5C-95A0-64CCFE62FD70}" destId="{2B92C719-4DE1-49B2-83E4-3292CF8E437E}" srcOrd="0" destOrd="0" presId="urn:microsoft.com/office/officeart/2005/8/layout/vList2"/>
    <dgm:cxn modelId="{0624584E-D399-4B6C-B572-45BF76FADC48}" srcId="{5FC6DBAF-450B-4EDC-B9AD-0FA603897733}" destId="{354865D4-5991-4B26-9BA5-85CBF6DCBE78}" srcOrd="5" destOrd="0" parTransId="{374C5E27-400D-4566-BBE6-AA6819AD1E94}" sibTransId="{13217115-E635-4FEA-8CEF-EBB3FDEFC7AA}"/>
    <dgm:cxn modelId="{75D15A56-8114-4E2E-96CF-0B8B828BD7F9}" srcId="{5FC6DBAF-450B-4EDC-B9AD-0FA603897733}" destId="{776D4898-8D31-4E5C-95A0-64CCFE62FD70}" srcOrd="3" destOrd="0" parTransId="{FAD5EFE4-6DEC-4388-93B8-6A34AC697E3F}" sibTransId="{68B24A38-1B40-47A2-8518-FB5EA4EC683B}"/>
    <dgm:cxn modelId="{53E67E57-0CA6-4CB2-B867-EACED4195B46}" type="presOf" srcId="{10FA1177-9BC0-41CC-B762-BF0D26983910}" destId="{7B938A5F-B872-4603-839A-50A751D3BA83}" srcOrd="0" destOrd="0" presId="urn:microsoft.com/office/officeart/2005/8/layout/vList2"/>
    <dgm:cxn modelId="{EAC1A3C6-9117-4527-87B4-A5B6C382F60A}" type="presOf" srcId="{354865D4-5991-4B26-9BA5-85CBF6DCBE78}" destId="{A6B3C4E8-BA37-4900-A9D0-EFE39DA4C268}" srcOrd="0" destOrd="0" presId="urn:microsoft.com/office/officeart/2005/8/layout/vList2"/>
    <dgm:cxn modelId="{EE3348DE-9DD8-4842-A2B1-E047B01DD981}" srcId="{5FC6DBAF-450B-4EDC-B9AD-0FA603897733}" destId="{026B3D50-AF51-40C2-B3C6-48DE416FF96A}" srcOrd="0" destOrd="0" parTransId="{B5A9DB88-932F-40A9-9E3E-4DBB23E8BF3C}" sibTransId="{5F05BD15-1C36-4B41-918B-72EE8DA6F4AA}"/>
    <dgm:cxn modelId="{241EF4DF-D5A3-49FB-9E5E-917764CDC3D5}" type="presOf" srcId="{592E3332-5027-408D-8FFB-80562725D556}" destId="{1CD0D1B1-9A7C-4599-B8D8-BEE23590C157}" srcOrd="0" destOrd="0" presId="urn:microsoft.com/office/officeart/2005/8/layout/vList2"/>
    <dgm:cxn modelId="{DB5FB3E9-C909-4DEC-93FD-A55BF4E9C79F}" srcId="{5FC6DBAF-450B-4EDC-B9AD-0FA603897733}" destId="{592E3332-5027-408D-8FFB-80562725D556}" srcOrd="2" destOrd="0" parTransId="{52DD87B8-02B4-4E6E-9B7A-AB12A37C981E}" sibTransId="{124FC66F-1C49-44E7-9F56-FE623B9CAEA6}"/>
    <dgm:cxn modelId="{8C092CF8-BD20-473C-9F5D-9EFFBA20F16D}" type="presOf" srcId="{72D62496-7AAE-4CB2-AC07-8E0045699122}" destId="{389DAE55-83C9-44F5-B7F1-DEF64B88745B}" srcOrd="0" destOrd="0" presId="urn:microsoft.com/office/officeart/2005/8/layout/vList2"/>
    <dgm:cxn modelId="{EA30C3FB-5803-4A0D-BA6A-C4504CBA8D9B}" type="presParOf" srcId="{8366ED58-2764-4588-9D70-18F4244F2728}" destId="{31A6EF92-588D-4E48-A715-88AAC3A191B3}" srcOrd="0" destOrd="0" presId="urn:microsoft.com/office/officeart/2005/8/layout/vList2"/>
    <dgm:cxn modelId="{75E489AA-8B29-4FB0-B0C3-E2E646C45980}" type="presParOf" srcId="{8366ED58-2764-4588-9D70-18F4244F2728}" destId="{5F195E22-5A65-41C9-81CA-154082962BD8}" srcOrd="1" destOrd="0" presId="urn:microsoft.com/office/officeart/2005/8/layout/vList2"/>
    <dgm:cxn modelId="{8F47E775-1F50-4EF9-A4BE-B3238ECCBB1E}" type="presParOf" srcId="{8366ED58-2764-4588-9D70-18F4244F2728}" destId="{389DAE55-83C9-44F5-B7F1-DEF64B88745B}" srcOrd="2" destOrd="0" presId="urn:microsoft.com/office/officeart/2005/8/layout/vList2"/>
    <dgm:cxn modelId="{92D23E02-E744-407D-8F42-FBE03BC48D21}" type="presParOf" srcId="{8366ED58-2764-4588-9D70-18F4244F2728}" destId="{833612C9-50B1-454D-902D-00B32771BDC1}" srcOrd="3" destOrd="0" presId="urn:microsoft.com/office/officeart/2005/8/layout/vList2"/>
    <dgm:cxn modelId="{6D877190-DBD9-40AA-8221-2E399825DD09}" type="presParOf" srcId="{8366ED58-2764-4588-9D70-18F4244F2728}" destId="{1CD0D1B1-9A7C-4599-B8D8-BEE23590C157}" srcOrd="4" destOrd="0" presId="urn:microsoft.com/office/officeart/2005/8/layout/vList2"/>
    <dgm:cxn modelId="{96D417EF-BF93-402D-9426-2DA5CB18C850}" type="presParOf" srcId="{8366ED58-2764-4588-9D70-18F4244F2728}" destId="{2BEBD302-9179-437B-B29F-F74E3E72D147}" srcOrd="5" destOrd="0" presId="urn:microsoft.com/office/officeart/2005/8/layout/vList2"/>
    <dgm:cxn modelId="{92570985-4F37-438D-9AEF-3D0377859054}" type="presParOf" srcId="{8366ED58-2764-4588-9D70-18F4244F2728}" destId="{2B92C719-4DE1-49B2-83E4-3292CF8E437E}" srcOrd="6" destOrd="0" presId="urn:microsoft.com/office/officeart/2005/8/layout/vList2"/>
    <dgm:cxn modelId="{145F6EF1-9B2A-4296-A228-5248043BD9D8}" type="presParOf" srcId="{8366ED58-2764-4588-9D70-18F4244F2728}" destId="{1954CDB0-C082-44FA-B097-CD10B9ED5D1D}" srcOrd="7" destOrd="0" presId="urn:microsoft.com/office/officeart/2005/8/layout/vList2"/>
    <dgm:cxn modelId="{BD798591-5546-4FA2-BFE2-0804779B377C}" type="presParOf" srcId="{8366ED58-2764-4588-9D70-18F4244F2728}" destId="{7B938A5F-B872-4603-839A-50A751D3BA83}" srcOrd="8" destOrd="0" presId="urn:microsoft.com/office/officeart/2005/8/layout/vList2"/>
    <dgm:cxn modelId="{31708738-15D4-4634-93D6-8BD8E59CE100}" type="presParOf" srcId="{8366ED58-2764-4588-9D70-18F4244F2728}" destId="{9A45FBF8-B995-4154-8B8B-F6E5C0A22BCD}" srcOrd="9" destOrd="0" presId="urn:microsoft.com/office/officeart/2005/8/layout/vList2"/>
    <dgm:cxn modelId="{63EFF0D5-F996-4BC8-9664-6D74B1FC2B27}" type="presParOf" srcId="{8366ED58-2764-4588-9D70-18F4244F2728}" destId="{A6B3C4E8-BA37-4900-A9D0-EFE39DA4C26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63B7653-809A-4974-9E53-91401662975A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925110A-71D7-43B2-90E9-B5A5E079D57C}">
      <dgm:prSet/>
      <dgm:spPr/>
      <dgm:t>
        <a:bodyPr/>
        <a:lstStyle/>
        <a:p>
          <a:pPr rtl="0"/>
          <a:r>
            <a:rPr lang="en-US" dirty="0"/>
            <a:t>Draft Base Scope Results (One of multiple approaches)</a:t>
          </a:r>
        </a:p>
      </dgm:t>
    </dgm:pt>
    <dgm:pt modelId="{AA0F41D2-F6EF-4F7C-B916-3751B7ECAFE5}" type="parTrans" cxnId="{0D1177BD-64EA-4316-9042-72C83C556D88}">
      <dgm:prSet/>
      <dgm:spPr/>
      <dgm:t>
        <a:bodyPr/>
        <a:lstStyle/>
        <a:p>
          <a:endParaRPr lang="en-US"/>
        </a:p>
      </dgm:t>
    </dgm:pt>
    <dgm:pt modelId="{E9140CF4-41BA-4373-86D2-7141DC738FF2}" type="sibTrans" cxnId="{0D1177BD-64EA-4316-9042-72C83C556D88}">
      <dgm:prSet/>
      <dgm:spPr/>
      <dgm:t>
        <a:bodyPr/>
        <a:lstStyle/>
        <a:p>
          <a:endParaRPr lang="en-US"/>
        </a:p>
      </dgm:t>
    </dgm:pt>
    <dgm:pt modelId="{DD7C6FB5-0AE8-4E00-9E85-199AB83BA2D8}">
      <dgm:prSet/>
      <dgm:spPr/>
      <dgm:t>
        <a:bodyPr/>
        <a:lstStyle/>
        <a:p>
          <a:pPr rtl="0"/>
          <a:r>
            <a:rPr lang="en-US" dirty="0"/>
            <a:t>		Maintains 1 day in 10 year across the year</a:t>
          </a:r>
        </a:p>
      </dgm:t>
    </dgm:pt>
    <dgm:pt modelId="{122AAD62-2C65-446C-B85A-A45CEDD8965A}" type="parTrans" cxnId="{B2D7DB11-0C85-4EBF-BEEA-72366B97F520}">
      <dgm:prSet/>
      <dgm:spPr/>
      <dgm:t>
        <a:bodyPr/>
        <a:lstStyle/>
        <a:p>
          <a:endParaRPr lang="en-US"/>
        </a:p>
      </dgm:t>
    </dgm:pt>
    <dgm:pt modelId="{FC400381-1D64-46B8-9144-EB304CAE788F}" type="sibTrans" cxnId="{B2D7DB11-0C85-4EBF-BEEA-72366B97F520}">
      <dgm:prSet/>
      <dgm:spPr/>
      <dgm:t>
        <a:bodyPr/>
        <a:lstStyle/>
        <a:p>
          <a:endParaRPr lang="en-US"/>
        </a:p>
      </dgm:t>
    </dgm:pt>
    <dgm:pt modelId="{9E5D2CA8-829E-4EDE-A76B-7DAA4BCF1C39}">
      <dgm:prSet/>
      <dgm:spPr/>
      <dgm:t>
        <a:bodyPr/>
        <a:lstStyle/>
        <a:p>
          <a:r>
            <a:rPr lang="en-US" dirty="0"/>
            <a:t>		Apply same level of negative gen in both seasons</a:t>
          </a:r>
        </a:p>
      </dgm:t>
    </dgm:pt>
    <dgm:pt modelId="{270ABBF4-8C3A-498B-A105-C82F07C6E92A}" type="parTrans" cxnId="{4E36E155-E7BB-4E56-9EAA-895DF6E3DA1F}">
      <dgm:prSet/>
      <dgm:spPr/>
      <dgm:t>
        <a:bodyPr/>
        <a:lstStyle/>
        <a:p>
          <a:endParaRPr lang="en-US"/>
        </a:p>
      </dgm:t>
    </dgm:pt>
    <dgm:pt modelId="{8F20E78B-1B19-49A4-9362-997921602A80}" type="sibTrans" cxnId="{4E36E155-E7BB-4E56-9EAA-895DF6E3DA1F}">
      <dgm:prSet/>
      <dgm:spPr/>
      <dgm:t>
        <a:bodyPr/>
        <a:lstStyle/>
        <a:p>
          <a:endParaRPr lang="en-US"/>
        </a:p>
      </dgm:t>
    </dgm:pt>
    <dgm:pt modelId="{28647AC7-A786-47A1-97A4-4FA5F5B9F1A2}">
      <dgm:prSet/>
      <dgm:spPr/>
      <dgm:t>
        <a:bodyPr/>
        <a:lstStyle/>
        <a:p>
          <a:pPr rtl="0"/>
          <a:r>
            <a:rPr lang="en-US" b="1" u="none" dirty="0"/>
            <a:t>		</a:t>
          </a:r>
          <a:r>
            <a:rPr lang="en-US" b="1" u="sng" dirty="0"/>
            <a:t>44% LOLE in Summer, 56% LOLE in Winter</a:t>
          </a:r>
          <a:endParaRPr lang="en-US" dirty="0"/>
        </a:p>
      </dgm:t>
    </dgm:pt>
    <dgm:pt modelId="{1336B7BD-F7C3-46FA-87A4-88CB2DE090BF}" type="parTrans" cxnId="{E58E593F-0D48-4BE4-8083-DF5B4EF4A7DC}">
      <dgm:prSet/>
      <dgm:spPr/>
      <dgm:t>
        <a:bodyPr/>
        <a:lstStyle/>
        <a:p>
          <a:endParaRPr lang="en-US"/>
        </a:p>
      </dgm:t>
    </dgm:pt>
    <dgm:pt modelId="{E511BD47-679C-4BCA-9DAF-5C82FDF1D384}" type="sibTrans" cxnId="{E58E593F-0D48-4BE4-8083-DF5B4EF4A7DC}">
      <dgm:prSet/>
      <dgm:spPr/>
      <dgm:t>
        <a:bodyPr/>
        <a:lstStyle/>
        <a:p>
          <a:endParaRPr lang="en-US"/>
        </a:p>
      </dgm:t>
    </dgm:pt>
    <dgm:pt modelId="{F332E7CF-CA30-4A74-AF98-C58A1F19C571}">
      <dgm:prSet/>
      <dgm:spPr/>
      <dgm:t>
        <a:bodyPr/>
        <a:lstStyle/>
        <a:p>
          <a:r>
            <a:rPr lang="en-US" dirty="0"/>
            <a:t>	Includes full incremental cold weather, planned, and maintenance outages</a:t>
          </a:r>
        </a:p>
      </dgm:t>
    </dgm:pt>
    <dgm:pt modelId="{742DA959-2BB7-4C39-AFBC-4F499E531AFE}" type="parTrans" cxnId="{BDC70C02-8D5C-4229-AA47-E6921C730E06}">
      <dgm:prSet/>
      <dgm:spPr/>
      <dgm:t>
        <a:bodyPr/>
        <a:lstStyle/>
        <a:p>
          <a:endParaRPr lang="en-US"/>
        </a:p>
      </dgm:t>
    </dgm:pt>
    <dgm:pt modelId="{DED8BD73-45B2-4942-A122-407CA3C7F4DD}" type="sibTrans" cxnId="{BDC70C02-8D5C-4229-AA47-E6921C730E06}">
      <dgm:prSet/>
      <dgm:spPr/>
      <dgm:t>
        <a:bodyPr/>
        <a:lstStyle/>
        <a:p>
          <a:endParaRPr lang="en-US"/>
        </a:p>
      </dgm:t>
    </dgm:pt>
    <dgm:pt modelId="{AA597365-D44F-4E17-8067-AFCC592AB723}" type="pres">
      <dgm:prSet presAssocID="{B63B7653-809A-4974-9E53-91401662975A}" presName="linear" presStyleCnt="0">
        <dgm:presLayoutVars>
          <dgm:animLvl val="lvl"/>
          <dgm:resizeHandles val="exact"/>
        </dgm:presLayoutVars>
      </dgm:prSet>
      <dgm:spPr/>
    </dgm:pt>
    <dgm:pt modelId="{9EC88239-A4D8-4029-90FA-977DB75CEF5F}" type="pres">
      <dgm:prSet presAssocID="{6925110A-71D7-43B2-90E9-B5A5E079D57C}" presName="parentText" presStyleLbl="node1" presStyleIdx="0" presStyleCnt="1" custLinFactY="-100000" custLinFactNeighborY="-177272">
        <dgm:presLayoutVars>
          <dgm:chMax val="0"/>
          <dgm:bulletEnabled val="1"/>
        </dgm:presLayoutVars>
      </dgm:prSet>
      <dgm:spPr/>
    </dgm:pt>
    <dgm:pt modelId="{8A770D6C-502B-4C57-BF41-69CDDD728F3D}" type="pres">
      <dgm:prSet presAssocID="{6925110A-71D7-43B2-90E9-B5A5E079D57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DC70C02-8D5C-4229-AA47-E6921C730E06}" srcId="{9E5D2CA8-829E-4EDE-A76B-7DAA4BCF1C39}" destId="{F332E7CF-CA30-4A74-AF98-C58A1F19C571}" srcOrd="0" destOrd="0" parTransId="{742DA959-2BB7-4C39-AFBC-4F499E531AFE}" sibTransId="{DED8BD73-45B2-4942-A122-407CA3C7F4DD}"/>
    <dgm:cxn modelId="{911CDF0E-0622-4ACB-AE10-3ADF60F3CDAF}" type="presOf" srcId="{B63B7653-809A-4974-9E53-91401662975A}" destId="{AA597365-D44F-4E17-8067-AFCC592AB723}" srcOrd="0" destOrd="0" presId="urn:microsoft.com/office/officeart/2005/8/layout/vList2"/>
    <dgm:cxn modelId="{B2D7DB11-0C85-4EBF-BEEA-72366B97F520}" srcId="{6925110A-71D7-43B2-90E9-B5A5E079D57C}" destId="{DD7C6FB5-0AE8-4E00-9E85-199AB83BA2D8}" srcOrd="0" destOrd="0" parTransId="{122AAD62-2C65-446C-B85A-A45CEDD8965A}" sibTransId="{FC400381-1D64-46B8-9144-EB304CAE788F}"/>
    <dgm:cxn modelId="{E58E593F-0D48-4BE4-8083-DF5B4EF4A7DC}" srcId="{DD7C6FB5-0AE8-4E00-9E85-199AB83BA2D8}" destId="{28647AC7-A786-47A1-97A4-4FA5F5B9F1A2}" srcOrd="0" destOrd="0" parTransId="{1336B7BD-F7C3-46FA-87A4-88CB2DE090BF}" sibTransId="{E511BD47-679C-4BCA-9DAF-5C82FDF1D384}"/>
    <dgm:cxn modelId="{B0D4546E-F9A7-4530-BB25-8DB3F5808DF6}" type="presOf" srcId="{28647AC7-A786-47A1-97A4-4FA5F5B9F1A2}" destId="{8A770D6C-502B-4C57-BF41-69CDDD728F3D}" srcOrd="0" destOrd="1" presId="urn:microsoft.com/office/officeart/2005/8/layout/vList2"/>
    <dgm:cxn modelId="{4E36E155-E7BB-4E56-9EAA-895DF6E3DA1F}" srcId="{28647AC7-A786-47A1-97A4-4FA5F5B9F1A2}" destId="{9E5D2CA8-829E-4EDE-A76B-7DAA4BCF1C39}" srcOrd="0" destOrd="0" parTransId="{270ABBF4-8C3A-498B-A105-C82F07C6E92A}" sibTransId="{8F20E78B-1B19-49A4-9362-997921602A80}"/>
    <dgm:cxn modelId="{A225887E-9CEB-4C44-8074-7C6CF6225470}" type="presOf" srcId="{F332E7CF-CA30-4A74-AF98-C58A1F19C571}" destId="{8A770D6C-502B-4C57-BF41-69CDDD728F3D}" srcOrd="0" destOrd="3" presId="urn:microsoft.com/office/officeart/2005/8/layout/vList2"/>
    <dgm:cxn modelId="{F1DDA2A0-AFF6-4628-BC67-B825A7600C78}" type="presOf" srcId="{DD7C6FB5-0AE8-4E00-9E85-199AB83BA2D8}" destId="{8A770D6C-502B-4C57-BF41-69CDDD728F3D}" srcOrd="0" destOrd="0" presId="urn:microsoft.com/office/officeart/2005/8/layout/vList2"/>
    <dgm:cxn modelId="{40A2C4B7-ACA1-426A-8022-866011DBAE95}" type="presOf" srcId="{9E5D2CA8-829E-4EDE-A76B-7DAA4BCF1C39}" destId="{8A770D6C-502B-4C57-BF41-69CDDD728F3D}" srcOrd="0" destOrd="2" presId="urn:microsoft.com/office/officeart/2005/8/layout/vList2"/>
    <dgm:cxn modelId="{0D1177BD-64EA-4316-9042-72C83C556D88}" srcId="{B63B7653-809A-4974-9E53-91401662975A}" destId="{6925110A-71D7-43B2-90E9-B5A5E079D57C}" srcOrd="0" destOrd="0" parTransId="{AA0F41D2-F6EF-4F7C-B916-3751B7ECAFE5}" sibTransId="{E9140CF4-41BA-4373-86D2-7141DC738FF2}"/>
    <dgm:cxn modelId="{93442DC7-7C8B-4565-88EB-42A2CB47E390}" type="presOf" srcId="{6925110A-71D7-43B2-90E9-B5A5E079D57C}" destId="{9EC88239-A4D8-4029-90FA-977DB75CEF5F}" srcOrd="0" destOrd="0" presId="urn:microsoft.com/office/officeart/2005/8/layout/vList2"/>
    <dgm:cxn modelId="{2EF1E221-3A16-421F-A013-4D13340AB4F8}" type="presParOf" srcId="{AA597365-D44F-4E17-8067-AFCC592AB723}" destId="{9EC88239-A4D8-4029-90FA-977DB75CEF5F}" srcOrd="0" destOrd="0" presId="urn:microsoft.com/office/officeart/2005/8/layout/vList2"/>
    <dgm:cxn modelId="{DB3E5941-1ED3-4286-90BE-E7C8CF6021E0}" type="presParOf" srcId="{AA597365-D44F-4E17-8067-AFCC592AB723}" destId="{8A770D6C-502B-4C57-BF41-69CDDD728F3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1D17DA0-D7F3-47ED-BAAE-89677BB6909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DD0FCD-8C45-4C8D-A2A7-692994086FAE}">
      <dgm:prSet phldrT="[Text]"/>
      <dgm:spPr/>
      <dgm:t>
        <a:bodyPr/>
        <a:lstStyle/>
        <a:p>
          <a:r>
            <a:rPr lang="en-US" dirty="0"/>
            <a:t>Summer  16.9%</a:t>
          </a:r>
        </a:p>
      </dgm:t>
    </dgm:pt>
    <dgm:pt modelId="{7D7B4D56-A183-4B9F-A23B-DFED7A33FEFF}" type="parTrans" cxnId="{1F0E2876-96C9-47B5-8E38-D54957FA624F}">
      <dgm:prSet/>
      <dgm:spPr/>
      <dgm:t>
        <a:bodyPr/>
        <a:lstStyle/>
        <a:p>
          <a:endParaRPr lang="en-US"/>
        </a:p>
      </dgm:t>
    </dgm:pt>
    <dgm:pt modelId="{14D5808A-BFB0-43CB-BCC2-4F1F9FA7E8AA}" type="sibTrans" cxnId="{1F0E2876-96C9-47B5-8E38-D54957FA624F}">
      <dgm:prSet/>
      <dgm:spPr/>
      <dgm:t>
        <a:bodyPr/>
        <a:lstStyle/>
        <a:p>
          <a:endParaRPr lang="en-US"/>
        </a:p>
      </dgm:t>
    </dgm:pt>
    <dgm:pt modelId="{45CF8D07-628B-4716-8E78-D8B9691FE51D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Winter  45.2%</a:t>
          </a:r>
        </a:p>
      </dgm:t>
    </dgm:pt>
    <dgm:pt modelId="{AC43872B-F20A-4530-8D91-F1AC6B99602F}" type="parTrans" cxnId="{EB3D95ED-8141-41C9-8B7C-EE53D1E18071}">
      <dgm:prSet/>
      <dgm:spPr/>
      <dgm:t>
        <a:bodyPr/>
        <a:lstStyle/>
        <a:p>
          <a:endParaRPr lang="en-US"/>
        </a:p>
      </dgm:t>
    </dgm:pt>
    <dgm:pt modelId="{AC1B27B2-0A6D-4F4F-8BD8-6DBF616E7659}" type="sibTrans" cxnId="{EB3D95ED-8141-41C9-8B7C-EE53D1E18071}">
      <dgm:prSet/>
      <dgm:spPr/>
      <dgm:t>
        <a:bodyPr/>
        <a:lstStyle/>
        <a:p>
          <a:endParaRPr lang="en-US"/>
        </a:p>
      </dgm:t>
    </dgm:pt>
    <dgm:pt modelId="{6B56CB92-31E8-4E64-85D2-8E03097B5CDB}" type="pres">
      <dgm:prSet presAssocID="{B1D17DA0-D7F3-47ED-BAAE-89677BB69090}" presName="diagram" presStyleCnt="0">
        <dgm:presLayoutVars>
          <dgm:dir/>
          <dgm:resizeHandles val="exact"/>
        </dgm:presLayoutVars>
      </dgm:prSet>
      <dgm:spPr/>
    </dgm:pt>
    <dgm:pt modelId="{EC328082-F31A-411E-A27E-17F6A7DBBDC5}" type="pres">
      <dgm:prSet presAssocID="{A4DD0FCD-8C45-4C8D-A2A7-692994086FAE}" presName="node" presStyleLbl="node1" presStyleIdx="0" presStyleCnt="2">
        <dgm:presLayoutVars>
          <dgm:bulletEnabled val="1"/>
        </dgm:presLayoutVars>
      </dgm:prSet>
      <dgm:spPr/>
    </dgm:pt>
    <dgm:pt modelId="{04DA528F-A346-4EA0-BEE8-C1B1291DABB8}" type="pres">
      <dgm:prSet presAssocID="{14D5808A-BFB0-43CB-BCC2-4F1F9FA7E8AA}" presName="sibTrans" presStyleCnt="0"/>
      <dgm:spPr/>
    </dgm:pt>
    <dgm:pt modelId="{88611315-8AB5-4E86-8B1F-AA519E32DD31}" type="pres">
      <dgm:prSet presAssocID="{45CF8D07-628B-4716-8E78-D8B9691FE51D}" presName="node" presStyleLbl="node1" presStyleIdx="1" presStyleCnt="2">
        <dgm:presLayoutVars>
          <dgm:bulletEnabled val="1"/>
        </dgm:presLayoutVars>
      </dgm:prSet>
      <dgm:spPr/>
    </dgm:pt>
  </dgm:ptLst>
  <dgm:cxnLst>
    <dgm:cxn modelId="{4321890D-0DF0-4DD4-AD54-4407E76B622C}" type="presOf" srcId="{45CF8D07-628B-4716-8E78-D8B9691FE51D}" destId="{88611315-8AB5-4E86-8B1F-AA519E32DD31}" srcOrd="0" destOrd="0" presId="urn:microsoft.com/office/officeart/2005/8/layout/default"/>
    <dgm:cxn modelId="{A3F1095D-E1E5-42CE-B8F3-25131A7BCFA0}" type="presOf" srcId="{B1D17DA0-D7F3-47ED-BAAE-89677BB69090}" destId="{6B56CB92-31E8-4E64-85D2-8E03097B5CDB}" srcOrd="0" destOrd="0" presId="urn:microsoft.com/office/officeart/2005/8/layout/default"/>
    <dgm:cxn modelId="{1F0E2876-96C9-47B5-8E38-D54957FA624F}" srcId="{B1D17DA0-D7F3-47ED-BAAE-89677BB69090}" destId="{A4DD0FCD-8C45-4C8D-A2A7-692994086FAE}" srcOrd="0" destOrd="0" parTransId="{7D7B4D56-A183-4B9F-A23B-DFED7A33FEFF}" sibTransId="{14D5808A-BFB0-43CB-BCC2-4F1F9FA7E8AA}"/>
    <dgm:cxn modelId="{BC517BCD-4521-4DA4-AE74-38E720FA4606}" type="presOf" srcId="{A4DD0FCD-8C45-4C8D-A2A7-692994086FAE}" destId="{EC328082-F31A-411E-A27E-17F6A7DBBDC5}" srcOrd="0" destOrd="0" presId="urn:microsoft.com/office/officeart/2005/8/layout/default"/>
    <dgm:cxn modelId="{EB3D95ED-8141-41C9-8B7C-EE53D1E18071}" srcId="{B1D17DA0-D7F3-47ED-BAAE-89677BB69090}" destId="{45CF8D07-628B-4716-8E78-D8B9691FE51D}" srcOrd="1" destOrd="0" parTransId="{AC43872B-F20A-4530-8D91-F1AC6B99602F}" sibTransId="{AC1B27B2-0A6D-4F4F-8BD8-6DBF616E7659}"/>
    <dgm:cxn modelId="{0174B249-84CA-4D38-8E80-274CEA4E0A9D}" type="presParOf" srcId="{6B56CB92-31E8-4E64-85D2-8E03097B5CDB}" destId="{EC328082-F31A-411E-A27E-17F6A7DBBDC5}" srcOrd="0" destOrd="0" presId="urn:microsoft.com/office/officeart/2005/8/layout/default"/>
    <dgm:cxn modelId="{CCEE1FD1-D49B-47F3-807D-9640127D2816}" type="presParOf" srcId="{6B56CB92-31E8-4E64-85D2-8E03097B5CDB}" destId="{04DA528F-A346-4EA0-BEE8-C1B1291DABB8}" srcOrd="1" destOrd="0" presId="urn:microsoft.com/office/officeart/2005/8/layout/default"/>
    <dgm:cxn modelId="{88F38E86-8040-4ED9-A9FA-91D43C046631}" type="presParOf" srcId="{6B56CB92-31E8-4E64-85D2-8E03097B5CDB}" destId="{88611315-8AB5-4E86-8B1F-AA519E32DD31}" srcOrd="2" destOrd="0" presId="urn:microsoft.com/office/officeart/2005/8/layout/defaul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09A3FB0-4FAE-429A-9241-C17E6A58A76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D1F969-E9D7-4455-AE00-4D92AA1E092B}">
      <dgm:prSet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Dec. 6/7 SAWG meeting</a:t>
          </a:r>
        </a:p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Year 2029 results released  </a:t>
          </a:r>
        </a:p>
      </dgm:t>
    </dgm:pt>
    <dgm:pt modelId="{8A1B8AB8-38B5-4748-80D6-C63031D3D9A8}" type="parTrans" cxnId="{5632C83F-D937-4AA4-8D2E-32BE5BF70EA4}">
      <dgm:prSet/>
      <dgm:spPr/>
      <dgm:t>
        <a:bodyPr/>
        <a:lstStyle/>
        <a:p>
          <a:endParaRPr lang="en-US"/>
        </a:p>
      </dgm:t>
    </dgm:pt>
    <dgm:pt modelId="{63468DF7-4655-42E2-819E-387D5DC1CDE6}" type="sibTrans" cxnId="{5632C83F-D937-4AA4-8D2E-32BE5BF70EA4}">
      <dgm:prSet/>
      <dgm:spPr/>
      <dgm:t>
        <a:bodyPr/>
        <a:lstStyle/>
        <a:p>
          <a:endParaRPr lang="en-US"/>
        </a:p>
      </dgm:t>
    </dgm:pt>
    <dgm:pt modelId="{5B804558-1988-473B-A56C-84C2B1297E0C}">
      <dgm:prSet/>
      <dgm:spPr/>
      <dgm:t>
        <a:bodyPr/>
        <a:lstStyle/>
        <a:p>
          <a:pPr rtl="0"/>
          <a:r>
            <a:rPr lang="en-US" dirty="0"/>
            <a:t>SAWG to work on a summer and winter recommendation revision request in December/January timeframe</a:t>
          </a:r>
        </a:p>
      </dgm:t>
    </dgm:pt>
    <dgm:pt modelId="{972D0DC6-08A8-470E-8A80-BDD107ED5897}" type="parTrans" cxnId="{2F2818E5-0644-4F7A-B00B-ACA38B8E2516}">
      <dgm:prSet/>
      <dgm:spPr/>
      <dgm:t>
        <a:bodyPr/>
        <a:lstStyle/>
        <a:p>
          <a:endParaRPr lang="en-US"/>
        </a:p>
      </dgm:t>
    </dgm:pt>
    <dgm:pt modelId="{D8D48DB6-0DD6-40B7-9943-C64DE43BDB8C}" type="sibTrans" cxnId="{2F2818E5-0644-4F7A-B00B-ACA38B8E2516}">
      <dgm:prSet/>
      <dgm:spPr/>
      <dgm:t>
        <a:bodyPr/>
        <a:lstStyle/>
        <a:p>
          <a:endParaRPr lang="en-US"/>
        </a:p>
      </dgm:t>
    </dgm:pt>
    <dgm:pt modelId="{DF62EA24-2A31-4263-AAB6-13BE4C31BB8E}">
      <dgm:prSet/>
      <dgm:spPr/>
      <dgm:t>
        <a:bodyPr/>
        <a:lstStyle/>
        <a:p>
          <a:pPr rtl="0"/>
          <a:r>
            <a:rPr lang="en-US" dirty="0"/>
            <a:t>SAWG recommendation to REAL</a:t>
          </a:r>
        </a:p>
      </dgm:t>
    </dgm:pt>
    <dgm:pt modelId="{B657F83C-583C-421B-B709-6F56A83C5F99}" type="parTrans" cxnId="{E7B0F836-6E6B-4AC8-806E-127897794EE6}">
      <dgm:prSet/>
      <dgm:spPr/>
      <dgm:t>
        <a:bodyPr/>
        <a:lstStyle/>
        <a:p>
          <a:endParaRPr lang="en-US"/>
        </a:p>
      </dgm:t>
    </dgm:pt>
    <dgm:pt modelId="{3965EE30-1CCD-461C-92A8-968F05F6B13F}" type="sibTrans" cxnId="{E7B0F836-6E6B-4AC8-806E-127897794EE6}">
      <dgm:prSet/>
      <dgm:spPr/>
      <dgm:t>
        <a:bodyPr/>
        <a:lstStyle/>
        <a:p>
          <a:endParaRPr lang="en-US"/>
        </a:p>
      </dgm:t>
    </dgm:pt>
    <dgm:pt modelId="{136E78CE-6EC4-400B-AEBC-C62CF6D3DDE8}">
      <dgm:prSet/>
      <dgm:spPr/>
      <dgm:t>
        <a:bodyPr/>
        <a:lstStyle/>
        <a:p>
          <a:pPr rtl="0"/>
          <a:r>
            <a:rPr lang="en-US" dirty="0"/>
            <a:t>Winter and Summer PRM Implementation Revision Request to April 2024 MOPC</a:t>
          </a:r>
        </a:p>
      </dgm:t>
    </dgm:pt>
    <dgm:pt modelId="{0E9242C8-D155-4878-9EA0-D20D4471D07C}" type="parTrans" cxnId="{E2B582C7-0FAE-41FC-9E22-B8E84F8558BF}">
      <dgm:prSet/>
      <dgm:spPr/>
      <dgm:t>
        <a:bodyPr/>
        <a:lstStyle/>
        <a:p>
          <a:endParaRPr lang="en-US"/>
        </a:p>
      </dgm:t>
    </dgm:pt>
    <dgm:pt modelId="{4A7B16B2-A1A0-48C8-9805-843C39672F2D}" type="sibTrans" cxnId="{E2B582C7-0FAE-41FC-9E22-B8E84F8558BF}">
      <dgm:prSet/>
      <dgm:spPr/>
      <dgm:t>
        <a:bodyPr/>
        <a:lstStyle/>
        <a:p>
          <a:endParaRPr lang="en-US"/>
        </a:p>
      </dgm:t>
    </dgm:pt>
    <dgm:pt modelId="{B73CF0FF-A130-EC45-AC27-AA795FE24B84}">
      <dgm:prSet/>
      <dgm:spPr/>
      <dgm:t>
        <a:bodyPr/>
        <a:lstStyle/>
        <a:p>
          <a:pPr rtl="0"/>
          <a:r>
            <a:rPr lang="en-US" dirty="0"/>
            <a:t>Post the 2023 LOLE Study Report in March/April timeframe</a:t>
          </a:r>
        </a:p>
      </dgm:t>
    </dgm:pt>
    <dgm:pt modelId="{E567C5F6-53B6-1A4A-8CB4-4F1947FE1A04}" type="parTrans" cxnId="{8F719DA2-D2A1-A24C-90AB-5BCC83D54B1A}">
      <dgm:prSet/>
      <dgm:spPr/>
    </dgm:pt>
    <dgm:pt modelId="{D8E2FBA0-8BB8-6E4D-B7E0-46670C010E74}" type="sibTrans" cxnId="{8F719DA2-D2A1-A24C-90AB-5BCC83D54B1A}">
      <dgm:prSet/>
      <dgm:spPr/>
    </dgm:pt>
    <dgm:pt modelId="{11DD13B6-E8FE-473C-9D4E-0A397515986B}" type="pres">
      <dgm:prSet presAssocID="{D09A3FB0-4FAE-429A-9241-C17E6A58A76A}" presName="CompostProcess" presStyleCnt="0">
        <dgm:presLayoutVars>
          <dgm:dir/>
          <dgm:resizeHandles val="exact"/>
        </dgm:presLayoutVars>
      </dgm:prSet>
      <dgm:spPr/>
    </dgm:pt>
    <dgm:pt modelId="{09662F82-FFF3-4716-B0B2-BFB5E6A5986E}" type="pres">
      <dgm:prSet presAssocID="{D09A3FB0-4FAE-429A-9241-C17E6A58A76A}" presName="arrow" presStyleLbl="bgShp" presStyleIdx="0" presStyleCnt="1"/>
      <dgm:spPr/>
    </dgm:pt>
    <dgm:pt modelId="{A5519B11-20A1-4F15-AF33-F27CEF578A4A}" type="pres">
      <dgm:prSet presAssocID="{D09A3FB0-4FAE-429A-9241-C17E6A58A76A}" presName="linearProcess" presStyleCnt="0"/>
      <dgm:spPr/>
    </dgm:pt>
    <dgm:pt modelId="{335C8016-E390-4B53-8D06-9310E1D9BDC9}" type="pres">
      <dgm:prSet presAssocID="{55D1F969-E9D7-4455-AE00-4D92AA1E092B}" presName="textNode" presStyleLbl="node1" presStyleIdx="0" presStyleCnt="5" custLinFactNeighborX="-8240" custLinFactNeighborY="-1079">
        <dgm:presLayoutVars>
          <dgm:bulletEnabled val="1"/>
        </dgm:presLayoutVars>
      </dgm:prSet>
      <dgm:spPr/>
    </dgm:pt>
    <dgm:pt modelId="{7E8159A2-0132-42FE-9641-AB50C7230334}" type="pres">
      <dgm:prSet presAssocID="{63468DF7-4655-42E2-819E-387D5DC1CDE6}" presName="sibTrans" presStyleCnt="0"/>
      <dgm:spPr/>
    </dgm:pt>
    <dgm:pt modelId="{10C083EC-F7EC-4FE8-A517-646F2B15E9AB}" type="pres">
      <dgm:prSet presAssocID="{5B804558-1988-473B-A56C-84C2B1297E0C}" presName="textNode" presStyleLbl="node1" presStyleIdx="1" presStyleCnt="5">
        <dgm:presLayoutVars>
          <dgm:bulletEnabled val="1"/>
        </dgm:presLayoutVars>
      </dgm:prSet>
      <dgm:spPr/>
    </dgm:pt>
    <dgm:pt modelId="{525A0EF4-5986-400A-91EF-CCCAFE22AD31}" type="pres">
      <dgm:prSet presAssocID="{D8D48DB6-0DD6-40B7-9943-C64DE43BDB8C}" presName="sibTrans" presStyleCnt="0"/>
      <dgm:spPr/>
    </dgm:pt>
    <dgm:pt modelId="{FCF96149-9159-4902-9824-D7CAAC00C8A8}" type="pres">
      <dgm:prSet presAssocID="{DF62EA24-2A31-4263-AAB6-13BE4C31BB8E}" presName="textNode" presStyleLbl="node1" presStyleIdx="2" presStyleCnt="5">
        <dgm:presLayoutVars>
          <dgm:bulletEnabled val="1"/>
        </dgm:presLayoutVars>
      </dgm:prSet>
      <dgm:spPr/>
    </dgm:pt>
    <dgm:pt modelId="{D15970BD-F866-4501-95FD-0AF4D4A19F09}" type="pres">
      <dgm:prSet presAssocID="{3965EE30-1CCD-461C-92A8-968F05F6B13F}" presName="sibTrans" presStyleCnt="0"/>
      <dgm:spPr/>
    </dgm:pt>
    <dgm:pt modelId="{64473045-4A47-334D-B578-9D56640F69A8}" type="pres">
      <dgm:prSet presAssocID="{B73CF0FF-A130-EC45-AC27-AA795FE24B84}" presName="textNode" presStyleLbl="node1" presStyleIdx="3" presStyleCnt="5">
        <dgm:presLayoutVars>
          <dgm:bulletEnabled val="1"/>
        </dgm:presLayoutVars>
      </dgm:prSet>
      <dgm:spPr/>
    </dgm:pt>
    <dgm:pt modelId="{F23253FF-7D78-114F-8F3D-979639664493}" type="pres">
      <dgm:prSet presAssocID="{D8E2FBA0-8BB8-6E4D-B7E0-46670C010E74}" presName="sibTrans" presStyleCnt="0"/>
      <dgm:spPr/>
    </dgm:pt>
    <dgm:pt modelId="{3041C4FD-F4C3-44EB-93C7-3C4AEC07D690}" type="pres">
      <dgm:prSet presAssocID="{136E78CE-6EC4-400B-AEBC-C62CF6D3DDE8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4A9EFB26-F6D6-49FD-B405-73A780A40FB1}" type="presOf" srcId="{55D1F969-E9D7-4455-AE00-4D92AA1E092B}" destId="{335C8016-E390-4B53-8D06-9310E1D9BDC9}" srcOrd="0" destOrd="0" presId="urn:microsoft.com/office/officeart/2005/8/layout/hProcess9"/>
    <dgm:cxn modelId="{E7B0F836-6E6B-4AC8-806E-127897794EE6}" srcId="{D09A3FB0-4FAE-429A-9241-C17E6A58A76A}" destId="{DF62EA24-2A31-4263-AAB6-13BE4C31BB8E}" srcOrd="2" destOrd="0" parTransId="{B657F83C-583C-421B-B709-6F56A83C5F99}" sibTransId="{3965EE30-1CCD-461C-92A8-968F05F6B13F}"/>
    <dgm:cxn modelId="{BD9B7E3E-8FC5-4012-8E0E-996B9A85825D}" type="presOf" srcId="{5B804558-1988-473B-A56C-84C2B1297E0C}" destId="{10C083EC-F7EC-4FE8-A517-646F2B15E9AB}" srcOrd="0" destOrd="0" presId="urn:microsoft.com/office/officeart/2005/8/layout/hProcess9"/>
    <dgm:cxn modelId="{5632C83F-D937-4AA4-8D2E-32BE5BF70EA4}" srcId="{D09A3FB0-4FAE-429A-9241-C17E6A58A76A}" destId="{55D1F969-E9D7-4455-AE00-4D92AA1E092B}" srcOrd="0" destOrd="0" parTransId="{8A1B8AB8-38B5-4748-80D6-C63031D3D9A8}" sibTransId="{63468DF7-4655-42E2-819E-387D5DC1CDE6}"/>
    <dgm:cxn modelId="{C32E986E-2409-423A-8971-CA574CD8254C}" type="presOf" srcId="{DF62EA24-2A31-4263-AAB6-13BE4C31BB8E}" destId="{FCF96149-9159-4902-9824-D7CAAC00C8A8}" srcOrd="0" destOrd="0" presId="urn:microsoft.com/office/officeart/2005/8/layout/hProcess9"/>
    <dgm:cxn modelId="{ED35417F-F2AF-41A0-B1CD-AB5B40C7A116}" type="presOf" srcId="{D09A3FB0-4FAE-429A-9241-C17E6A58A76A}" destId="{11DD13B6-E8FE-473C-9D4E-0A397515986B}" srcOrd="0" destOrd="0" presId="urn:microsoft.com/office/officeart/2005/8/layout/hProcess9"/>
    <dgm:cxn modelId="{7CB39D8E-22EF-4192-81C1-6EC940E4724F}" type="presOf" srcId="{136E78CE-6EC4-400B-AEBC-C62CF6D3DDE8}" destId="{3041C4FD-F4C3-44EB-93C7-3C4AEC07D690}" srcOrd="0" destOrd="0" presId="urn:microsoft.com/office/officeart/2005/8/layout/hProcess9"/>
    <dgm:cxn modelId="{8F719DA2-D2A1-A24C-90AB-5BCC83D54B1A}" srcId="{D09A3FB0-4FAE-429A-9241-C17E6A58A76A}" destId="{B73CF0FF-A130-EC45-AC27-AA795FE24B84}" srcOrd="3" destOrd="0" parTransId="{E567C5F6-53B6-1A4A-8CB4-4F1947FE1A04}" sibTransId="{D8E2FBA0-8BB8-6E4D-B7E0-46670C010E74}"/>
    <dgm:cxn modelId="{E2B582C7-0FAE-41FC-9E22-B8E84F8558BF}" srcId="{D09A3FB0-4FAE-429A-9241-C17E6A58A76A}" destId="{136E78CE-6EC4-400B-AEBC-C62CF6D3DDE8}" srcOrd="4" destOrd="0" parTransId="{0E9242C8-D155-4878-9EA0-D20D4471D07C}" sibTransId="{4A7B16B2-A1A0-48C8-9805-843C39672F2D}"/>
    <dgm:cxn modelId="{3D8309D9-AA7A-3841-BF34-5E8156270764}" type="presOf" srcId="{B73CF0FF-A130-EC45-AC27-AA795FE24B84}" destId="{64473045-4A47-334D-B578-9D56640F69A8}" srcOrd="0" destOrd="0" presId="urn:microsoft.com/office/officeart/2005/8/layout/hProcess9"/>
    <dgm:cxn modelId="{2F2818E5-0644-4F7A-B00B-ACA38B8E2516}" srcId="{D09A3FB0-4FAE-429A-9241-C17E6A58A76A}" destId="{5B804558-1988-473B-A56C-84C2B1297E0C}" srcOrd="1" destOrd="0" parTransId="{972D0DC6-08A8-470E-8A80-BDD107ED5897}" sibTransId="{D8D48DB6-0DD6-40B7-9943-C64DE43BDB8C}"/>
    <dgm:cxn modelId="{6066EE0D-CC47-47AA-8496-008B4FFDAE45}" type="presParOf" srcId="{11DD13B6-E8FE-473C-9D4E-0A397515986B}" destId="{09662F82-FFF3-4716-B0B2-BFB5E6A5986E}" srcOrd="0" destOrd="0" presId="urn:microsoft.com/office/officeart/2005/8/layout/hProcess9"/>
    <dgm:cxn modelId="{7389118C-0BA4-4A22-A157-3A34D7F35515}" type="presParOf" srcId="{11DD13B6-E8FE-473C-9D4E-0A397515986B}" destId="{A5519B11-20A1-4F15-AF33-F27CEF578A4A}" srcOrd="1" destOrd="0" presId="urn:microsoft.com/office/officeart/2005/8/layout/hProcess9"/>
    <dgm:cxn modelId="{95DE2DC9-E9C0-48E5-A68E-BE999880E770}" type="presParOf" srcId="{A5519B11-20A1-4F15-AF33-F27CEF578A4A}" destId="{335C8016-E390-4B53-8D06-9310E1D9BDC9}" srcOrd="0" destOrd="0" presId="urn:microsoft.com/office/officeart/2005/8/layout/hProcess9"/>
    <dgm:cxn modelId="{D3E23DE1-8364-485E-8D5A-11F5406FB68B}" type="presParOf" srcId="{A5519B11-20A1-4F15-AF33-F27CEF578A4A}" destId="{7E8159A2-0132-42FE-9641-AB50C7230334}" srcOrd="1" destOrd="0" presId="urn:microsoft.com/office/officeart/2005/8/layout/hProcess9"/>
    <dgm:cxn modelId="{34BD01A4-6FB1-441B-8B41-880BA527745F}" type="presParOf" srcId="{A5519B11-20A1-4F15-AF33-F27CEF578A4A}" destId="{10C083EC-F7EC-4FE8-A517-646F2B15E9AB}" srcOrd="2" destOrd="0" presId="urn:microsoft.com/office/officeart/2005/8/layout/hProcess9"/>
    <dgm:cxn modelId="{76FE9236-9713-4B11-9DAA-DF0C73F56760}" type="presParOf" srcId="{A5519B11-20A1-4F15-AF33-F27CEF578A4A}" destId="{525A0EF4-5986-400A-91EF-CCCAFE22AD31}" srcOrd="3" destOrd="0" presId="urn:microsoft.com/office/officeart/2005/8/layout/hProcess9"/>
    <dgm:cxn modelId="{0389523D-39BE-46EA-ACF4-0776E12EE1D3}" type="presParOf" srcId="{A5519B11-20A1-4F15-AF33-F27CEF578A4A}" destId="{FCF96149-9159-4902-9824-D7CAAC00C8A8}" srcOrd="4" destOrd="0" presId="urn:microsoft.com/office/officeart/2005/8/layout/hProcess9"/>
    <dgm:cxn modelId="{EB282630-F8C3-4557-9323-EE39548ACF2E}" type="presParOf" srcId="{A5519B11-20A1-4F15-AF33-F27CEF578A4A}" destId="{D15970BD-F866-4501-95FD-0AF4D4A19F09}" srcOrd="5" destOrd="0" presId="urn:microsoft.com/office/officeart/2005/8/layout/hProcess9"/>
    <dgm:cxn modelId="{645BE2F0-A7EB-6E44-BCEE-9D79AB513B9D}" type="presParOf" srcId="{A5519B11-20A1-4F15-AF33-F27CEF578A4A}" destId="{64473045-4A47-334D-B578-9D56640F69A8}" srcOrd="6" destOrd="0" presId="urn:microsoft.com/office/officeart/2005/8/layout/hProcess9"/>
    <dgm:cxn modelId="{44E35D5C-E9B0-B847-BBCF-F47E9A2F0F10}" type="presParOf" srcId="{A5519B11-20A1-4F15-AF33-F27CEF578A4A}" destId="{F23253FF-7D78-114F-8F3D-979639664493}" srcOrd="7" destOrd="0" presId="urn:microsoft.com/office/officeart/2005/8/layout/hProcess9"/>
    <dgm:cxn modelId="{FD4BB0E8-8721-45DC-BA84-4F4EC507EB68}" type="presParOf" srcId="{A5519B11-20A1-4F15-AF33-F27CEF578A4A}" destId="{3041C4FD-F4C3-44EB-93C7-3C4AEC07D690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216AD8-608F-46A3-AE99-A780FFE83BDC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F829CD7-A662-4898-A62E-BA0F6D927D7D}">
      <dgm:prSet/>
      <dgm:spPr/>
      <dgm:t>
        <a:bodyPr/>
        <a:lstStyle/>
        <a:p>
          <a:pPr rtl="0"/>
          <a:r>
            <a:rPr lang="en-US" dirty="0"/>
            <a:t>LOLE Study is performed by SPP every 2 years to assess the Planning Reserve Margin (PRM)</a:t>
          </a:r>
        </a:p>
      </dgm:t>
    </dgm:pt>
    <dgm:pt modelId="{578804E8-2CA1-41F5-8198-B49BEFFE66CA}" type="parTrans" cxnId="{C1FDF3D7-37B7-40D0-B2C0-508BAB112595}">
      <dgm:prSet/>
      <dgm:spPr/>
      <dgm:t>
        <a:bodyPr/>
        <a:lstStyle/>
        <a:p>
          <a:endParaRPr lang="en-US"/>
        </a:p>
      </dgm:t>
    </dgm:pt>
    <dgm:pt modelId="{C617FE2C-AF35-4907-97B8-07A3ECC23F52}" type="sibTrans" cxnId="{C1FDF3D7-37B7-40D0-B2C0-508BAB112595}">
      <dgm:prSet/>
      <dgm:spPr/>
      <dgm:t>
        <a:bodyPr/>
        <a:lstStyle/>
        <a:p>
          <a:endParaRPr lang="en-US"/>
        </a:p>
      </dgm:t>
    </dgm:pt>
    <dgm:pt modelId="{19467219-ABDD-4FF0-898A-A87AB61CAAE4}">
      <dgm:prSet custT="1"/>
      <dgm:spPr/>
      <dgm:t>
        <a:bodyPr/>
        <a:lstStyle/>
        <a:p>
          <a:pPr rtl="0"/>
          <a:r>
            <a:rPr lang="en-US" sz="1800" dirty="0"/>
            <a:t>Probabilistic Study that analyzes the ability to reliably serve the SPP Balancing Authority Area’s forecasted Peak Demand</a:t>
          </a:r>
        </a:p>
      </dgm:t>
    </dgm:pt>
    <dgm:pt modelId="{3C85141F-D9AC-4265-8B7B-FBC6F9885FAF}" type="parTrans" cxnId="{BAB21B37-C389-40D6-8479-BB86228914E4}">
      <dgm:prSet/>
      <dgm:spPr/>
      <dgm:t>
        <a:bodyPr/>
        <a:lstStyle/>
        <a:p>
          <a:endParaRPr lang="en-US"/>
        </a:p>
      </dgm:t>
    </dgm:pt>
    <dgm:pt modelId="{AEE1D65E-3522-4D27-8983-87A4D807A7EA}" type="sibTrans" cxnId="{BAB21B37-C389-40D6-8479-BB86228914E4}">
      <dgm:prSet/>
      <dgm:spPr/>
      <dgm:t>
        <a:bodyPr/>
        <a:lstStyle/>
        <a:p>
          <a:endParaRPr lang="en-US"/>
        </a:p>
      </dgm:t>
    </dgm:pt>
    <dgm:pt modelId="{E973C585-2F21-4E01-BCEA-414A876C7CBB}">
      <dgm:prSet custT="1"/>
      <dgm:spPr/>
      <dgm:t>
        <a:bodyPr/>
        <a:lstStyle/>
        <a:p>
          <a:pPr rtl="0"/>
          <a:r>
            <a:rPr lang="en-US" sz="1800" dirty="0"/>
            <a:t>Evaluates each hour of the year (8,760 hours) </a:t>
          </a:r>
        </a:p>
      </dgm:t>
    </dgm:pt>
    <dgm:pt modelId="{1E5B52A2-A1F7-47EB-9990-2D62A18CBD06}" type="parTrans" cxnId="{85C30EAD-9F39-4E49-8C68-DCC860DC8B38}">
      <dgm:prSet/>
      <dgm:spPr/>
      <dgm:t>
        <a:bodyPr/>
        <a:lstStyle/>
        <a:p>
          <a:endParaRPr lang="en-US"/>
        </a:p>
      </dgm:t>
    </dgm:pt>
    <dgm:pt modelId="{C2856CB9-E758-4D51-8034-049AFF21C5AE}" type="sibTrans" cxnId="{85C30EAD-9F39-4E49-8C68-DCC860DC8B38}">
      <dgm:prSet/>
      <dgm:spPr/>
      <dgm:t>
        <a:bodyPr/>
        <a:lstStyle/>
        <a:p>
          <a:endParaRPr lang="en-US"/>
        </a:p>
      </dgm:t>
    </dgm:pt>
    <dgm:pt modelId="{B49432B6-BEE3-4B22-A412-E610097E6A07}">
      <dgm:prSet custT="1"/>
      <dgm:spPr/>
      <dgm:t>
        <a:bodyPr/>
        <a:lstStyle/>
        <a:p>
          <a:pPr rtl="0"/>
          <a:r>
            <a:rPr lang="en-US" sz="1800" dirty="0"/>
            <a:t>Uses sequential Monte-Carlo simulations (multiple iterations)</a:t>
          </a:r>
        </a:p>
      </dgm:t>
    </dgm:pt>
    <dgm:pt modelId="{91331548-6502-413B-9894-BC6921200AE0}" type="parTrans" cxnId="{C4A8D59C-75C9-4A67-959E-D6E12E24D2FC}">
      <dgm:prSet/>
      <dgm:spPr/>
      <dgm:t>
        <a:bodyPr/>
        <a:lstStyle/>
        <a:p>
          <a:endParaRPr lang="en-US"/>
        </a:p>
      </dgm:t>
    </dgm:pt>
    <dgm:pt modelId="{8AC811A8-59ED-4756-9CF0-FB629D59FB16}" type="sibTrans" cxnId="{C4A8D59C-75C9-4A67-959E-D6E12E24D2FC}">
      <dgm:prSet/>
      <dgm:spPr/>
      <dgm:t>
        <a:bodyPr/>
        <a:lstStyle/>
        <a:p>
          <a:endParaRPr lang="en-US"/>
        </a:p>
      </dgm:t>
    </dgm:pt>
    <dgm:pt modelId="{18B3C02A-BF6C-434B-AA86-69D3C396ACE5}">
      <dgm:prSet custT="1"/>
      <dgm:spPr/>
      <dgm:t>
        <a:bodyPr/>
        <a:lstStyle/>
        <a:p>
          <a:pPr rtl="0"/>
          <a:r>
            <a:rPr lang="en-US" sz="1800" dirty="0"/>
            <a:t>Inputs and assumptions developed by Supply Adequacy Working Group (SAWG)</a:t>
          </a:r>
        </a:p>
      </dgm:t>
    </dgm:pt>
    <dgm:pt modelId="{F28662FA-6FB5-4A51-8117-2456183F8A12}" type="parTrans" cxnId="{9A76A69B-451E-40E9-9D6F-928617EAE5E9}">
      <dgm:prSet/>
      <dgm:spPr/>
      <dgm:t>
        <a:bodyPr/>
        <a:lstStyle/>
        <a:p>
          <a:endParaRPr lang="en-US"/>
        </a:p>
      </dgm:t>
    </dgm:pt>
    <dgm:pt modelId="{342913EE-3489-49CA-BD39-DE4D29459D0D}" type="sibTrans" cxnId="{9A76A69B-451E-40E9-9D6F-928617EAE5E9}">
      <dgm:prSet/>
      <dgm:spPr/>
      <dgm:t>
        <a:bodyPr/>
        <a:lstStyle/>
        <a:p>
          <a:endParaRPr lang="en-US"/>
        </a:p>
      </dgm:t>
    </dgm:pt>
    <dgm:pt modelId="{1BB673E8-2746-4657-AFB1-C280611A39CD}">
      <dgm:prSet custT="1"/>
      <dgm:spPr/>
      <dgm:t>
        <a:bodyPr/>
        <a:lstStyle/>
        <a:p>
          <a:pPr rtl="0"/>
          <a:r>
            <a:rPr lang="en-US" sz="1800" dirty="0"/>
            <a:t>Results give insight to SPP stakeholders and respective state commissions when making policy decisions related to resource adequacy</a:t>
          </a:r>
        </a:p>
      </dgm:t>
    </dgm:pt>
    <dgm:pt modelId="{2496E9BD-44D8-42EF-8BA9-59FBCF2BF0DC}" type="parTrans" cxnId="{74F350E1-7B89-4F4F-9B4D-5FFB637E075E}">
      <dgm:prSet/>
      <dgm:spPr/>
      <dgm:t>
        <a:bodyPr/>
        <a:lstStyle/>
        <a:p>
          <a:endParaRPr lang="en-US"/>
        </a:p>
      </dgm:t>
    </dgm:pt>
    <dgm:pt modelId="{CA0F46B4-0FF6-43FE-BFB0-8104C21B0740}" type="sibTrans" cxnId="{74F350E1-7B89-4F4F-9B4D-5FFB637E075E}">
      <dgm:prSet/>
      <dgm:spPr/>
      <dgm:t>
        <a:bodyPr/>
        <a:lstStyle/>
        <a:p>
          <a:endParaRPr lang="en-US"/>
        </a:p>
      </dgm:t>
    </dgm:pt>
    <dgm:pt modelId="{0FB88888-5299-4185-AEAE-2D4F23690590}">
      <dgm:prSet/>
      <dgm:spPr/>
      <dgm:t>
        <a:bodyPr anchor="t"/>
        <a:lstStyle/>
        <a:p>
          <a:pPr rtl="0">
            <a:lnSpc>
              <a:spcPct val="100000"/>
            </a:lnSpc>
          </a:pPr>
          <a:r>
            <a:rPr lang="en-US" dirty="0"/>
            <a:t>Currently the PRM is 15%</a:t>
          </a:r>
        </a:p>
      </dgm:t>
    </dgm:pt>
    <dgm:pt modelId="{98CABD7E-C82D-4DD0-86CA-3DDDCAFEC9EE}" type="parTrans" cxnId="{6FCC0FC1-F1AA-4DFC-B577-E8D51BAA1FB1}">
      <dgm:prSet/>
      <dgm:spPr/>
      <dgm:t>
        <a:bodyPr/>
        <a:lstStyle/>
        <a:p>
          <a:endParaRPr lang="en-US"/>
        </a:p>
      </dgm:t>
    </dgm:pt>
    <dgm:pt modelId="{58AB7188-5CA5-419A-87D4-44CF8048C062}" type="sibTrans" cxnId="{6FCC0FC1-F1AA-4DFC-B577-E8D51BAA1FB1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BFA38C62-258A-4B2D-AB71-7F75C3AB1641}">
          <dgm:prSet/>
          <dgm:spPr/>
          <dgm:t>
            <a:bodyPr/>
            <a:lstStyle/>
            <a:p>
              <a:pPr rtl="0"/>
              <a14:m>
                <m:oMath xmlns:m="http://schemas.openxmlformats.org/officeDocument/2006/math">
                  <m:r>
                    <a:rPr lang="en-US" b="1" i="1" smtClean="0">
                      <a:latin typeface="Cambria Math" panose="02040503050406030204" pitchFamily="18" charset="0"/>
                    </a:rPr>
                    <m:t>𝑹𝒆𝒔𝒆𝒓𝒗𝒆</m:t>
                  </m:r>
                  <m:r>
                    <a:rPr lang="en-US" i="1">
                      <a:latin typeface="Cambria Math" panose="02040503050406030204" pitchFamily="18" charset="0"/>
                    </a:rPr>
                    <m:t> </m:t>
                  </m:r>
                  <m:r>
                    <a:rPr lang="en-US" i="1">
                      <a:latin typeface="Cambria Math" panose="02040503050406030204" pitchFamily="18" charset="0"/>
                    </a:rPr>
                    <m:t>𝑴𝒂𝒓𝒈𝒊𝒏</m:t>
                  </m:r>
                  <m:r>
                    <a:rPr lang="en-US" b="1" i="1">
                      <a:latin typeface="Cambria Math" panose="02040503050406030204" pitchFamily="18" charset="0"/>
                    </a:rPr>
                    <m:t> %</m:t>
                  </m:r>
                  <m:r>
                    <a:rPr lang="en-US" i="1"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lang="en-US"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en-US" i="1">
                          <a:latin typeface="Cambria Math" panose="02040503050406030204" pitchFamily="18" charset="0"/>
                        </a:rPr>
                        <m:t>𝑪𝒂𝒑𝒂𝒄𝒊𝒕𝒚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𝑫𝒆𝒎𝒂𝒏𝒅</m:t>
                      </m:r>
                    </m:num>
                    <m:den>
                      <m:r>
                        <a:rPr lang="en-US" b="1" i="1">
                          <a:latin typeface="Cambria Math" panose="02040503050406030204" pitchFamily="18" charset="0"/>
                        </a:rPr>
                        <m:t>𝑫𝒆𝒎𝒂𝒏𝒅</m:t>
                      </m:r>
                    </m:den>
                  </m:f>
                </m:oMath>
              </a14:m>
              <a:r>
                <a:rPr lang="en-US" i="1" dirty="0"/>
                <a:t> x 100</a:t>
              </a:r>
              <a:endParaRPr lang="en-US" dirty="0"/>
            </a:p>
          </dgm:t>
        </dgm:pt>
      </mc:Choice>
      <mc:Fallback xmlns="">
        <dgm:pt modelId="{BFA38C62-258A-4B2D-AB71-7F75C3AB1641}">
          <dgm:prSet/>
          <dgm:spPr/>
          <dgm:t>
            <a:bodyPr/>
            <a:lstStyle/>
            <a:p>
              <a:pPr rtl="0"/>
              <a:r>
                <a:rPr lang="en-US" b="1" i="0" smtClean="0">
                  <a:latin typeface="Cambria Math" panose="02040503050406030204" pitchFamily="18" charset="0"/>
                </a:rPr>
                <a:t>𝑹𝒆𝒔𝒆𝒓𝒗𝒆</a:t>
              </a:r>
              <a:r>
                <a:rPr lang="en-US" i="0">
                  <a:latin typeface="Cambria Math" panose="02040503050406030204" pitchFamily="18" charset="0"/>
                </a:rPr>
                <a:t> 𝑴𝒂𝒓𝒈𝒊𝒏</a:t>
              </a:r>
              <a:r>
                <a:rPr lang="en-US" b="1" i="0">
                  <a:latin typeface="Cambria Math" panose="02040503050406030204" pitchFamily="18" charset="0"/>
                </a:rPr>
                <a:t> %</a:t>
              </a:r>
              <a:r>
                <a:rPr lang="en-US" i="0">
                  <a:latin typeface="Cambria Math" panose="02040503050406030204" pitchFamily="18" charset="0"/>
                </a:rPr>
                <a:t>=(𝑪𝒂𝒑𝒂𝒄𝒊𝒕𝒚 − </a:t>
              </a:r>
              <a:r>
                <a:rPr lang="en-US" b="1" i="0">
                  <a:latin typeface="Cambria Math" panose="02040503050406030204" pitchFamily="18" charset="0"/>
                </a:rPr>
                <a:t>𝑫𝒆𝒎𝒂𝒏𝒅)/𝑫𝒆𝒎𝒂𝒏𝒅</a:t>
              </a:r>
              <a:r>
                <a:rPr lang="en-US" i="1" dirty="0"/>
                <a:t> x 100</a:t>
              </a:r>
              <a:endParaRPr lang="en-US" dirty="0"/>
            </a:p>
          </dgm:t>
        </dgm:pt>
      </mc:Fallback>
    </mc:AlternateContent>
    <dgm:pt modelId="{6E2E325F-18DD-452F-90A2-6504158475DF}" type="parTrans" cxnId="{3D6CFD7E-1028-4E58-9985-D22CDEB3AD6C}">
      <dgm:prSet/>
      <dgm:spPr/>
      <dgm:t>
        <a:bodyPr/>
        <a:lstStyle/>
        <a:p>
          <a:endParaRPr lang="en-US"/>
        </a:p>
      </dgm:t>
    </dgm:pt>
    <dgm:pt modelId="{70A907DA-FE31-4810-BFC6-A99119D662AC}" type="sibTrans" cxnId="{3D6CFD7E-1028-4E58-9985-D22CDEB3AD6C}">
      <dgm:prSet/>
      <dgm:spPr/>
      <dgm:t>
        <a:bodyPr/>
        <a:lstStyle/>
        <a:p>
          <a:endParaRPr lang="en-US"/>
        </a:p>
      </dgm:t>
    </dgm:pt>
    <dgm:pt modelId="{AB668161-939E-43F2-93A4-1C86135BB50C}" type="pres">
      <dgm:prSet presAssocID="{CB216AD8-608F-46A3-AE99-A780FFE83BDC}" presName="rootnode" presStyleCnt="0">
        <dgm:presLayoutVars>
          <dgm:chMax/>
          <dgm:chPref/>
          <dgm:dir/>
          <dgm:animLvl val="lvl"/>
        </dgm:presLayoutVars>
      </dgm:prSet>
      <dgm:spPr/>
    </dgm:pt>
    <dgm:pt modelId="{1C9A450B-1960-42FE-B6D9-4986952D2982}" type="pres">
      <dgm:prSet presAssocID="{6F829CD7-A662-4898-A62E-BA0F6D927D7D}" presName="composite" presStyleCnt="0"/>
      <dgm:spPr/>
    </dgm:pt>
    <dgm:pt modelId="{B0D563BA-009E-49B4-BF74-C2A086DEB1A9}" type="pres">
      <dgm:prSet presAssocID="{6F829CD7-A662-4898-A62E-BA0F6D927D7D}" presName="bentUpArrow1" presStyleLbl="alignImgPlace1" presStyleIdx="0" presStyleCnt="1"/>
      <dgm:spPr/>
    </dgm:pt>
    <dgm:pt modelId="{EDAFE137-74ED-4D69-A73C-86128DF23BF2}" type="pres">
      <dgm:prSet presAssocID="{6F829CD7-A662-4898-A62E-BA0F6D927D7D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</dgm:pt>
    <dgm:pt modelId="{760DC12E-D92A-4D5D-BC5F-26C3C31BF29E}" type="pres">
      <dgm:prSet presAssocID="{6F829CD7-A662-4898-A62E-BA0F6D927D7D}" presName="ChildText" presStyleLbl="revTx" presStyleIdx="0" presStyleCnt="2" custScaleX="243167" custLinFactNeighborX="73077" custLinFactNeighborY="643">
        <dgm:presLayoutVars>
          <dgm:chMax val="0"/>
          <dgm:chPref val="0"/>
          <dgm:bulletEnabled val="1"/>
        </dgm:presLayoutVars>
      </dgm:prSet>
      <dgm:spPr/>
    </dgm:pt>
    <dgm:pt modelId="{54AC7FD7-8B8D-4680-8FBD-EF917DD166CE}" type="pres">
      <dgm:prSet presAssocID="{C617FE2C-AF35-4907-97B8-07A3ECC23F52}" presName="sibTrans" presStyleCnt="0"/>
      <dgm:spPr/>
    </dgm:pt>
    <dgm:pt modelId="{72A026B9-7CE1-4259-9910-DE3DB873E04F}" type="pres">
      <dgm:prSet presAssocID="{0FB88888-5299-4185-AEAE-2D4F23690590}" presName="composite" presStyleCnt="0"/>
      <dgm:spPr/>
    </dgm:pt>
    <dgm:pt modelId="{2C191245-F6C1-4C16-B18E-3BBCF8109B81}" type="pres">
      <dgm:prSet presAssocID="{0FB88888-5299-4185-AEAE-2D4F23690590}" presName="ParentText" presStyleLbl="node1" presStyleIdx="1" presStyleCnt="2" custScaleX="128654" custScaleY="72896" custLinFactNeighborX="-26224" custLinFactNeighborY="17055">
        <dgm:presLayoutVars>
          <dgm:chMax val="1"/>
          <dgm:chPref val="1"/>
          <dgm:bulletEnabled val="1"/>
        </dgm:presLayoutVars>
      </dgm:prSet>
      <dgm:spPr/>
    </dgm:pt>
    <dgm:pt modelId="{00532132-8EEF-4745-B1DA-42FE24ADDAF5}" type="pres">
      <dgm:prSet presAssocID="{0FB88888-5299-4185-AEAE-2D4F23690590}" presName="FinalChildText" presStyleLbl="revTx" presStyleIdx="1" presStyleCnt="2" custScaleX="129358" custScaleY="73561" custLinFactX="-51666" custLinFactNeighborX="-100000" custLinFactNeighborY="33534">
        <dgm:presLayoutVars>
          <dgm:chMax val="0"/>
          <dgm:chPref val="0"/>
          <dgm:bulletEnabled val="1"/>
        </dgm:presLayoutVars>
      </dgm:prSet>
      <dgm:spPr/>
    </dgm:pt>
  </dgm:ptLst>
  <dgm:cxnLst>
    <dgm:cxn modelId="{218E2124-AF24-488C-B2EE-0F2ECA4BAC20}" type="presOf" srcId="{CB216AD8-608F-46A3-AE99-A780FFE83BDC}" destId="{AB668161-939E-43F2-93A4-1C86135BB50C}" srcOrd="0" destOrd="0" presId="urn:microsoft.com/office/officeart/2005/8/layout/StepDownProcess"/>
    <dgm:cxn modelId="{BAB21B37-C389-40D6-8479-BB86228914E4}" srcId="{6F829CD7-A662-4898-A62E-BA0F6D927D7D}" destId="{19467219-ABDD-4FF0-898A-A87AB61CAAE4}" srcOrd="0" destOrd="0" parTransId="{3C85141F-D9AC-4265-8B7B-FBC6F9885FAF}" sibTransId="{AEE1D65E-3522-4D27-8983-87A4D807A7EA}"/>
    <dgm:cxn modelId="{054E933B-E045-4A8A-BDC1-F5AA01951546}" type="presOf" srcId="{BFA38C62-258A-4B2D-AB71-7F75C3AB1641}" destId="{00532132-8EEF-4745-B1DA-42FE24ADDAF5}" srcOrd="0" destOrd="0" presId="urn:microsoft.com/office/officeart/2005/8/layout/StepDownProcess"/>
    <dgm:cxn modelId="{89BB1D5B-00ED-4AE9-B393-A38CEF1D606D}" type="presOf" srcId="{6F829CD7-A662-4898-A62E-BA0F6D927D7D}" destId="{EDAFE137-74ED-4D69-A73C-86128DF23BF2}" srcOrd="0" destOrd="0" presId="urn:microsoft.com/office/officeart/2005/8/layout/StepDownProcess"/>
    <dgm:cxn modelId="{D235C37E-A455-4BE2-959B-D83BBC199136}" type="presOf" srcId="{E973C585-2F21-4E01-BCEA-414A876C7CBB}" destId="{760DC12E-D92A-4D5D-BC5F-26C3C31BF29E}" srcOrd="0" destOrd="1" presId="urn:microsoft.com/office/officeart/2005/8/layout/StepDownProcess"/>
    <dgm:cxn modelId="{3D6CFD7E-1028-4E58-9985-D22CDEB3AD6C}" srcId="{0FB88888-5299-4185-AEAE-2D4F23690590}" destId="{BFA38C62-258A-4B2D-AB71-7F75C3AB1641}" srcOrd="0" destOrd="0" parTransId="{6E2E325F-18DD-452F-90A2-6504158475DF}" sibTransId="{70A907DA-FE31-4810-BFC6-A99119D662AC}"/>
    <dgm:cxn modelId="{9A76A69B-451E-40E9-9D6F-928617EAE5E9}" srcId="{6F829CD7-A662-4898-A62E-BA0F6D927D7D}" destId="{18B3C02A-BF6C-434B-AA86-69D3C396ACE5}" srcOrd="3" destOrd="0" parTransId="{F28662FA-6FB5-4A51-8117-2456183F8A12}" sibTransId="{342913EE-3489-49CA-BD39-DE4D29459D0D}"/>
    <dgm:cxn modelId="{C4A8D59C-75C9-4A67-959E-D6E12E24D2FC}" srcId="{6F829CD7-A662-4898-A62E-BA0F6D927D7D}" destId="{B49432B6-BEE3-4B22-A412-E610097E6A07}" srcOrd="2" destOrd="0" parTransId="{91331548-6502-413B-9894-BC6921200AE0}" sibTransId="{8AC811A8-59ED-4756-9CF0-FB629D59FB16}"/>
    <dgm:cxn modelId="{85C30EAD-9F39-4E49-8C68-DCC860DC8B38}" srcId="{6F829CD7-A662-4898-A62E-BA0F6D927D7D}" destId="{E973C585-2F21-4E01-BCEA-414A876C7CBB}" srcOrd="1" destOrd="0" parTransId="{1E5B52A2-A1F7-47EB-9990-2D62A18CBD06}" sibTransId="{C2856CB9-E758-4D51-8034-049AFF21C5AE}"/>
    <dgm:cxn modelId="{B83FD5B0-5470-40AF-8F2A-58AB0E141B8F}" type="presOf" srcId="{1BB673E8-2746-4657-AFB1-C280611A39CD}" destId="{760DC12E-D92A-4D5D-BC5F-26C3C31BF29E}" srcOrd="0" destOrd="4" presId="urn:microsoft.com/office/officeart/2005/8/layout/StepDownProcess"/>
    <dgm:cxn modelId="{6FCC0FC1-F1AA-4DFC-B577-E8D51BAA1FB1}" srcId="{CB216AD8-608F-46A3-AE99-A780FFE83BDC}" destId="{0FB88888-5299-4185-AEAE-2D4F23690590}" srcOrd="1" destOrd="0" parTransId="{98CABD7E-C82D-4DD0-86CA-3DDDCAFEC9EE}" sibTransId="{58AB7188-5CA5-419A-87D4-44CF8048C062}"/>
    <dgm:cxn modelId="{89C6D4CD-77BA-47FC-8122-D109B065F5C2}" type="presOf" srcId="{18B3C02A-BF6C-434B-AA86-69D3C396ACE5}" destId="{760DC12E-D92A-4D5D-BC5F-26C3C31BF29E}" srcOrd="0" destOrd="3" presId="urn:microsoft.com/office/officeart/2005/8/layout/StepDownProcess"/>
    <dgm:cxn modelId="{C1FDF3D7-37B7-40D0-B2C0-508BAB112595}" srcId="{CB216AD8-608F-46A3-AE99-A780FFE83BDC}" destId="{6F829CD7-A662-4898-A62E-BA0F6D927D7D}" srcOrd="0" destOrd="0" parTransId="{578804E8-2CA1-41F5-8198-B49BEFFE66CA}" sibTransId="{C617FE2C-AF35-4907-97B8-07A3ECC23F52}"/>
    <dgm:cxn modelId="{E872F7DD-7600-488A-9669-7C289161354D}" type="presOf" srcId="{0FB88888-5299-4185-AEAE-2D4F23690590}" destId="{2C191245-F6C1-4C16-B18E-3BBCF8109B81}" srcOrd="0" destOrd="0" presId="urn:microsoft.com/office/officeart/2005/8/layout/StepDownProcess"/>
    <dgm:cxn modelId="{74F350E1-7B89-4F4F-9B4D-5FFB637E075E}" srcId="{6F829CD7-A662-4898-A62E-BA0F6D927D7D}" destId="{1BB673E8-2746-4657-AFB1-C280611A39CD}" srcOrd="4" destOrd="0" parTransId="{2496E9BD-44D8-42EF-8BA9-59FBCF2BF0DC}" sibTransId="{CA0F46B4-0FF6-43FE-BFB0-8104C21B0740}"/>
    <dgm:cxn modelId="{AFAA04E7-F752-40E4-9181-7D92ED2FACBE}" type="presOf" srcId="{B49432B6-BEE3-4B22-A412-E610097E6A07}" destId="{760DC12E-D92A-4D5D-BC5F-26C3C31BF29E}" srcOrd="0" destOrd="2" presId="urn:microsoft.com/office/officeart/2005/8/layout/StepDownProcess"/>
    <dgm:cxn modelId="{93457FEC-805F-4CFD-8860-BB1C28624A7C}" type="presOf" srcId="{19467219-ABDD-4FF0-898A-A87AB61CAAE4}" destId="{760DC12E-D92A-4D5D-BC5F-26C3C31BF29E}" srcOrd="0" destOrd="0" presId="urn:microsoft.com/office/officeart/2005/8/layout/StepDownProcess"/>
    <dgm:cxn modelId="{827D0825-9FF0-4714-98A7-13389E1C7087}" type="presParOf" srcId="{AB668161-939E-43F2-93A4-1C86135BB50C}" destId="{1C9A450B-1960-42FE-B6D9-4986952D2982}" srcOrd="0" destOrd="0" presId="urn:microsoft.com/office/officeart/2005/8/layout/StepDownProcess"/>
    <dgm:cxn modelId="{00D5596B-A548-4811-AEE7-DB51EBBD207F}" type="presParOf" srcId="{1C9A450B-1960-42FE-B6D9-4986952D2982}" destId="{B0D563BA-009E-49B4-BF74-C2A086DEB1A9}" srcOrd="0" destOrd="0" presId="urn:microsoft.com/office/officeart/2005/8/layout/StepDownProcess"/>
    <dgm:cxn modelId="{414C3103-E23D-4962-95B7-2A3A1F10FF16}" type="presParOf" srcId="{1C9A450B-1960-42FE-B6D9-4986952D2982}" destId="{EDAFE137-74ED-4D69-A73C-86128DF23BF2}" srcOrd="1" destOrd="0" presId="urn:microsoft.com/office/officeart/2005/8/layout/StepDownProcess"/>
    <dgm:cxn modelId="{04792708-022C-4B85-9977-13D41FABA023}" type="presParOf" srcId="{1C9A450B-1960-42FE-B6D9-4986952D2982}" destId="{760DC12E-D92A-4D5D-BC5F-26C3C31BF29E}" srcOrd="2" destOrd="0" presId="urn:microsoft.com/office/officeart/2005/8/layout/StepDownProcess"/>
    <dgm:cxn modelId="{D468B227-FD4B-4F46-A1A7-2514F9A79C9C}" type="presParOf" srcId="{AB668161-939E-43F2-93A4-1C86135BB50C}" destId="{54AC7FD7-8B8D-4680-8FBD-EF917DD166CE}" srcOrd="1" destOrd="0" presId="urn:microsoft.com/office/officeart/2005/8/layout/StepDownProcess"/>
    <dgm:cxn modelId="{923209A8-D9BA-4CF4-ACDC-7F02563EEB81}" type="presParOf" srcId="{AB668161-939E-43F2-93A4-1C86135BB50C}" destId="{72A026B9-7CE1-4259-9910-DE3DB873E04F}" srcOrd="2" destOrd="0" presId="urn:microsoft.com/office/officeart/2005/8/layout/StepDownProcess"/>
    <dgm:cxn modelId="{5217C09D-6EC6-48FC-A8B4-571C39F3EE52}" type="presParOf" srcId="{72A026B9-7CE1-4259-9910-DE3DB873E04F}" destId="{2C191245-F6C1-4C16-B18E-3BBCF8109B81}" srcOrd="0" destOrd="0" presId="urn:microsoft.com/office/officeart/2005/8/layout/StepDownProcess"/>
    <dgm:cxn modelId="{6EDE828A-379C-451E-ACE8-FC93ED962867}" type="presParOf" srcId="{72A026B9-7CE1-4259-9910-DE3DB873E04F}" destId="{00532132-8EEF-4745-B1DA-42FE24ADDAF5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B216AD8-608F-46A3-AE99-A780FFE83BDC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F829CD7-A662-4898-A62E-BA0F6D927D7D}">
      <dgm:prSet/>
      <dgm:spPr/>
      <dgm:t>
        <a:bodyPr/>
        <a:lstStyle/>
        <a:p>
          <a:pPr rtl="0"/>
          <a:r>
            <a:rPr lang="en-US" dirty="0" smtClean="0"/>
            <a:t>LOLE Study is performed by SPP every 2 years to assess the Planning Reserve Margin (PRM)</a:t>
          </a:r>
          <a:endParaRPr lang="en-US" dirty="0"/>
        </a:p>
      </dgm:t>
    </dgm:pt>
    <dgm:pt modelId="{578804E8-2CA1-41F5-8198-B49BEFFE66CA}" type="parTrans" cxnId="{C1FDF3D7-37B7-40D0-B2C0-508BAB112595}">
      <dgm:prSet/>
      <dgm:spPr/>
      <dgm:t>
        <a:bodyPr/>
        <a:lstStyle/>
        <a:p>
          <a:endParaRPr lang="en-US"/>
        </a:p>
      </dgm:t>
    </dgm:pt>
    <dgm:pt modelId="{C617FE2C-AF35-4907-97B8-07A3ECC23F52}" type="sibTrans" cxnId="{C1FDF3D7-37B7-40D0-B2C0-508BAB112595}">
      <dgm:prSet/>
      <dgm:spPr/>
      <dgm:t>
        <a:bodyPr/>
        <a:lstStyle/>
        <a:p>
          <a:endParaRPr lang="en-US"/>
        </a:p>
      </dgm:t>
    </dgm:pt>
    <dgm:pt modelId="{19467219-ABDD-4FF0-898A-A87AB61CAAE4}">
      <dgm:prSet custT="1"/>
      <dgm:spPr/>
      <dgm:t>
        <a:bodyPr/>
        <a:lstStyle/>
        <a:p>
          <a:pPr rtl="0"/>
          <a:r>
            <a:rPr lang="en-US" sz="1800" dirty="0" smtClean="0"/>
            <a:t>Probabilistic Study that analyzes the ability to reliably serve the SPP Balancing Authority Area’s forecasted Peak Demand</a:t>
          </a:r>
          <a:endParaRPr lang="en-US" sz="1800" dirty="0"/>
        </a:p>
      </dgm:t>
    </dgm:pt>
    <dgm:pt modelId="{3C85141F-D9AC-4265-8B7B-FBC6F9885FAF}" type="parTrans" cxnId="{BAB21B37-C389-40D6-8479-BB86228914E4}">
      <dgm:prSet/>
      <dgm:spPr/>
      <dgm:t>
        <a:bodyPr/>
        <a:lstStyle/>
        <a:p>
          <a:endParaRPr lang="en-US"/>
        </a:p>
      </dgm:t>
    </dgm:pt>
    <dgm:pt modelId="{AEE1D65E-3522-4D27-8983-87A4D807A7EA}" type="sibTrans" cxnId="{BAB21B37-C389-40D6-8479-BB86228914E4}">
      <dgm:prSet/>
      <dgm:spPr/>
      <dgm:t>
        <a:bodyPr/>
        <a:lstStyle/>
        <a:p>
          <a:endParaRPr lang="en-US"/>
        </a:p>
      </dgm:t>
    </dgm:pt>
    <dgm:pt modelId="{E973C585-2F21-4E01-BCEA-414A876C7CBB}">
      <dgm:prSet custT="1"/>
      <dgm:spPr/>
      <dgm:t>
        <a:bodyPr/>
        <a:lstStyle/>
        <a:p>
          <a:pPr rtl="0"/>
          <a:r>
            <a:rPr lang="en-US" sz="1800" dirty="0" smtClean="0"/>
            <a:t>Evaluates each hour of the year (8,760 hours) </a:t>
          </a:r>
          <a:endParaRPr lang="en-US" sz="1800" dirty="0"/>
        </a:p>
      </dgm:t>
    </dgm:pt>
    <dgm:pt modelId="{1E5B52A2-A1F7-47EB-9990-2D62A18CBD06}" type="parTrans" cxnId="{85C30EAD-9F39-4E49-8C68-DCC860DC8B38}">
      <dgm:prSet/>
      <dgm:spPr/>
      <dgm:t>
        <a:bodyPr/>
        <a:lstStyle/>
        <a:p>
          <a:endParaRPr lang="en-US"/>
        </a:p>
      </dgm:t>
    </dgm:pt>
    <dgm:pt modelId="{C2856CB9-E758-4D51-8034-049AFF21C5AE}" type="sibTrans" cxnId="{85C30EAD-9F39-4E49-8C68-DCC860DC8B38}">
      <dgm:prSet/>
      <dgm:spPr/>
      <dgm:t>
        <a:bodyPr/>
        <a:lstStyle/>
        <a:p>
          <a:endParaRPr lang="en-US"/>
        </a:p>
      </dgm:t>
    </dgm:pt>
    <dgm:pt modelId="{B49432B6-BEE3-4B22-A412-E610097E6A07}">
      <dgm:prSet custT="1"/>
      <dgm:spPr/>
      <dgm:t>
        <a:bodyPr/>
        <a:lstStyle/>
        <a:p>
          <a:pPr rtl="0"/>
          <a:r>
            <a:rPr lang="en-US" sz="1800" dirty="0" smtClean="0"/>
            <a:t>Uses sequential Monte-Carlo simulations (multiple iterations)</a:t>
          </a:r>
          <a:endParaRPr lang="en-US" sz="1800" dirty="0"/>
        </a:p>
      </dgm:t>
    </dgm:pt>
    <dgm:pt modelId="{91331548-6502-413B-9894-BC6921200AE0}" type="parTrans" cxnId="{C4A8D59C-75C9-4A67-959E-D6E12E24D2FC}">
      <dgm:prSet/>
      <dgm:spPr/>
      <dgm:t>
        <a:bodyPr/>
        <a:lstStyle/>
        <a:p>
          <a:endParaRPr lang="en-US"/>
        </a:p>
      </dgm:t>
    </dgm:pt>
    <dgm:pt modelId="{8AC811A8-59ED-4756-9CF0-FB629D59FB16}" type="sibTrans" cxnId="{C4A8D59C-75C9-4A67-959E-D6E12E24D2FC}">
      <dgm:prSet/>
      <dgm:spPr/>
      <dgm:t>
        <a:bodyPr/>
        <a:lstStyle/>
        <a:p>
          <a:endParaRPr lang="en-US"/>
        </a:p>
      </dgm:t>
    </dgm:pt>
    <dgm:pt modelId="{18B3C02A-BF6C-434B-AA86-69D3C396ACE5}">
      <dgm:prSet custT="1"/>
      <dgm:spPr/>
      <dgm:t>
        <a:bodyPr/>
        <a:lstStyle/>
        <a:p>
          <a:pPr rtl="0"/>
          <a:r>
            <a:rPr lang="en-US" sz="1800" dirty="0" smtClean="0"/>
            <a:t>Inputs and assumptions developed by Supply Adequacy Working Group (SAWG)</a:t>
          </a:r>
          <a:endParaRPr lang="en-US" sz="1800" dirty="0"/>
        </a:p>
      </dgm:t>
    </dgm:pt>
    <dgm:pt modelId="{F28662FA-6FB5-4A51-8117-2456183F8A12}" type="parTrans" cxnId="{9A76A69B-451E-40E9-9D6F-928617EAE5E9}">
      <dgm:prSet/>
      <dgm:spPr/>
      <dgm:t>
        <a:bodyPr/>
        <a:lstStyle/>
        <a:p>
          <a:endParaRPr lang="en-US"/>
        </a:p>
      </dgm:t>
    </dgm:pt>
    <dgm:pt modelId="{342913EE-3489-49CA-BD39-DE4D29459D0D}" type="sibTrans" cxnId="{9A76A69B-451E-40E9-9D6F-928617EAE5E9}">
      <dgm:prSet/>
      <dgm:spPr/>
      <dgm:t>
        <a:bodyPr/>
        <a:lstStyle/>
        <a:p>
          <a:endParaRPr lang="en-US"/>
        </a:p>
      </dgm:t>
    </dgm:pt>
    <dgm:pt modelId="{1BB673E8-2746-4657-AFB1-C280611A39CD}">
      <dgm:prSet custT="1"/>
      <dgm:spPr/>
      <dgm:t>
        <a:bodyPr/>
        <a:lstStyle/>
        <a:p>
          <a:pPr rtl="0"/>
          <a:r>
            <a:rPr lang="en-US" sz="1800" dirty="0" smtClean="0"/>
            <a:t>Results give insight to SPP stakeholders and respective state commissions when making policy decisions related to resource adequacy</a:t>
          </a:r>
          <a:endParaRPr lang="en-US" sz="1800" dirty="0"/>
        </a:p>
      </dgm:t>
    </dgm:pt>
    <dgm:pt modelId="{2496E9BD-44D8-42EF-8BA9-59FBCF2BF0DC}" type="parTrans" cxnId="{74F350E1-7B89-4F4F-9B4D-5FFB637E075E}">
      <dgm:prSet/>
      <dgm:spPr/>
      <dgm:t>
        <a:bodyPr/>
        <a:lstStyle/>
        <a:p>
          <a:endParaRPr lang="en-US"/>
        </a:p>
      </dgm:t>
    </dgm:pt>
    <dgm:pt modelId="{CA0F46B4-0FF6-43FE-BFB0-8104C21B0740}" type="sibTrans" cxnId="{74F350E1-7B89-4F4F-9B4D-5FFB637E075E}">
      <dgm:prSet/>
      <dgm:spPr/>
      <dgm:t>
        <a:bodyPr/>
        <a:lstStyle/>
        <a:p>
          <a:endParaRPr lang="en-US"/>
        </a:p>
      </dgm:t>
    </dgm:pt>
    <dgm:pt modelId="{0FB88888-5299-4185-AEAE-2D4F23690590}">
      <dgm:prSet/>
      <dgm:spPr/>
      <dgm:t>
        <a:bodyPr anchor="t"/>
        <a:lstStyle/>
        <a:p>
          <a:pPr rtl="0">
            <a:lnSpc>
              <a:spcPct val="100000"/>
            </a:lnSpc>
          </a:pPr>
          <a:r>
            <a:rPr lang="en-US" dirty="0" smtClean="0"/>
            <a:t>Currently the PRM is 15%</a:t>
          </a:r>
          <a:endParaRPr lang="en-US" dirty="0"/>
        </a:p>
      </dgm:t>
    </dgm:pt>
    <dgm:pt modelId="{98CABD7E-C82D-4DD0-86CA-3DDDCAFEC9EE}" type="parTrans" cxnId="{6FCC0FC1-F1AA-4DFC-B577-E8D51BAA1FB1}">
      <dgm:prSet/>
      <dgm:spPr/>
      <dgm:t>
        <a:bodyPr/>
        <a:lstStyle/>
        <a:p>
          <a:endParaRPr lang="en-US"/>
        </a:p>
      </dgm:t>
    </dgm:pt>
    <dgm:pt modelId="{58AB7188-5CA5-419A-87D4-44CF8048C062}" type="sibTrans" cxnId="{6FCC0FC1-F1AA-4DFC-B577-E8D51BAA1FB1}">
      <dgm:prSet/>
      <dgm:spPr/>
      <dgm:t>
        <a:bodyPr/>
        <a:lstStyle/>
        <a:p>
          <a:endParaRPr lang="en-US"/>
        </a:p>
      </dgm:t>
    </dgm:pt>
    <dgm:pt modelId="{BFA38C62-258A-4B2D-AB71-7F75C3AB1641}">
      <dgm:prSet/>
      <dgm:spPr>
        <a:blipFill>
          <a:blip xmlns:r="http://schemas.openxmlformats.org/officeDocument/2006/relationships" r:embed="rId1"/>
          <a:stretch>
            <a:fillRect l="-1741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6E2E325F-18DD-452F-90A2-6504158475DF}" type="parTrans" cxnId="{3D6CFD7E-1028-4E58-9985-D22CDEB3AD6C}">
      <dgm:prSet/>
      <dgm:spPr/>
      <dgm:t>
        <a:bodyPr/>
        <a:lstStyle/>
        <a:p>
          <a:endParaRPr lang="en-US"/>
        </a:p>
      </dgm:t>
    </dgm:pt>
    <dgm:pt modelId="{70A907DA-FE31-4810-BFC6-A99119D662AC}" type="sibTrans" cxnId="{3D6CFD7E-1028-4E58-9985-D22CDEB3AD6C}">
      <dgm:prSet/>
      <dgm:spPr/>
      <dgm:t>
        <a:bodyPr/>
        <a:lstStyle/>
        <a:p>
          <a:endParaRPr lang="en-US"/>
        </a:p>
      </dgm:t>
    </dgm:pt>
    <dgm:pt modelId="{AB668161-939E-43F2-93A4-1C86135BB50C}" type="pres">
      <dgm:prSet presAssocID="{CB216AD8-608F-46A3-AE99-A780FFE83BD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C9A450B-1960-42FE-B6D9-4986952D2982}" type="pres">
      <dgm:prSet presAssocID="{6F829CD7-A662-4898-A62E-BA0F6D927D7D}" presName="composite" presStyleCnt="0"/>
      <dgm:spPr/>
      <dgm:t>
        <a:bodyPr/>
        <a:lstStyle/>
        <a:p>
          <a:endParaRPr lang="en-US"/>
        </a:p>
      </dgm:t>
    </dgm:pt>
    <dgm:pt modelId="{B0D563BA-009E-49B4-BF74-C2A086DEB1A9}" type="pres">
      <dgm:prSet presAssocID="{6F829CD7-A662-4898-A62E-BA0F6D927D7D}" presName="bentUpArrow1" presStyleLbl="alignImgPlace1" presStyleIdx="0" presStyleCnt="1"/>
      <dgm:spPr/>
      <dgm:t>
        <a:bodyPr/>
        <a:lstStyle/>
        <a:p>
          <a:endParaRPr lang="en-US"/>
        </a:p>
      </dgm:t>
    </dgm:pt>
    <dgm:pt modelId="{EDAFE137-74ED-4D69-A73C-86128DF23BF2}" type="pres">
      <dgm:prSet presAssocID="{6F829CD7-A662-4898-A62E-BA0F6D927D7D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0DC12E-D92A-4D5D-BC5F-26C3C31BF29E}" type="pres">
      <dgm:prSet presAssocID="{6F829CD7-A662-4898-A62E-BA0F6D927D7D}" presName="ChildText" presStyleLbl="revTx" presStyleIdx="0" presStyleCnt="2" custScaleX="243167" custLinFactNeighborX="73077" custLinFactNeighborY="6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AC7FD7-8B8D-4680-8FBD-EF917DD166CE}" type="pres">
      <dgm:prSet presAssocID="{C617FE2C-AF35-4907-97B8-07A3ECC23F52}" presName="sibTrans" presStyleCnt="0"/>
      <dgm:spPr/>
      <dgm:t>
        <a:bodyPr/>
        <a:lstStyle/>
        <a:p>
          <a:endParaRPr lang="en-US"/>
        </a:p>
      </dgm:t>
    </dgm:pt>
    <dgm:pt modelId="{72A026B9-7CE1-4259-9910-DE3DB873E04F}" type="pres">
      <dgm:prSet presAssocID="{0FB88888-5299-4185-AEAE-2D4F23690590}" presName="composite" presStyleCnt="0"/>
      <dgm:spPr/>
      <dgm:t>
        <a:bodyPr/>
        <a:lstStyle/>
        <a:p>
          <a:endParaRPr lang="en-US"/>
        </a:p>
      </dgm:t>
    </dgm:pt>
    <dgm:pt modelId="{2C191245-F6C1-4C16-B18E-3BBCF8109B81}" type="pres">
      <dgm:prSet presAssocID="{0FB88888-5299-4185-AEAE-2D4F23690590}" presName="ParentText" presStyleLbl="node1" presStyleIdx="1" presStyleCnt="2" custScaleX="128654" custScaleY="72896" custLinFactNeighborX="-26224" custLinFactNeighborY="170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32132-8EEF-4745-B1DA-42FE24ADDAF5}" type="pres">
      <dgm:prSet presAssocID="{0FB88888-5299-4185-AEAE-2D4F23690590}" presName="FinalChildText" presStyleLbl="revTx" presStyleIdx="1" presStyleCnt="2" custScaleX="129358" custScaleY="73561" custLinFactX="-51666" custLinFactNeighborX="-100000" custLinFactNeighborY="335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72F7DD-7600-488A-9669-7C289161354D}" type="presOf" srcId="{0FB88888-5299-4185-AEAE-2D4F23690590}" destId="{2C191245-F6C1-4C16-B18E-3BBCF8109B81}" srcOrd="0" destOrd="0" presId="urn:microsoft.com/office/officeart/2005/8/layout/StepDownProcess"/>
    <dgm:cxn modelId="{6FCC0FC1-F1AA-4DFC-B577-E8D51BAA1FB1}" srcId="{CB216AD8-608F-46A3-AE99-A780FFE83BDC}" destId="{0FB88888-5299-4185-AEAE-2D4F23690590}" srcOrd="1" destOrd="0" parTransId="{98CABD7E-C82D-4DD0-86CA-3DDDCAFEC9EE}" sibTransId="{58AB7188-5CA5-419A-87D4-44CF8048C062}"/>
    <dgm:cxn modelId="{9A76A69B-451E-40E9-9D6F-928617EAE5E9}" srcId="{6F829CD7-A662-4898-A62E-BA0F6D927D7D}" destId="{18B3C02A-BF6C-434B-AA86-69D3C396ACE5}" srcOrd="3" destOrd="0" parTransId="{F28662FA-6FB5-4A51-8117-2456183F8A12}" sibTransId="{342913EE-3489-49CA-BD39-DE4D29459D0D}"/>
    <dgm:cxn modelId="{C1FDF3D7-37B7-40D0-B2C0-508BAB112595}" srcId="{CB216AD8-608F-46A3-AE99-A780FFE83BDC}" destId="{6F829CD7-A662-4898-A62E-BA0F6D927D7D}" srcOrd="0" destOrd="0" parTransId="{578804E8-2CA1-41F5-8198-B49BEFFE66CA}" sibTransId="{C617FE2C-AF35-4907-97B8-07A3ECC23F52}"/>
    <dgm:cxn modelId="{218E2124-AF24-488C-B2EE-0F2ECA4BAC20}" type="presOf" srcId="{CB216AD8-608F-46A3-AE99-A780FFE83BDC}" destId="{AB668161-939E-43F2-93A4-1C86135BB50C}" srcOrd="0" destOrd="0" presId="urn:microsoft.com/office/officeart/2005/8/layout/StepDownProcess"/>
    <dgm:cxn modelId="{AFAA04E7-F752-40E4-9181-7D92ED2FACBE}" type="presOf" srcId="{B49432B6-BEE3-4B22-A412-E610097E6A07}" destId="{760DC12E-D92A-4D5D-BC5F-26C3C31BF29E}" srcOrd="0" destOrd="2" presId="urn:microsoft.com/office/officeart/2005/8/layout/StepDownProcess"/>
    <dgm:cxn modelId="{74F350E1-7B89-4F4F-9B4D-5FFB637E075E}" srcId="{6F829CD7-A662-4898-A62E-BA0F6D927D7D}" destId="{1BB673E8-2746-4657-AFB1-C280611A39CD}" srcOrd="4" destOrd="0" parTransId="{2496E9BD-44D8-42EF-8BA9-59FBCF2BF0DC}" sibTransId="{CA0F46B4-0FF6-43FE-BFB0-8104C21B0740}"/>
    <dgm:cxn modelId="{93457FEC-805F-4CFD-8860-BB1C28624A7C}" type="presOf" srcId="{19467219-ABDD-4FF0-898A-A87AB61CAAE4}" destId="{760DC12E-D92A-4D5D-BC5F-26C3C31BF29E}" srcOrd="0" destOrd="0" presId="urn:microsoft.com/office/officeart/2005/8/layout/StepDownProcess"/>
    <dgm:cxn modelId="{89BB1D5B-00ED-4AE9-B393-A38CEF1D606D}" type="presOf" srcId="{6F829CD7-A662-4898-A62E-BA0F6D927D7D}" destId="{EDAFE137-74ED-4D69-A73C-86128DF23BF2}" srcOrd="0" destOrd="0" presId="urn:microsoft.com/office/officeart/2005/8/layout/StepDownProcess"/>
    <dgm:cxn modelId="{D235C37E-A455-4BE2-959B-D83BBC199136}" type="presOf" srcId="{E973C585-2F21-4E01-BCEA-414A876C7CBB}" destId="{760DC12E-D92A-4D5D-BC5F-26C3C31BF29E}" srcOrd="0" destOrd="1" presId="urn:microsoft.com/office/officeart/2005/8/layout/StepDownProcess"/>
    <dgm:cxn modelId="{85C30EAD-9F39-4E49-8C68-DCC860DC8B38}" srcId="{6F829CD7-A662-4898-A62E-BA0F6D927D7D}" destId="{E973C585-2F21-4E01-BCEA-414A876C7CBB}" srcOrd="1" destOrd="0" parTransId="{1E5B52A2-A1F7-47EB-9990-2D62A18CBD06}" sibTransId="{C2856CB9-E758-4D51-8034-049AFF21C5AE}"/>
    <dgm:cxn modelId="{B83FD5B0-5470-40AF-8F2A-58AB0E141B8F}" type="presOf" srcId="{1BB673E8-2746-4657-AFB1-C280611A39CD}" destId="{760DC12E-D92A-4D5D-BC5F-26C3C31BF29E}" srcOrd="0" destOrd="4" presId="urn:microsoft.com/office/officeart/2005/8/layout/StepDownProcess"/>
    <dgm:cxn modelId="{89C6D4CD-77BA-47FC-8122-D109B065F5C2}" type="presOf" srcId="{18B3C02A-BF6C-434B-AA86-69D3C396ACE5}" destId="{760DC12E-D92A-4D5D-BC5F-26C3C31BF29E}" srcOrd="0" destOrd="3" presId="urn:microsoft.com/office/officeart/2005/8/layout/StepDownProcess"/>
    <dgm:cxn modelId="{054E933B-E045-4A8A-BDC1-F5AA01951546}" type="presOf" srcId="{BFA38C62-258A-4B2D-AB71-7F75C3AB1641}" destId="{00532132-8EEF-4745-B1DA-42FE24ADDAF5}" srcOrd="0" destOrd="0" presId="urn:microsoft.com/office/officeart/2005/8/layout/StepDownProcess"/>
    <dgm:cxn modelId="{3D6CFD7E-1028-4E58-9985-D22CDEB3AD6C}" srcId="{0FB88888-5299-4185-AEAE-2D4F23690590}" destId="{BFA38C62-258A-4B2D-AB71-7F75C3AB1641}" srcOrd="0" destOrd="0" parTransId="{6E2E325F-18DD-452F-90A2-6504158475DF}" sibTransId="{70A907DA-FE31-4810-BFC6-A99119D662AC}"/>
    <dgm:cxn modelId="{C4A8D59C-75C9-4A67-959E-D6E12E24D2FC}" srcId="{6F829CD7-A662-4898-A62E-BA0F6D927D7D}" destId="{B49432B6-BEE3-4B22-A412-E610097E6A07}" srcOrd="2" destOrd="0" parTransId="{91331548-6502-413B-9894-BC6921200AE0}" sibTransId="{8AC811A8-59ED-4756-9CF0-FB629D59FB16}"/>
    <dgm:cxn modelId="{BAB21B37-C389-40D6-8479-BB86228914E4}" srcId="{6F829CD7-A662-4898-A62E-BA0F6D927D7D}" destId="{19467219-ABDD-4FF0-898A-A87AB61CAAE4}" srcOrd="0" destOrd="0" parTransId="{3C85141F-D9AC-4265-8B7B-FBC6F9885FAF}" sibTransId="{AEE1D65E-3522-4D27-8983-87A4D807A7EA}"/>
    <dgm:cxn modelId="{827D0825-9FF0-4714-98A7-13389E1C7087}" type="presParOf" srcId="{AB668161-939E-43F2-93A4-1C86135BB50C}" destId="{1C9A450B-1960-42FE-B6D9-4986952D2982}" srcOrd="0" destOrd="0" presId="urn:microsoft.com/office/officeart/2005/8/layout/StepDownProcess"/>
    <dgm:cxn modelId="{00D5596B-A548-4811-AEE7-DB51EBBD207F}" type="presParOf" srcId="{1C9A450B-1960-42FE-B6D9-4986952D2982}" destId="{B0D563BA-009E-49B4-BF74-C2A086DEB1A9}" srcOrd="0" destOrd="0" presId="urn:microsoft.com/office/officeart/2005/8/layout/StepDownProcess"/>
    <dgm:cxn modelId="{414C3103-E23D-4962-95B7-2A3A1F10FF16}" type="presParOf" srcId="{1C9A450B-1960-42FE-B6D9-4986952D2982}" destId="{EDAFE137-74ED-4D69-A73C-86128DF23BF2}" srcOrd="1" destOrd="0" presId="urn:microsoft.com/office/officeart/2005/8/layout/StepDownProcess"/>
    <dgm:cxn modelId="{04792708-022C-4B85-9977-13D41FABA023}" type="presParOf" srcId="{1C9A450B-1960-42FE-B6D9-4986952D2982}" destId="{760DC12E-D92A-4D5D-BC5F-26C3C31BF29E}" srcOrd="2" destOrd="0" presId="urn:microsoft.com/office/officeart/2005/8/layout/StepDownProcess"/>
    <dgm:cxn modelId="{D468B227-FD4B-4F46-A1A7-2514F9A79C9C}" type="presParOf" srcId="{AB668161-939E-43F2-93A4-1C86135BB50C}" destId="{54AC7FD7-8B8D-4680-8FBD-EF917DD166CE}" srcOrd="1" destOrd="0" presId="urn:microsoft.com/office/officeart/2005/8/layout/StepDownProcess"/>
    <dgm:cxn modelId="{923209A8-D9BA-4CF4-ACDC-7F02563EEB81}" type="presParOf" srcId="{AB668161-939E-43F2-93A4-1C86135BB50C}" destId="{72A026B9-7CE1-4259-9910-DE3DB873E04F}" srcOrd="2" destOrd="0" presId="urn:microsoft.com/office/officeart/2005/8/layout/StepDownProcess"/>
    <dgm:cxn modelId="{5217C09D-6EC6-48FC-A8B4-571C39F3EE52}" type="presParOf" srcId="{72A026B9-7CE1-4259-9910-DE3DB873E04F}" destId="{2C191245-F6C1-4C16-B18E-3BBCF8109B81}" srcOrd="0" destOrd="0" presId="urn:microsoft.com/office/officeart/2005/8/layout/StepDownProcess"/>
    <dgm:cxn modelId="{6EDE828A-379C-451E-ACE8-FC93ED962867}" type="presParOf" srcId="{72A026B9-7CE1-4259-9910-DE3DB873E04F}" destId="{00532132-8EEF-4745-B1DA-42FE24ADDAF5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53C9B4-A00B-4E9F-9803-3528BBB15303}" type="doc">
      <dgm:prSet loTypeId="urn:microsoft.com/office/officeart/2005/8/layout/process1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769D5F53-F498-4B95-8C34-8437F6CC36F4}">
      <dgm:prSet/>
      <dgm:spPr/>
      <dgm:t>
        <a:bodyPr/>
        <a:lstStyle/>
        <a:p>
          <a:pPr rtl="0"/>
          <a:r>
            <a:rPr lang="en-US" dirty="0"/>
            <a:t>2023 LOLE study drivers:</a:t>
          </a:r>
        </a:p>
      </dgm:t>
    </dgm:pt>
    <dgm:pt modelId="{57C91C36-6BAF-40A4-849E-8E622F68D3F6}" type="parTrans" cxnId="{5F2C13F6-4FFE-4C36-8B03-04836EAB898E}">
      <dgm:prSet/>
      <dgm:spPr/>
      <dgm:t>
        <a:bodyPr/>
        <a:lstStyle/>
        <a:p>
          <a:endParaRPr lang="en-US"/>
        </a:p>
      </dgm:t>
    </dgm:pt>
    <dgm:pt modelId="{AD6B1963-5B36-4FB3-9F03-565C4FA2EF59}" type="sibTrans" cxnId="{5F2C13F6-4FFE-4C36-8B03-04836EAB898E}">
      <dgm:prSet/>
      <dgm:spPr/>
      <dgm:t>
        <a:bodyPr/>
        <a:lstStyle/>
        <a:p>
          <a:endParaRPr lang="en-US"/>
        </a:p>
      </dgm:t>
    </dgm:pt>
    <dgm:pt modelId="{0222190D-EF27-4592-9D4D-5D19F1F17252}">
      <dgm:prSet/>
      <dgm:spPr/>
      <dgm:t>
        <a:bodyPr/>
        <a:lstStyle/>
        <a:p>
          <a:pPr rtl="0"/>
          <a:r>
            <a:rPr lang="en-US"/>
            <a:t>Derive a level of planned outages from historical analysis that occur during summer and winter seasons</a:t>
          </a:r>
        </a:p>
      </dgm:t>
    </dgm:pt>
    <dgm:pt modelId="{F37675A3-CD41-40A7-9BE2-76F2C738C844}" type="parTrans" cxnId="{7199923E-C720-4575-85BC-0A7E482FF83A}">
      <dgm:prSet/>
      <dgm:spPr/>
      <dgm:t>
        <a:bodyPr/>
        <a:lstStyle/>
        <a:p>
          <a:endParaRPr lang="en-US"/>
        </a:p>
      </dgm:t>
    </dgm:pt>
    <dgm:pt modelId="{15F949BD-35E9-4F92-896C-AE33B8F3959D}" type="sibTrans" cxnId="{7199923E-C720-4575-85BC-0A7E482FF83A}">
      <dgm:prSet/>
      <dgm:spPr/>
      <dgm:t>
        <a:bodyPr/>
        <a:lstStyle/>
        <a:p>
          <a:endParaRPr lang="en-US"/>
        </a:p>
      </dgm:t>
    </dgm:pt>
    <dgm:pt modelId="{09C87A6F-F382-436C-B73E-350D88316B71}">
      <dgm:prSet/>
      <dgm:spPr/>
      <dgm:t>
        <a:bodyPr/>
        <a:lstStyle/>
        <a:p>
          <a:pPr rtl="0"/>
          <a:r>
            <a:rPr lang="en-US" dirty="0"/>
            <a:t>Analyze outage trends driven by temperature</a:t>
          </a:r>
        </a:p>
      </dgm:t>
    </dgm:pt>
    <dgm:pt modelId="{A0B8BF3C-F376-4729-A4F7-28B9BAD25303}" type="parTrans" cxnId="{4CF967B8-47DA-405E-ACD0-30237899846B}">
      <dgm:prSet/>
      <dgm:spPr/>
      <dgm:t>
        <a:bodyPr/>
        <a:lstStyle/>
        <a:p>
          <a:endParaRPr lang="en-US"/>
        </a:p>
      </dgm:t>
    </dgm:pt>
    <dgm:pt modelId="{F643877F-1D50-4056-9DD1-BB2990A7A10D}" type="sibTrans" cxnId="{4CF967B8-47DA-405E-ACD0-30237899846B}">
      <dgm:prSet/>
      <dgm:spPr/>
      <dgm:t>
        <a:bodyPr/>
        <a:lstStyle/>
        <a:p>
          <a:endParaRPr lang="en-US"/>
        </a:p>
      </dgm:t>
    </dgm:pt>
    <dgm:pt modelId="{FD09A556-8FBB-4585-A880-95A74C4C2DD8}">
      <dgm:prSet/>
      <dgm:spPr/>
      <dgm:t>
        <a:bodyPr/>
        <a:lstStyle/>
        <a:p>
          <a:pPr rtl="0"/>
          <a:r>
            <a:rPr lang="en-US"/>
            <a:t>Analyze outage trends driven by common mode outage failures</a:t>
          </a:r>
        </a:p>
      </dgm:t>
    </dgm:pt>
    <dgm:pt modelId="{99AF2931-5904-4877-BEF1-F36DDD5D536D}" type="parTrans" cxnId="{7B3F841B-03AA-4B44-9AE9-DA409A77E65B}">
      <dgm:prSet/>
      <dgm:spPr/>
      <dgm:t>
        <a:bodyPr/>
        <a:lstStyle/>
        <a:p>
          <a:endParaRPr lang="en-US"/>
        </a:p>
      </dgm:t>
    </dgm:pt>
    <dgm:pt modelId="{37C6AA49-09EB-4841-B783-8B70ADD1B76C}" type="sibTrans" cxnId="{7B3F841B-03AA-4B44-9AE9-DA409A77E65B}">
      <dgm:prSet/>
      <dgm:spPr/>
      <dgm:t>
        <a:bodyPr/>
        <a:lstStyle/>
        <a:p>
          <a:endParaRPr lang="en-US"/>
        </a:p>
      </dgm:t>
    </dgm:pt>
    <dgm:pt modelId="{E2B10804-E7E2-48BA-8D2E-5D783341D99F}">
      <dgm:prSet/>
      <dgm:spPr/>
      <dgm:t>
        <a:bodyPr/>
        <a:lstStyle/>
        <a:p>
          <a:pPr rtl="0"/>
          <a:r>
            <a:rPr lang="en-US"/>
            <a:t>Common mode examples could include: </a:t>
          </a:r>
        </a:p>
      </dgm:t>
    </dgm:pt>
    <dgm:pt modelId="{84AD9C37-91A0-43C4-B843-62493169C4DC}" type="parTrans" cxnId="{C1BD9AAE-0F64-412E-93C8-E4383D571D7C}">
      <dgm:prSet/>
      <dgm:spPr/>
      <dgm:t>
        <a:bodyPr/>
        <a:lstStyle/>
        <a:p>
          <a:endParaRPr lang="en-US"/>
        </a:p>
      </dgm:t>
    </dgm:pt>
    <dgm:pt modelId="{53B59A89-EE41-484D-939C-41DC0C2FF11B}" type="sibTrans" cxnId="{C1BD9AAE-0F64-412E-93C8-E4383D571D7C}">
      <dgm:prSet/>
      <dgm:spPr/>
      <dgm:t>
        <a:bodyPr/>
        <a:lstStyle/>
        <a:p>
          <a:endParaRPr lang="en-US"/>
        </a:p>
      </dgm:t>
    </dgm:pt>
    <dgm:pt modelId="{0E7A209C-3DCF-4728-889C-6BB141B29AFF}">
      <dgm:prSet/>
      <dgm:spPr/>
      <dgm:t>
        <a:bodyPr/>
        <a:lstStyle/>
        <a:p>
          <a:pPr rtl="0"/>
          <a:r>
            <a:rPr lang="en-US" dirty="0"/>
            <a:t>Simultaneous gas transportation limitations</a:t>
          </a:r>
        </a:p>
      </dgm:t>
    </dgm:pt>
    <dgm:pt modelId="{1D641013-119D-4608-8FE2-31E63BCF278C}" type="parTrans" cxnId="{1BB3B38B-0228-4AE7-B1C3-8D7E4DF37AF3}">
      <dgm:prSet/>
      <dgm:spPr/>
      <dgm:t>
        <a:bodyPr/>
        <a:lstStyle/>
        <a:p>
          <a:endParaRPr lang="en-US"/>
        </a:p>
      </dgm:t>
    </dgm:pt>
    <dgm:pt modelId="{2E66FF03-B1A7-474C-9FAE-2DD31A886090}" type="sibTrans" cxnId="{1BB3B38B-0228-4AE7-B1C3-8D7E4DF37AF3}">
      <dgm:prSet/>
      <dgm:spPr/>
      <dgm:t>
        <a:bodyPr/>
        <a:lstStyle/>
        <a:p>
          <a:endParaRPr lang="en-US"/>
        </a:p>
      </dgm:t>
    </dgm:pt>
    <dgm:pt modelId="{11396D9E-66E0-465F-9F58-D80FEF2B49B5}">
      <dgm:prSet/>
      <dgm:spPr/>
      <dgm:t>
        <a:bodyPr/>
        <a:lstStyle/>
        <a:p>
          <a:pPr rtl="0"/>
          <a:r>
            <a:rPr lang="en-US" dirty="0"/>
            <a:t>Simultaneous gas line pumping station failures </a:t>
          </a:r>
        </a:p>
      </dgm:t>
    </dgm:pt>
    <dgm:pt modelId="{D12760F2-96FA-48C6-8990-C43601359ADC}" type="parTrans" cxnId="{0C74ADBF-6749-4B6B-960E-9515DCD690B2}">
      <dgm:prSet/>
      <dgm:spPr/>
      <dgm:t>
        <a:bodyPr/>
        <a:lstStyle/>
        <a:p>
          <a:endParaRPr lang="en-US"/>
        </a:p>
      </dgm:t>
    </dgm:pt>
    <dgm:pt modelId="{82312C80-895B-4C9E-8EE4-56F2EE875A1C}" type="sibTrans" cxnId="{0C74ADBF-6749-4B6B-960E-9515DCD690B2}">
      <dgm:prSet/>
      <dgm:spPr/>
      <dgm:t>
        <a:bodyPr/>
        <a:lstStyle/>
        <a:p>
          <a:endParaRPr lang="en-US"/>
        </a:p>
      </dgm:t>
    </dgm:pt>
    <dgm:pt modelId="{995D55D1-C216-481A-AE5A-B4D0D42B6EC3}">
      <dgm:prSet/>
      <dgm:spPr/>
      <dgm:t>
        <a:bodyPr/>
        <a:lstStyle/>
        <a:p>
          <a:pPr rtl="0"/>
          <a:r>
            <a:rPr lang="en-US" dirty="0"/>
            <a:t>Simultaneous loss of capacity due to temperature extremes, flooding and drought conditions</a:t>
          </a:r>
        </a:p>
      </dgm:t>
    </dgm:pt>
    <dgm:pt modelId="{A123552D-E971-4D6D-80D7-F761B0393D94}" type="parTrans" cxnId="{E7A9E517-54E8-4E3E-AAC9-3248FEEB1709}">
      <dgm:prSet/>
      <dgm:spPr/>
      <dgm:t>
        <a:bodyPr/>
        <a:lstStyle/>
        <a:p>
          <a:endParaRPr lang="en-US"/>
        </a:p>
      </dgm:t>
    </dgm:pt>
    <dgm:pt modelId="{8BB084C8-2B83-4060-809E-E623CAB9F415}" type="sibTrans" cxnId="{E7A9E517-54E8-4E3E-AAC9-3248FEEB1709}">
      <dgm:prSet/>
      <dgm:spPr/>
      <dgm:t>
        <a:bodyPr/>
        <a:lstStyle/>
        <a:p>
          <a:endParaRPr lang="en-US"/>
        </a:p>
      </dgm:t>
    </dgm:pt>
    <dgm:pt modelId="{7C501468-0CAA-4FFD-8812-6EB50A07CB85}">
      <dgm:prSet/>
      <dgm:spPr/>
      <dgm:t>
        <a:bodyPr/>
        <a:lstStyle/>
        <a:p>
          <a:pPr rtl="0"/>
          <a:r>
            <a:rPr lang="en-US" dirty="0"/>
            <a:t>Simultaneous loss of facilities due to transmission outages</a:t>
          </a:r>
        </a:p>
      </dgm:t>
    </dgm:pt>
    <dgm:pt modelId="{F702A72F-3A60-4202-8E46-0434EEE8A847}" type="parTrans" cxnId="{3EF95251-ABB0-4CF0-88F7-1C2D104D4D5F}">
      <dgm:prSet/>
      <dgm:spPr/>
      <dgm:t>
        <a:bodyPr/>
        <a:lstStyle/>
        <a:p>
          <a:endParaRPr lang="en-US"/>
        </a:p>
      </dgm:t>
    </dgm:pt>
    <dgm:pt modelId="{5C1FF90A-E1F8-47FB-B453-48F7716B18F8}" type="sibTrans" cxnId="{3EF95251-ABB0-4CF0-88F7-1C2D104D4D5F}">
      <dgm:prSet/>
      <dgm:spPr/>
      <dgm:t>
        <a:bodyPr/>
        <a:lstStyle/>
        <a:p>
          <a:endParaRPr lang="en-US"/>
        </a:p>
      </dgm:t>
    </dgm:pt>
    <dgm:pt modelId="{8617F2DB-3712-4513-A885-4AFA33E76736}">
      <dgm:prSet/>
      <dgm:spPr/>
      <dgm:t>
        <a:bodyPr/>
        <a:lstStyle/>
        <a:p>
          <a:pPr rtl="0"/>
          <a:r>
            <a:rPr lang="en-US"/>
            <a:t>Simultaneous loss of output from renewable facilities (e.g. ‘icing’ conditions)</a:t>
          </a:r>
        </a:p>
      </dgm:t>
    </dgm:pt>
    <dgm:pt modelId="{85647D4A-C348-4BA7-8E6E-0BAED3FD7F95}" type="parTrans" cxnId="{C5B56902-42C6-46E5-B39B-B6B029BE5FCE}">
      <dgm:prSet/>
      <dgm:spPr/>
      <dgm:t>
        <a:bodyPr/>
        <a:lstStyle/>
        <a:p>
          <a:endParaRPr lang="en-US"/>
        </a:p>
      </dgm:t>
    </dgm:pt>
    <dgm:pt modelId="{49054544-ED18-47AA-AE8C-3A3BDF987F4E}" type="sibTrans" cxnId="{C5B56902-42C6-46E5-B39B-B6B029BE5FCE}">
      <dgm:prSet/>
      <dgm:spPr/>
      <dgm:t>
        <a:bodyPr/>
        <a:lstStyle/>
        <a:p>
          <a:endParaRPr lang="en-US"/>
        </a:p>
      </dgm:t>
    </dgm:pt>
    <dgm:pt modelId="{84588E2C-B76B-4267-BDA2-6CD97B745846}">
      <dgm:prSet/>
      <dgm:spPr/>
      <dgm:t>
        <a:bodyPr/>
        <a:lstStyle/>
        <a:p>
          <a:pPr rtl="0"/>
          <a:r>
            <a:rPr lang="en-US"/>
            <a:t>Model extreme weather event correlations LOLE study for RPA 2.6 to capture common mode outages and outage thresholds driven by extreme temperature</a:t>
          </a:r>
        </a:p>
      </dgm:t>
    </dgm:pt>
    <dgm:pt modelId="{50340BFE-A0A9-461E-A40E-FFDC2F64A86E}" type="parTrans" cxnId="{4DA781E2-955C-4928-A9A5-28BEFC30562D}">
      <dgm:prSet/>
      <dgm:spPr/>
      <dgm:t>
        <a:bodyPr/>
        <a:lstStyle/>
        <a:p>
          <a:endParaRPr lang="en-US"/>
        </a:p>
      </dgm:t>
    </dgm:pt>
    <dgm:pt modelId="{9157955E-0CC8-4CC3-9350-CCAD1EFD9E53}" type="sibTrans" cxnId="{4DA781E2-955C-4928-A9A5-28BEFC30562D}">
      <dgm:prSet/>
      <dgm:spPr/>
      <dgm:t>
        <a:bodyPr/>
        <a:lstStyle/>
        <a:p>
          <a:endParaRPr lang="en-US"/>
        </a:p>
      </dgm:t>
    </dgm:pt>
    <dgm:pt modelId="{07B8E925-2191-4DEF-A799-07FF90FCEDB9}" type="pres">
      <dgm:prSet presAssocID="{2653C9B4-A00B-4E9F-9803-3528BBB15303}" presName="Name0" presStyleCnt="0">
        <dgm:presLayoutVars>
          <dgm:dir/>
          <dgm:resizeHandles val="exact"/>
        </dgm:presLayoutVars>
      </dgm:prSet>
      <dgm:spPr/>
    </dgm:pt>
    <dgm:pt modelId="{B876DDF0-1DC2-4CAD-8E7B-387625C01AC6}" type="pres">
      <dgm:prSet presAssocID="{769D5F53-F498-4B95-8C34-8437F6CC36F4}" presName="node" presStyleLbl="node1" presStyleIdx="0" presStyleCnt="1" custScaleY="121038">
        <dgm:presLayoutVars>
          <dgm:bulletEnabled val="1"/>
        </dgm:presLayoutVars>
      </dgm:prSet>
      <dgm:spPr/>
    </dgm:pt>
  </dgm:ptLst>
  <dgm:cxnLst>
    <dgm:cxn modelId="{C5B56902-42C6-46E5-B39B-B6B029BE5FCE}" srcId="{E2B10804-E7E2-48BA-8D2E-5D783341D99F}" destId="{8617F2DB-3712-4513-A885-4AFA33E76736}" srcOrd="4" destOrd="0" parTransId="{85647D4A-C348-4BA7-8E6E-0BAED3FD7F95}" sibTransId="{49054544-ED18-47AA-AE8C-3A3BDF987F4E}"/>
    <dgm:cxn modelId="{E7A9E517-54E8-4E3E-AAC9-3248FEEB1709}" srcId="{E2B10804-E7E2-48BA-8D2E-5D783341D99F}" destId="{995D55D1-C216-481A-AE5A-B4D0D42B6EC3}" srcOrd="2" destOrd="0" parTransId="{A123552D-E971-4D6D-80D7-F761B0393D94}" sibTransId="{8BB084C8-2B83-4060-809E-E623CAB9F415}"/>
    <dgm:cxn modelId="{7B3F841B-03AA-4B44-9AE9-DA409A77E65B}" srcId="{769D5F53-F498-4B95-8C34-8437F6CC36F4}" destId="{FD09A556-8FBB-4585-A880-95A74C4C2DD8}" srcOrd="2" destOrd="0" parTransId="{99AF2931-5904-4877-BEF1-F36DDD5D536D}" sibTransId="{37C6AA49-09EB-4841-B783-8B70ADD1B76C}"/>
    <dgm:cxn modelId="{81591331-A449-4CC0-8BCF-C3D8B2991647}" type="presOf" srcId="{E2B10804-E7E2-48BA-8D2E-5D783341D99F}" destId="{B876DDF0-1DC2-4CAD-8E7B-387625C01AC6}" srcOrd="0" destOrd="4" presId="urn:microsoft.com/office/officeart/2005/8/layout/process1"/>
    <dgm:cxn modelId="{7199923E-C720-4575-85BC-0A7E482FF83A}" srcId="{769D5F53-F498-4B95-8C34-8437F6CC36F4}" destId="{0222190D-EF27-4592-9D4D-5D19F1F17252}" srcOrd="0" destOrd="0" parTransId="{F37675A3-CD41-40A7-9BE2-76F2C738C844}" sibTransId="{15F949BD-35E9-4F92-896C-AE33B8F3959D}"/>
    <dgm:cxn modelId="{3EF95251-ABB0-4CF0-88F7-1C2D104D4D5F}" srcId="{E2B10804-E7E2-48BA-8D2E-5D783341D99F}" destId="{7C501468-0CAA-4FFD-8812-6EB50A07CB85}" srcOrd="3" destOrd="0" parTransId="{F702A72F-3A60-4202-8E46-0434EEE8A847}" sibTransId="{5C1FF90A-E1F8-47FB-B453-48F7716B18F8}"/>
    <dgm:cxn modelId="{DE450D54-6237-4349-84DC-95EA83440D1C}" type="presOf" srcId="{0222190D-EF27-4592-9D4D-5D19F1F17252}" destId="{B876DDF0-1DC2-4CAD-8E7B-387625C01AC6}" srcOrd="0" destOrd="1" presId="urn:microsoft.com/office/officeart/2005/8/layout/process1"/>
    <dgm:cxn modelId="{33E41D5A-C795-4744-88FA-B4FD609B79EB}" type="presOf" srcId="{7C501468-0CAA-4FFD-8812-6EB50A07CB85}" destId="{B876DDF0-1DC2-4CAD-8E7B-387625C01AC6}" srcOrd="0" destOrd="8" presId="urn:microsoft.com/office/officeart/2005/8/layout/process1"/>
    <dgm:cxn modelId="{D0B4F87B-73D8-46BB-BFDB-98135F6AFD7D}" type="presOf" srcId="{995D55D1-C216-481A-AE5A-B4D0D42B6EC3}" destId="{B876DDF0-1DC2-4CAD-8E7B-387625C01AC6}" srcOrd="0" destOrd="7" presId="urn:microsoft.com/office/officeart/2005/8/layout/process1"/>
    <dgm:cxn modelId="{1BB3B38B-0228-4AE7-B1C3-8D7E4DF37AF3}" srcId="{E2B10804-E7E2-48BA-8D2E-5D783341D99F}" destId="{0E7A209C-3DCF-4728-889C-6BB141B29AFF}" srcOrd="0" destOrd="0" parTransId="{1D641013-119D-4608-8FE2-31E63BCF278C}" sibTransId="{2E66FF03-B1A7-474C-9FAE-2DD31A886090}"/>
    <dgm:cxn modelId="{A4B7279B-8EB3-4B63-8542-CE58205BEDCE}" type="presOf" srcId="{2653C9B4-A00B-4E9F-9803-3528BBB15303}" destId="{07B8E925-2191-4DEF-A799-07FF90FCEDB9}" srcOrd="0" destOrd="0" presId="urn:microsoft.com/office/officeart/2005/8/layout/process1"/>
    <dgm:cxn modelId="{E820CE9D-C324-4430-8AB6-C18B372236FD}" type="presOf" srcId="{11396D9E-66E0-465F-9F58-D80FEF2B49B5}" destId="{B876DDF0-1DC2-4CAD-8E7B-387625C01AC6}" srcOrd="0" destOrd="6" presId="urn:microsoft.com/office/officeart/2005/8/layout/process1"/>
    <dgm:cxn modelId="{A6E4CBA5-F5F5-43F1-8205-92DFFA30C637}" type="presOf" srcId="{8617F2DB-3712-4513-A885-4AFA33E76736}" destId="{B876DDF0-1DC2-4CAD-8E7B-387625C01AC6}" srcOrd="0" destOrd="9" presId="urn:microsoft.com/office/officeart/2005/8/layout/process1"/>
    <dgm:cxn modelId="{1E4982A8-A5AB-45E2-815C-34210ED9367D}" type="presOf" srcId="{84588E2C-B76B-4267-BDA2-6CD97B745846}" destId="{B876DDF0-1DC2-4CAD-8E7B-387625C01AC6}" srcOrd="0" destOrd="10" presId="urn:microsoft.com/office/officeart/2005/8/layout/process1"/>
    <dgm:cxn modelId="{045678AD-C898-4EEA-A55C-5C21FFB43F1D}" type="presOf" srcId="{0E7A209C-3DCF-4728-889C-6BB141B29AFF}" destId="{B876DDF0-1DC2-4CAD-8E7B-387625C01AC6}" srcOrd="0" destOrd="5" presId="urn:microsoft.com/office/officeart/2005/8/layout/process1"/>
    <dgm:cxn modelId="{C1BD9AAE-0F64-412E-93C8-E4383D571D7C}" srcId="{FD09A556-8FBB-4585-A880-95A74C4C2DD8}" destId="{E2B10804-E7E2-48BA-8D2E-5D783341D99F}" srcOrd="0" destOrd="0" parTransId="{84AD9C37-91A0-43C4-B843-62493169C4DC}" sibTransId="{53B59A89-EE41-484D-939C-41DC0C2FF11B}"/>
    <dgm:cxn modelId="{4CF967B8-47DA-405E-ACD0-30237899846B}" srcId="{769D5F53-F498-4B95-8C34-8437F6CC36F4}" destId="{09C87A6F-F382-436C-B73E-350D88316B71}" srcOrd="1" destOrd="0" parTransId="{A0B8BF3C-F376-4729-A4F7-28B9BAD25303}" sibTransId="{F643877F-1D50-4056-9DD1-BB2990A7A10D}"/>
    <dgm:cxn modelId="{61B850BB-3327-4F6C-9BA6-ED6692B51257}" type="presOf" srcId="{09C87A6F-F382-436C-B73E-350D88316B71}" destId="{B876DDF0-1DC2-4CAD-8E7B-387625C01AC6}" srcOrd="0" destOrd="2" presId="urn:microsoft.com/office/officeart/2005/8/layout/process1"/>
    <dgm:cxn modelId="{E07821BE-E46A-405B-91E9-B0A3ED042308}" type="presOf" srcId="{FD09A556-8FBB-4585-A880-95A74C4C2DD8}" destId="{B876DDF0-1DC2-4CAD-8E7B-387625C01AC6}" srcOrd="0" destOrd="3" presId="urn:microsoft.com/office/officeart/2005/8/layout/process1"/>
    <dgm:cxn modelId="{0C74ADBF-6749-4B6B-960E-9515DCD690B2}" srcId="{E2B10804-E7E2-48BA-8D2E-5D783341D99F}" destId="{11396D9E-66E0-465F-9F58-D80FEF2B49B5}" srcOrd="1" destOrd="0" parTransId="{D12760F2-96FA-48C6-8990-C43601359ADC}" sibTransId="{82312C80-895B-4C9E-8EE4-56F2EE875A1C}"/>
    <dgm:cxn modelId="{30C9C7DF-E18D-406E-8D21-1D142DBADD0D}" type="presOf" srcId="{769D5F53-F498-4B95-8C34-8437F6CC36F4}" destId="{B876DDF0-1DC2-4CAD-8E7B-387625C01AC6}" srcOrd="0" destOrd="0" presId="urn:microsoft.com/office/officeart/2005/8/layout/process1"/>
    <dgm:cxn modelId="{4DA781E2-955C-4928-A9A5-28BEFC30562D}" srcId="{769D5F53-F498-4B95-8C34-8437F6CC36F4}" destId="{84588E2C-B76B-4267-BDA2-6CD97B745846}" srcOrd="3" destOrd="0" parTransId="{50340BFE-A0A9-461E-A40E-FFDC2F64A86E}" sibTransId="{9157955E-0CC8-4CC3-9350-CCAD1EFD9E53}"/>
    <dgm:cxn modelId="{5F2C13F6-4FFE-4C36-8B03-04836EAB898E}" srcId="{2653C9B4-A00B-4E9F-9803-3528BBB15303}" destId="{769D5F53-F498-4B95-8C34-8437F6CC36F4}" srcOrd="0" destOrd="0" parTransId="{57C91C36-6BAF-40A4-849E-8E622F68D3F6}" sibTransId="{AD6B1963-5B36-4FB3-9F03-565C4FA2EF59}"/>
    <dgm:cxn modelId="{F119E6BF-3CB5-4957-ABF1-157C9E965BA7}" type="presParOf" srcId="{07B8E925-2191-4DEF-A799-07FF90FCEDB9}" destId="{B876DDF0-1DC2-4CAD-8E7B-387625C01AC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B45404-F1E9-4D5C-B7F1-6125EDF703D9}" type="doc">
      <dgm:prSet loTypeId="urn:microsoft.com/office/officeart/2005/8/layout/hList1" loCatId="list" qsTypeId="urn:microsoft.com/office/officeart/2005/8/quickstyle/3d3" qsCatId="3D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74A1C50F-4BFC-4673-A471-26F8763F50F4}">
      <dgm:prSet/>
      <dgm:spPr/>
      <dgm:t>
        <a:bodyPr/>
        <a:lstStyle/>
        <a:p>
          <a:pPr rtl="0"/>
          <a:r>
            <a:rPr lang="en-US"/>
            <a:t>Values modeled contain maintenance &amp; planned outages as reported through NERC GADS</a:t>
          </a:r>
        </a:p>
      </dgm:t>
    </dgm:pt>
    <dgm:pt modelId="{F33B380F-5782-4829-88D1-C31BA61CB710}" type="parTrans" cxnId="{442FC3A0-2FBB-4C3F-ACBE-A0CE4B04243C}">
      <dgm:prSet/>
      <dgm:spPr/>
      <dgm:t>
        <a:bodyPr/>
        <a:lstStyle/>
        <a:p>
          <a:endParaRPr lang="en-US"/>
        </a:p>
      </dgm:t>
    </dgm:pt>
    <dgm:pt modelId="{AE3BD661-A52F-40D1-A229-146FFCC6541A}" type="sibTrans" cxnId="{442FC3A0-2FBB-4C3F-ACBE-A0CE4B04243C}">
      <dgm:prSet/>
      <dgm:spPr/>
      <dgm:t>
        <a:bodyPr/>
        <a:lstStyle/>
        <a:p>
          <a:endParaRPr lang="en-US"/>
        </a:p>
      </dgm:t>
    </dgm:pt>
    <dgm:pt modelId="{722C8310-6F7D-4686-8B43-939659C00AEF}">
      <dgm:prSet/>
      <dgm:spPr/>
      <dgm:t>
        <a:bodyPr/>
        <a:lstStyle/>
        <a:p>
          <a:pPr rtl="0"/>
          <a:r>
            <a:rPr lang="en-US" dirty="0"/>
            <a:t>Event durations modeled in SERVM based upon historical GADS information to allow increase in model variance</a:t>
          </a:r>
        </a:p>
      </dgm:t>
    </dgm:pt>
    <dgm:pt modelId="{CFB27426-789D-4EA0-967A-DBE83472ED20}" type="parTrans" cxnId="{4DFDDD36-69EB-44B9-98AC-F4F9DF6832D5}">
      <dgm:prSet/>
      <dgm:spPr/>
      <dgm:t>
        <a:bodyPr/>
        <a:lstStyle/>
        <a:p>
          <a:endParaRPr lang="en-US"/>
        </a:p>
      </dgm:t>
    </dgm:pt>
    <dgm:pt modelId="{63347885-0B19-4ED6-8C77-6B7ECF18A469}" type="sibTrans" cxnId="{4DFDDD36-69EB-44B9-98AC-F4F9DF6832D5}">
      <dgm:prSet/>
      <dgm:spPr/>
      <dgm:t>
        <a:bodyPr/>
        <a:lstStyle/>
        <a:p>
          <a:endParaRPr lang="en-US"/>
        </a:p>
      </dgm:t>
    </dgm:pt>
    <dgm:pt modelId="{DB062FD8-5071-4FF1-AE22-98441EF461A9}">
      <dgm:prSet/>
      <dgm:spPr/>
      <dgm:t>
        <a:bodyPr/>
        <a:lstStyle/>
        <a:p>
          <a:pPr rtl="0"/>
          <a:r>
            <a:rPr lang="en-US" dirty="0"/>
            <a:t>Annual maintenance rates calculated using 2015 to 2022 NERC GADS planned and maintenance outages</a:t>
          </a:r>
        </a:p>
      </dgm:t>
    </dgm:pt>
    <dgm:pt modelId="{DE0C5837-7866-43AE-B9D2-463FD3597DED}" type="parTrans" cxnId="{B7E33AFE-7256-42BC-B246-7A64877DCCB0}">
      <dgm:prSet/>
      <dgm:spPr/>
      <dgm:t>
        <a:bodyPr/>
        <a:lstStyle/>
        <a:p>
          <a:endParaRPr lang="en-US"/>
        </a:p>
      </dgm:t>
    </dgm:pt>
    <dgm:pt modelId="{AB5228BA-8E17-47B7-AD9F-CAE21FFB73F1}" type="sibTrans" cxnId="{B7E33AFE-7256-42BC-B246-7A64877DCCB0}">
      <dgm:prSet/>
      <dgm:spPr/>
      <dgm:t>
        <a:bodyPr/>
        <a:lstStyle/>
        <a:p>
          <a:endParaRPr lang="en-US"/>
        </a:p>
      </dgm:t>
    </dgm:pt>
    <dgm:pt modelId="{966237B0-3298-456A-9769-26AC93AF7B84}">
      <dgm:prSet/>
      <dgm:spPr/>
      <dgm:t>
        <a:bodyPr/>
        <a:lstStyle/>
        <a:p>
          <a:pPr rtl="0"/>
          <a:r>
            <a:rPr lang="en-US"/>
            <a:t>Outage events modeled on an individual unit level</a:t>
          </a:r>
        </a:p>
      </dgm:t>
    </dgm:pt>
    <dgm:pt modelId="{B063C016-0F9B-46E6-91B2-831BDE8E185E}" type="parTrans" cxnId="{29656D03-D96B-439F-B400-9DE1A9053BEB}">
      <dgm:prSet/>
      <dgm:spPr/>
      <dgm:t>
        <a:bodyPr/>
        <a:lstStyle/>
        <a:p>
          <a:endParaRPr lang="en-US"/>
        </a:p>
      </dgm:t>
    </dgm:pt>
    <dgm:pt modelId="{840EEDC6-A6AB-42CC-948F-874BE0C6ACDE}" type="sibTrans" cxnId="{29656D03-D96B-439F-B400-9DE1A9053BEB}">
      <dgm:prSet/>
      <dgm:spPr/>
      <dgm:t>
        <a:bodyPr/>
        <a:lstStyle/>
        <a:p>
          <a:endParaRPr lang="en-US"/>
        </a:p>
      </dgm:t>
    </dgm:pt>
    <dgm:pt modelId="{10D16480-CF6D-4093-A704-BCA3A40B4475}">
      <dgm:prSet/>
      <dgm:spPr/>
      <dgm:t>
        <a:bodyPr/>
        <a:lstStyle/>
        <a:p>
          <a:pPr rtl="0"/>
          <a:r>
            <a:rPr lang="en-US"/>
            <a:t>Each unit has specific rates &amp; historical events</a:t>
          </a:r>
        </a:p>
      </dgm:t>
    </dgm:pt>
    <dgm:pt modelId="{0FF70C4A-87BC-4D28-B30E-94EF0E2C8B32}" type="parTrans" cxnId="{56A5CC11-C172-4E78-8E2D-1000122F06A2}">
      <dgm:prSet/>
      <dgm:spPr/>
      <dgm:t>
        <a:bodyPr/>
        <a:lstStyle/>
        <a:p>
          <a:endParaRPr lang="en-US"/>
        </a:p>
      </dgm:t>
    </dgm:pt>
    <dgm:pt modelId="{7A730FC2-00B6-444F-91A8-2D6BB71F7C6F}" type="sibTrans" cxnId="{56A5CC11-C172-4E78-8E2D-1000122F06A2}">
      <dgm:prSet/>
      <dgm:spPr/>
      <dgm:t>
        <a:bodyPr/>
        <a:lstStyle/>
        <a:p>
          <a:endParaRPr lang="en-US"/>
        </a:p>
      </dgm:t>
    </dgm:pt>
    <dgm:pt modelId="{6A6C4220-E245-4982-A5C0-0C6F182C4C9C}">
      <dgm:prSet/>
      <dgm:spPr/>
      <dgm:t>
        <a:bodyPr/>
        <a:lstStyle/>
        <a:p>
          <a:pPr rtl="0"/>
          <a:r>
            <a:rPr lang="en-US" dirty="0"/>
            <a:t>Units with missing historical data were supplemented by a similar facility based upon unit size, type, and age</a:t>
          </a:r>
        </a:p>
      </dgm:t>
    </dgm:pt>
    <dgm:pt modelId="{3248B223-3955-4FD3-AA35-D61DD99FCC1B}" type="parTrans" cxnId="{2116DB2D-FF55-4A88-97FA-9963EA50CA46}">
      <dgm:prSet/>
      <dgm:spPr/>
      <dgm:t>
        <a:bodyPr/>
        <a:lstStyle/>
        <a:p>
          <a:endParaRPr lang="en-US"/>
        </a:p>
      </dgm:t>
    </dgm:pt>
    <dgm:pt modelId="{172AA518-5A10-4BF4-B975-FC70F2BD8D02}" type="sibTrans" cxnId="{2116DB2D-FF55-4A88-97FA-9963EA50CA46}">
      <dgm:prSet/>
      <dgm:spPr/>
      <dgm:t>
        <a:bodyPr/>
        <a:lstStyle/>
        <a:p>
          <a:endParaRPr lang="en-US"/>
        </a:p>
      </dgm:t>
    </dgm:pt>
    <dgm:pt modelId="{A41AD82E-D11B-4A07-9D44-7C43C1424F22}">
      <dgm:prSet/>
      <dgm:spPr/>
      <dgm:t>
        <a:bodyPr/>
        <a:lstStyle/>
        <a:p>
          <a:pPr rtl="0"/>
          <a:r>
            <a:rPr lang="en-US"/>
            <a:t>SERVM software schedules outages by historical weather-year</a:t>
          </a:r>
        </a:p>
      </dgm:t>
    </dgm:pt>
    <dgm:pt modelId="{4C499084-3805-4F84-8D28-2D0B216DDF20}" type="parTrans" cxnId="{215E63DB-82CE-4984-886D-A6EE09745647}">
      <dgm:prSet/>
      <dgm:spPr/>
      <dgm:t>
        <a:bodyPr/>
        <a:lstStyle/>
        <a:p>
          <a:endParaRPr lang="en-US"/>
        </a:p>
      </dgm:t>
    </dgm:pt>
    <dgm:pt modelId="{ABA4EB37-84A2-479B-B96E-55D4F1079825}" type="sibTrans" cxnId="{215E63DB-82CE-4984-886D-A6EE09745647}">
      <dgm:prSet/>
      <dgm:spPr/>
      <dgm:t>
        <a:bodyPr/>
        <a:lstStyle/>
        <a:p>
          <a:endParaRPr lang="en-US"/>
        </a:p>
      </dgm:t>
    </dgm:pt>
    <dgm:pt modelId="{56994C0C-BF35-4DC6-BAE6-01E74FB4F248}">
      <dgm:prSet/>
      <dgm:spPr/>
      <dgm:t>
        <a:bodyPr/>
        <a:lstStyle/>
        <a:p>
          <a:pPr rtl="0"/>
          <a:r>
            <a:rPr lang="en-US"/>
            <a:t>Optimizes schedule dependent upon historical peak daily load shapes</a:t>
          </a:r>
        </a:p>
      </dgm:t>
    </dgm:pt>
    <dgm:pt modelId="{9CF63A68-7147-4178-B844-2F300367BB31}" type="parTrans" cxnId="{75112266-963C-4462-B62C-161A17998062}">
      <dgm:prSet/>
      <dgm:spPr/>
      <dgm:t>
        <a:bodyPr/>
        <a:lstStyle/>
        <a:p>
          <a:endParaRPr lang="en-US"/>
        </a:p>
      </dgm:t>
    </dgm:pt>
    <dgm:pt modelId="{1DEFE22F-E491-4710-8E3D-B7D68B0F8A3D}" type="sibTrans" cxnId="{75112266-963C-4462-B62C-161A17998062}">
      <dgm:prSet/>
      <dgm:spPr/>
      <dgm:t>
        <a:bodyPr/>
        <a:lstStyle/>
        <a:p>
          <a:endParaRPr lang="en-US"/>
        </a:p>
      </dgm:t>
    </dgm:pt>
    <dgm:pt modelId="{4999404E-6186-48DC-AEB8-B057B5DEF39D}" type="pres">
      <dgm:prSet presAssocID="{B0B45404-F1E9-4D5C-B7F1-6125EDF703D9}" presName="Name0" presStyleCnt="0">
        <dgm:presLayoutVars>
          <dgm:dir/>
          <dgm:animLvl val="lvl"/>
          <dgm:resizeHandles val="exact"/>
        </dgm:presLayoutVars>
      </dgm:prSet>
      <dgm:spPr/>
    </dgm:pt>
    <dgm:pt modelId="{0D526043-DF39-4621-9E5C-040A61F23BAB}" type="pres">
      <dgm:prSet presAssocID="{74A1C50F-4BFC-4673-A471-26F8763F50F4}" presName="composite" presStyleCnt="0"/>
      <dgm:spPr/>
    </dgm:pt>
    <dgm:pt modelId="{9F79F68E-8D5F-49D8-BAF9-7CDF1D894FE1}" type="pres">
      <dgm:prSet presAssocID="{74A1C50F-4BFC-4673-A471-26F8763F50F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AE69CC1A-E410-47D6-80C9-E58405D1936D}" type="pres">
      <dgm:prSet presAssocID="{74A1C50F-4BFC-4673-A471-26F8763F50F4}" presName="desTx" presStyleLbl="alignAccFollowNode1" presStyleIdx="0" presStyleCnt="3">
        <dgm:presLayoutVars>
          <dgm:bulletEnabled val="1"/>
        </dgm:presLayoutVars>
      </dgm:prSet>
      <dgm:spPr/>
    </dgm:pt>
    <dgm:pt modelId="{663F3C61-C9C1-4AB4-961D-E253693B94BB}" type="pres">
      <dgm:prSet presAssocID="{AE3BD661-A52F-40D1-A229-146FFCC6541A}" presName="space" presStyleCnt="0"/>
      <dgm:spPr/>
    </dgm:pt>
    <dgm:pt modelId="{372A8CCD-6F15-4E38-8A86-1ABE114F7910}" type="pres">
      <dgm:prSet presAssocID="{966237B0-3298-456A-9769-26AC93AF7B84}" presName="composite" presStyleCnt="0"/>
      <dgm:spPr/>
    </dgm:pt>
    <dgm:pt modelId="{88F93F90-FD28-4ECD-9287-8B4FCBC41BCD}" type="pres">
      <dgm:prSet presAssocID="{966237B0-3298-456A-9769-26AC93AF7B8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0F6352F7-13D6-4EBF-BEC7-B4035A8ECDBE}" type="pres">
      <dgm:prSet presAssocID="{966237B0-3298-456A-9769-26AC93AF7B84}" presName="desTx" presStyleLbl="alignAccFollowNode1" presStyleIdx="1" presStyleCnt="3">
        <dgm:presLayoutVars>
          <dgm:bulletEnabled val="1"/>
        </dgm:presLayoutVars>
      </dgm:prSet>
      <dgm:spPr/>
    </dgm:pt>
    <dgm:pt modelId="{4E13C77C-8DD4-455A-9568-FA77E8AA2A07}" type="pres">
      <dgm:prSet presAssocID="{840EEDC6-A6AB-42CC-948F-874BE0C6ACDE}" presName="space" presStyleCnt="0"/>
      <dgm:spPr/>
    </dgm:pt>
    <dgm:pt modelId="{C3DF595A-3161-4E79-B6BB-D900AADB31BA}" type="pres">
      <dgm:prSet presAssocID="{A41AD82E-D11B-4A07-9D44-7C43C1424F22}" presName="composite" presStyleCnt="0"/>
      <dgm:spPr/>
    </dgm:pt>
    <dgm:pt modelId="{8D80D49A-5521-4D70-92C3-D38B77F08C2B}" type="pres">
      <dgm:prSet presAssocID="{A41AD82E-D11B-4A07-9D44-7C43C1424F2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E32A3EA-6395-4F20-9E85-2D37A043C6AD}" type="pres">
      <dgm:prSet presAssocID="{A41AD82E-D11B-4A07-9D44-7C43C1424F2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9656D03-D96B-439F-B400-9DE1A9053BEB}" srcId="{B0B45404-F1E9-4D5C-B7F1-6125EDF703D9}" destId="{966237B0-3298-456A-9769-26AC93AF7B84}" srcOrd="1" destOrd="0" parTransId="{B063C016-0F9B-46E6-91B2-831BDE8E185E}" sibTransId="{840EEDC6-A6AB-42CC-948F-874BE0C6ACDE}"/>
    <dgm:cxn modelId="{BA33C70E-B21A-4EE1-BD58-06F742EC93D1}" type="presOf" srcId="{A41AD82E-D11B-4A07-9D44-7C43C1424F22}" destId="{8D80D49A-5521-4D70-92C3-D38B77F08C2B}" srcOrd="0" destOrd="0" presId="urn:microsoft.com/office/officeart/2005/8/layout/hList1"/>
    <dgm:cxn modelId="{56A5CC11-C172-4E78-8E2D-1000122F06A2}" srcId="{966237B0-3298-456A-9769-26AC93AF7B84}" destId="{10D16480-CF6D-4093-A704-BCA3A40B4475}" srcOrd="0" destOrd="0" parTransId="{0FF70C4A-87BC-4D28-B30E-94EF0E2C8B32}" sibTransId="{7A730FC2-00B6-444F-91A8-2D6BB71F7C6F}"/>
    <dgm:cxn modelId="{24C6D024-F008-494B-AB40-CEAF91F9300E}" type="presOf" srcId="{722C8310-6F7D-4686-8B43-939659C00AEF}" destId="{AE69CC1A-E410-47D6-80C9-E58405D1936D}" srcOrd="0" destOrd="0" presId="urn:microsoft.com/office/officeart/2005/8/layout/hList1"/>
    <dgm:cxn modelId="{2116DB2D-FF55-4A88-97FA-9963EA50CA46}" srcId="{966237B0-3298-456A-9769-26AC93AF7B84}" destId="{6A6C4220-E245-4982-A5C0-0C6F182C4C9C}" srcOrd="1" destOrd="0" parTransId="{3248B223-3955-4FD3-AA35-D61DD99FCC1B}" sibTransId="{172AA518-5A10-4BF4-B975-FC70F2BD8D02}"/>
    <dgm:cxn modelId="{B6C32D30-6D2D-4155-BD00-C1A25EED41E6}" type="presOf" srcId="{966237B0-3298-456A-9769-26AC93AF7B84}" destId="{88F93F90-FD28-4ECD-9287-8B4FCBC41BCD}" srcOrd="0" destOrd="0" presId="urn:microsoft.com/office/officeart/2005/8/layout/hList1"/>
    <dgm:cxn modelId="{8C466C34-82EE-4526-A9E9-39C9CA8D5ABC}" type="presOf" srcId="{56994C0C-BF35-4DC6-BAE6-01E74FB4F248}" destId="{EE32A3EA-6395-4F20-9E85-2D37A043C6AD}" srcOrd="0" destOrd="0" presId="urn:microsoft.com/office/officeart/2005/8/layout/hList1"/>
    <dgm:cxn modelId="{4DFDDD36-69EB-44B9-98AC-F4F9DF6832D5}" srcId="{74A1C50F-4BFC-4673-A471-26F8763F50F4}" destId="{722C8310-6F7D-4686-8B43-939659C00AEF}" srcOrd="0" destOrd="0" parTransId="{CFB27426-789D-4EA0-967A-DBE83472ED20}" sibTransId="{63347885-0B19-4ED6-8C77-6B7ECF18A469}"/>
    <dgm:cxn modelId="{75112266-963C-4462-B62C-161A17998062}" srcId="{A41AD82E-D11B-4A07-9D44-7C43C1424F22}" destId="{56994C0C-BF35-4DC6-BAE6-01E74FB4F248}" srcOrd="0" destOrd="0" parTransId="{9CF63A68-7147-4178-B844-2F300367BB31}" sibTransId="{1DEFE22F-E491-4710-8E3D-B7D68B0F8A3D}"/>
    <dgm:cxn modelId="{D08CEF46-3C67-45D2-B625-627A7A7B61B3}" type="presOf" srcId="{6A6C4220-E245-4982-A5C0-0C6F182C4C9C}" destId="{0F6352F7-13D6-4EBF-BEC7-B4035A8ECDBE}" srcOrd="0" destOrd="1" presId="urn:microsoft.com/office/officeart/2005/8/layout/hList1"/>
    <dgm:cxn modelId="{BDAFAD6D-39F9-4471-94FD-42CAE3EA59D3}" type="presOf" srcId="{DB062FD8-5071-4FF1-AE22-98441EF461A9}" destId="{AE69CC1A-E410-47D6-80C9-E58405D1936D}" srcOrd="0" destOrd="1" presId="urn:microsoft.com/office/officeart/2005/8/layout/hList1"/>
    <dgm:cxn modelId="{7BE68172-72BB-47C4-B02C-B120A2A5A833}" type="presOf" srcId="{74A1C50F-4BFC-4673-A471-26F8763F50F4}" destId="{9F79F68E-8D5F-49D8-BAF9-7CDF1D894FE1}" srcOrd="0" destOrd="0" presId="urn:microsoft.com/office/officeart/2005/8/layout/hList1"/>
    <dgm:cxn modelId="{3648EA8C-5BFA-426D-8BC4-E5DFCB2C46E6}" type="presOf" srcId="{B0B45404-F1E9-4D5C-B7F1-6125EDF703D9}" destId="{4999404E-6186-48DC-AEB8-B057B5DEF39D}" srcOrd="0" destOrd="0" presId="urn:microsoft.com/office/officeart/2005/8/layout/hList1"/>
    <dgm:cxn modelId="{442FC3A0-2FBB-4C3F-ACBE-A0CE4B04243C}" srcId="{B0B45404-F1E9-4D5C-B7F1-6125EDF703D9}" destId="{74A1C50F-4BFC-4673-A471-26F8763F50F4}" srcOrd="0" destOrd="0" parTransId="{F33B380F-5782-4829-88D1-C31BA61CB710}" sibTransId="{AE3BD661-A52F-40D1-A229-146FFCC6541A}"/>
    <dgm:cxn modelId="{215E63DB-82CE-4984-886D-A6EE09745647}" srcId="{B0B45404-F1E9-4D5C-B7F1-6125EDF703D9}" destId="{A41AD82E-D11B-4A07-9D44-7C43C1424F22}" srcOrd="2" destOrd="0" parTransId="{4C499084-3805-4F84-8D28-2D0B216DDF20}" sibTransId="{ABA4EB37-84A2-479B-B96E-55D4F1079825}"/>
    <dgm:cxn modelId="{A804FAFC-E7E0-4282-8C89-2C9961B7A8A0}" type="presOf" srcId="{10D16480-CF6D-4093-A704-BCA3A40B4475}" destId="{0F6352F7-13D6-4EBF-BEC7-B4035A8ECDBE}" srcOrd="0" destOrd="0" presId="urn:microsoft.com/office/officeart/2005/8/layout/hList1"/>
    <dgm:cxn modelId="{B7E33AFE-7256-42BC-B246-7A64877DCCB0}" srcId="{74A1C50F-4BFC-4673-A471-26F8763F50F4}" destId="{DB062FD8-5071-4FF1-AE22-98441EF461A9}" srcOrd="1" destOrd="0" parTransId="{DE0C5837-7866-43AE-B9D2-463FD3597DED}" sibTransId="{AB5228BA-8E17-47B7-AD9F-CAE21FFB73F1}"/>
    <dgm:cxn modelId="{122C73B8-32C2-4069-AA24-A7CC99B1C737}" type="presParOf" srcId="{4999404E-6186-48DC-AEB8-B057B5DEF39D}" destId="{0D526043-DF39-4621-9E5C-040A61F23BAB}" srcOrd="0" destOrd="0" presId="urn:microsoft.com/office/officeart/2005/8/layout/hList1"/>
    <dgm:cxn modelId="{0BC37618-00EE-46D9-BADC-2FC5E343A665}" type="presParOf" srcId="{0D526043-DF39-4621-9E5C-040A61F23BAB}" destId="{9F79F68E-8D5F-49D8-BAF9-7CDF1D894FE1}" srcOrd="0" destOrd="0" presId="urn:microsoft.com/office/officeart/2005/8/layout/hList1"/>
    <dgm:cxn modelId="{7BD3C948-F010-4EB5-BAC1-7188B6AECFB2}" type="presParOf" srcId="{0D526043-DF39-4621-9E5C-040A61F23BAB}" destId="{AE69CC1A-E410-47D6-80C9-E58405D1936D}" srcOrd="1" destOrd="0" presId="urn:microsoft.com/office/officeart/2005/8/layout/hList1"/>
    <dgm:cxn modelId="{1D91F22A-34EA-4858-BD3C-EDEC930EAEA3}" type="presParOf" srcId="{4999404E-6186-48DC-AEB8-B057B5DEF39D}" destId="{663F3C61-C9C1-4AB4-961D-E253693B94BB}" srcOrd="1" destOrd="0" presId="urn:microsoft.com/office/officeart/2005/8/layout/hList1"/>
    <dgm:cxn modelId="{1117BEF3-90FB-40D5-8B1B-AED1739FBCC8}" type="presParOf" srcId="{4999404E-6186-48DC-AEB8-B057B5DEF39D}" destId="{372A8CCD-6F15-4E38-8A86-1ABE114F7910}" srcOrd="2" destOrd="0" presId="urn:microsoft.com/office/officeart/2005/8/layout/hList1"/>
    <dgm:cxn modelId="{75DBBCA7-F3DC-4039-9CF2-6F48544AC3E9}" type="presParOf" srcId="{372A8CCD-6F15-4E38-8A86-1ABE114F7910}" destId="{88F93F90-FD28-4ECD-9287-8B4FCBC41BCD}" srcOrd="0" destOrd="0" presId="urn:microsoft.com/office/officeart/2005/8/layout/hList1"/>
    <dgm:cxn modelId="{BEE0B62F-D256-4DAD-ABBF-7B934F2386CC}" type="presParOf" srcId="{372A8CCD-6F15-4E38-8A86-1ABE114F7910}" destId="{0F6352F7-13D6-4EBF-BEC7-B4035A8ECDBE}" srcOrd="1" destOrd="0" presId="urn:microsoft.com/office/officeart/2005/8/layout/hList1"/>
    <dgm:cxn modelId="{B09CCE3F-2EB5-47E3-9662-A61090E8E53D}" type="presParOf" srcId="{4999404E-6186-48DC-AEB8-B057B5DEF39D}" destId="{4E13C77C-8DD4-455A-9568-FA77E8AA2A07}" srcOrd="3" destOrd="0" presId="urn:microsoft.com/office/officeart/2005/8/layout/hList1"/>
    <dgm:cxn modelId="{E04A5D08-6C09-4408-9FBD-C8C3B43550D8}" type="presParOf" srcId="{4999404E-6186-48DC-AEB8-B057B5DEF39D}" destId="{C3DF595A-3161-4E79-B6BB-D900AADB31BA}" srcOrd="4" destOrd="0" presId="urn:microsoft.com/office/officeart/2005/8/layout/hList1"/>
    <dgm:cxn modelId="{370774AF-C9A3-40F2-9CEE-20C98496B306}" type="presParOf" srcId="{C3DF595A-3161-4E79-B6BB-D900AADB31BA}" destId="{8D80D49A-5521-4D70-92C3-D38B77F08C2B}" srcOrd="0" destOrd="0" presId="urn:microsoft.com/office/officeart/2005/8/layout/hList1"/>
    <dgm:cxn modelId="{CBEDCCA4-F758-456C-966E-103165E364E7}" type="presParOf" srcId="{C3DF595A-3161-4E79-B6BB-D900AADB31BA}" destId="{EE32A3EA-6395-4F20-9E85-2D37A043C6A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B54E40-9F99-4B77-BB1E-6839E0801FAF}" type="doc">
      <dgm:prSet loTypeId="urn:microsoft.com/office/officeart/2005/8/layout/process1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3581E631-48F5-489D-96A5-F001C6B45985}">
      <dgm:prSet/>
      <dgm:spPr/>
      <dgm:t>
        <a:bodyPr/>
        <a:lstStyle/>
        <a:p>
          <a:pPr rtl="0"/>
          <a:r>
            <a:rPr lang="en-US" dirty="0"/>
            <a:t>Historical weather-years (1980-2022) were modeled </a:t>
          </a:r>
        </a:p>
      </dgm:t>
    </dgm:pt>
    <dgm:pt modelId="{3B6C20B1-0565-4DBB-B0B1-745EE646DDE8}" type="parTrans" cxnId="{2D02C115-4728-4DE6-AC71-1C776337147F}">
      <dgm:prSet/>
      <dgm:spPr/>
      <dgm:t>
        <a:bodyPr/>
        <a:lstStyle/>
        <a:p>
          <a:endParaRPr lang="en-US"/>
        </a:p>
      </dgm:t>
    </dgm:pt>
    <dgm:pt modelId="{8F1A0963-2E0F-45B6-B398-EAA4BBD321FC}" type="sibTrans" cxnId="{2D02C115-4728-4DE6-AC71-1C776337147F}">
      <dgm:prSet/>
      <dgm:spPr/>
      <dgm:t>
        <a:bodyPr/>
        <a:lstStyle/>
        <a:p>
          <a:endParaRPr lang="en-US"/>
        </a:p>
      </dgm:t>
    </dgm:pt>
    <dgm:pt modelId="{42E108DD-7C39-4A30-9D2B-C38030B8C080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Each historical year was proportionally scaled to a forecasted Peak Demand for years 2026 and 2029</a:t>
          </a:r>
        </a:p>
      </dgm:t>
    </dgm:pt>
    <dgm:pt modelId="{9F403423-A17F-4ADC-B4AC-3EF1D5F7F26E}" type="parTrans" cxnId="{D785AAF4-A41C-4384-9269-43BE7024262D}">
      <dgm:prSet/>
      <dgm:spPr/>
      <dgm:t>
        <a:bodyPr/>
        <a:lstStyle/>
        <a:p>
          <a:endParaRPr lang="en-US"/>
        </a:p>
      </dgm:t>
    </dgm:pt>
    <dgm:pt modelId="{1FCD9FD5-A7E3-4954-8D09-4240ECFD1ABB}" type="sibTrans" cxnId="{D785AAF4-A41C-4384-9269-43BE7024262D}">
      <dgm:prSet/>
      <dgm:spPr/>
      <dgm:t>
        <a:bodyPr/>
        <a:lstStyle/>
        <a:p>
          <a:endParaRPr lang="en-US"/>
        </a:p>
      </dgm:t>
    </dgm:pt>
    <dgm:pt modelId="{23EF77F2-8705-42AD-BD1D-7E666430B253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Load shapes, wind, and solar temperature correlation synthesized to existing weather years</a:t>
          </a:r>
        </a:p>
      </dgm:t>
    </dgm:pt>
    <dgm:pt modelId="{B553651F-8F78-4282-9692-2E79540CE91A}" type="parTrans" cxnId="{D4A5DB8F-4647-48DA-9223-43FDBF4B5AFD}">
      <dgm:prSet/>
      <dgm:spPr/>
      <dgm:t>
        <a:bodyPr/>
        <a:lstStyle/>
        <a:p>
          <a:endParaRPr lang="en-US"/>
        </a:p>
      </dgm:t>
    </dgm:pt>
    <dgm:pt modelId="{ADC7A0B1-843C-41CD-8314-2800DE0E3373}" type="sibTrans" cxnId="{D4A5DB8F-4647-48DA-9223-43FDBF4B5AFD}">
      <dgm:prSet/>
      <dgm:spPr/>
      <dgm:t>
        <a:bodyPr/>
        <a:lstStyle/>
        <a:p>
          <a:endParaRPr lang="en-US"/>
        </a:p>
      </dgm:t>
    </dgm:pt>
    <dgm:pt modelId="{4B8D60DA-37BF-41E4-81FC-57BF62479F7D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Peak Load forecasted values were based upon the 2023 Resource Adequacy Workbook submittal process</a:t>
          </a:r>
        </a:p>
      </dgm:t>
    </dgm:pt>
    <dgm:pt modelId="{E77376D8-4CED-4B1D-A5E3-0D0323D18E75}" type="parTrans" cxnId="{FFF0A6E0-8CD4-4A66-88AC-4379D0A7764F}">
      <dgm:prSet/>
      <dgm:spPr/>
      <dgm:t>
        <a:bodyPr/>
        <a:lstStyle/>
        <a:p>
          <a:endParaRPr lang="en-US"/>
        </a:p>
      </dgm:t>
    </dgm:pt>
    <dgm:pt modelId="{0BDE7F20-AEA9-4678-B543-2832341590DB}" type="sibTrans" cxnId="{FFF0A6E0-8CD4-4A66-88AC-4379D0A7764F}">
      <dgm:prSet/>
      <dgm:spPr/>
      <dgm:t>
        <a:bodyPr/>
        <a:lstStyle/>
        <a:p>
          <a:endParaRPr lang="en-US"/>
        </a:p>
      </dgm:t>
    </dgm:pt>
    <dgm:pt modelId="{3B02233E-80CC-489B-9BD2-26A1D16B2CD4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Forecasted values applied on a seasonal level</a:t>
          </a:r>
        </a:p>
      </dgm:t>
    </dgm:pt>
    <dgm:pt modelId="{98899E3C-77A6-4F9D-BDBE-61718568B6A2}" type="parTrans" cxnId="{31E1067A-17ED-4CAA-BBE9-15A0DDC6748F}">
      <dgm:prSet/>
      <dgm:spPr/>
      <dgm:t>
        <a:bodyPr/>
        <a:lstStyle/>
        <a:p>
          <a:endParaRPr lang="en-US"/>
        </a:p>
      </dgm:t>
    </dgm:pt>
    <dgm:pt modelId="{14DA21D8-6268-4730-955D-DB0FAFF39592}" type="sibTrans" cxnId="{31E1067A-17ED-4CAA-BBE9-15A0DDC6748F}">
      <dgm:prSet/>
      <dgm:spPr/>
      <dgm:t>
        <a:bodyPr/>
        <a:lstStyle/>
        <a:p>
          <a:endParaRPr lang="en-US"/>
        </a:p>
      </dgm:t>
    </dgm:pt>
    <dgm:pt modelId="{1F913BF3-59A1-4A94-8E7E-72FD58AC8DE2}" type="pres">
      <dgm:prSet presAssocID="{F5B54E40-9F99-4B77-BB1E-6839E0801FAF}" presName="Name0" presStyleCnt="0">
        <dgm:presLayoutVars>
          <dgm:dir/>
          <dgm:resizeHandles val="exact"/>
        </dgm:presLayoutVars>
      </dgm:prSet>
      <dgm:spPr/>
    </dgm:pt>
    <dgm:pt modelId="{2D42371E-E924-4038-B9A8-D17508D19A9D}" type="pres">
      <dgm:prSet presAssocID="{3581E631-48F5-489D-96A5-F001C6B45985}" presName="node" presStyleLbl="node1" presStyleIdx="0" presStyleCnt="2">
        <dgm:presLayoutVars>
          <dgm:bulletEnabled val="1"/>
        </dgm:presLayoutVars>
      </dgm:prSet>
      <dgm:spPr/>
    </dgm:pt>
    <dgm:pt modelId="{E91A78AD-7555-477C-A224-DC6AF42EB282}" type="pres">
      <dgm:prSet presAssocID="{8F1A0963-2E0F-45B6-B398-EAA4BBD321FC}" presName="sibTrans" presStyleLbl="sibTrans2D1" presStyleIdx="0" presStyleCnt="1"/>
      <dgm:spPr/>
    </dgm:pt>
    <dgm:pt modelId="{3F186771-1D44-4CAB-8FE7-EA61F0A140BE}" type="pres">
      <dgm:prSet presAssocID="{8F1A0963-2E0F-45B6-B398-EAA4BBD321FC}" presName="connectorText" presStyleLbl="sibTrans2D1" presStyleIdx="0" presStyleCnt="1"/>
      <dgm:spPr/>
    </dgm:pt>
    <dgm:pt modelId="{0F00E534-BA08-4E2F-9D0F-AC9C66CAACBA}" type="pres">
      <dgm:prSet presAssocID="{42E108DD-7C39-4A30-9D2B-C38030B8C080}" presName="node" presStyleLbl="node1" presStyleIdx="1" presStyleCnt="2" custScaleX="148261" custScaleY="181390">
        <dgm:presLayoutVars>
          <dgm:bulletEnabled val="1"/>
        </dgm:presLayoutVars>
      </dgm:prSet>
      <dgm:spPr/>
    </dgm:pt>
  </dgm:ptLst>
  <dgm:cxnLst>
    <dgm:cxn modelId="{F39C8913-A42B-4871-BB28-8DEF02D3F781}" type="presOf" srcId="{8F1A0963-2E0F-45B6-B398-EAA4BBD321FC}" destId="{3F186771-1D44-4CAB-8FE7-EA61F0A140BE}" srcOrd="1" destOrd="0" presId="urn:microsoft.com/office/officeart/2005/8/layout/process1"/>
    <dgm:cxn modelId="{2D02C115-4728-4DE6-AC71-1C776337147F}" srcId="{F5B54E40-9F99-4B77-BB1E-6839E0801FAF}" destId="{3581E631-48F5-489D-96A5-F001C6B45985}" srcOrd="0" destOrd="0" parTransId="{3B6C20B1-0565-4DBB-B0B1-745EE646DDE8}" sibTransId="{8F1A0963-2E0F-45B6-B398-EAA4BBD321FC}"/>
    <dgm:cxn modelId="{B8EC9E25-DEE1-4E99-9DFD-38CFD13C1E52}" type="presOf" srcId="{4B8D60DA-37BF-41E4-81FC-57BF62479F7D}" destId="{0F00E534-BA08-4E2F-9D0F-AC9C66CAACBA}" srcOrd="0" destOrd="2" presId="urn:microsoft.com/office/officeart/2005/8/layout/process1"/>
    <dgm:cxn modelId="{AEA4E32D-720F-4FEA-9D3A-23A64302D941}" type="presOf" srcId="{3581E631-48F5-489D-96A5-F001C6B45985}" destId="{2D42371E-E924-4038-B9A8-D17508D19A9D}" srcOrd="0" destOrd="0" presId="urn:microsoft.com/office/officeart/2005/8/layout/process1"/>
    <dgm:cxn modelId="{FAAEB732-2A15-4F07-93F8-C8B3A0063260}" type="presOf" srcId="{8F1A0963-2E0F-45B6-B398-EAA4BBD321FC}" destId="{E91A78AD-7555-477C-A224-DC6AF42EB282}" srcOrd="0" destOrd="0" presId="urn:microsoft.com/office/officeart/2005/8/layout/process1"/>
    <dgm:cxn modelId="{31E1067A-17ED-4CAA-BBE9-15A0DDC6748F}" srcId="{42E108DD-7C39-4A30-9D2B-C38030B8C080}" destId="{3B02233E-80CC-489B-9BD2-26A1D16B2CD4}" srcOrd="2" destOrd="0" parTransId="{98899E3C-77A6-4F9D-BDBE-61718568B6A2}" sibTransId="{14DA21D8-6268-4730-955D-DB0FAFF39592}"/>
    <dgm:cxn modelId="{B9971C88-088F-42F9-BBCC-81426CC7650E}" type="presOf" srcId="{42E108DD-7C39-4A30-9D2B-C38030B8C080}" destId="{0F00E534-BA08-4E2F-9D0F-AC9C66CAACBA}" srcOrd="0" destOrd="0" presId="urn:microsoft.com/office/officeart/2005/8/layout/process1"/>
    <dgm:cxn modelId="{D4A5DB8F-4647-48DA-9223-43FDBF4B5AFD}" srcId="{42E108DD-7C39-4A30-9D2B-C38030B8C080}" destId="{23EF77F2-8705-42AD-BD1D-7E666430B253}" srcOrd="0" destOrd="0" parTransId="{B553651F-8F78-4282-9692-2E79540CE91A}" sibTransId="{ADC7A0B1-843C-41CD-8314-2800DE0E3373}"/>
    <dgm:cxn modelId="{3FA06FA8-81CC-4D9E-87DE-F4E342338F03}" type="presOf" srcId="{3B02233E-80CC-489B-9BD2-26A1D16B2CD4}" destId="{0F00E534-BA08-4E2F-9D0F-AC9C66CAACBA}" srcOrd="0" destOrd="3" presId="urn:microsoft.com/office/officeart/2005/8/layout/process1"/>
    <dgm:cxn modelId="{C8A8FBCF-8E71-4E4E-B97B-5E291061D45B}" type="presOf" srcId="{F5B54E40-9F99-4B77-BB1E-6839E0801FAF}" destId="{1F913BF3-59A1-4A94-8E7E-72FD58AC8DE2}" srcOrd="0" destOrd="0" presId="urn:microsoft.com/office/officeart/2005/8/layout/process1"/>
    <dgm:cxn modelId="{BA053DD3-F87F-41A4-A13A-85662D5277BC}" type="presOf" srcId="{23EF77F2-8705-42AD-BD1D-7E666430B253}" destId="{0F00E534-BA08-4E2F-9D0F-AC9C66CAACBA}" srcOrd="0" destOrd="1" presId="urn:microsoft.com/office/officeart/2005/8/layout/process1"/>
    <dgm:cxn modelId="{FFF0A6E0-8CD4-4A66-88AC-4379D0A7764F}" srcId="{42E108DD-7C39-4A30-9D2B-C38030B8C080}" destId="{4B8D60DA-37BF-41E4-81FC-57BF62479F7D}" srcOrd="1" destOrd="0" parTransId="{E77376D8-4CED-4B1D-A5E3-0D0323D18E75}" sibTransId="{0BDE7F20-AEA9-4678-B543-2832341590DB}"/>
    <dgm:cxn modelId="{D785AAF4-A41C-4384-9269-43BE7024262D}" srcId="{F5B54E40-9F99-4B77-BB1E-6839E0801FAF}" destId="{42E108DD-7C39-4A30-9D2B-C38030B8C080}" srcOrd="1" destOrd="0" parTransId="{9F403423-A17F-4ADC-B4AC-3EF1D5F7F26E}" sibTransId="{1FCD9FD5-A7E3-4954-8D09-4240ECFD1ABB}"/>
    <dgm:cxn modelId="{27270808-9917-4F5C-B1DD-CC7067BB803C}" type="presParOf" srcId="{1F913BF3-59A1-4A94-8E7E-72FD58AC8DE2}" destId="{2D42371E-E924-4038-B9A8-D17508D19A9D}" srcOrd="0" destOrd="0" presId="urn:microsoft.com/office/officeart/2005/8/layout/process1"/>
    <dgm:cxn modelId="{0ACED29B-B5B9-4B15-8D3A-07B9454BFD9C}" type="presParOf" srcId="{1F913BF3-59A1-4A94-8E7E-72FD58AC8DE2}" destId="{E91A78AD-7555-477C-A224-DC6AF42EB282}" srcOrd="1" destOrd="0" presId="urn:microsoft.com/office/officeart/2005/8/layout/process1"/>
    <dgm:cxn modelId="{BA9C4421-6C1B-460E-8789-FE7656F11ADB}" type="presParOf" srcId="{E91A78AD-7555-477C-A224-DC6AF42EB282}" destId="{3F186771-1D44-4CAB-8FE7-EA61F0A140BE}" srcOrd="0" destOrd="0" presId="urn:microsoft.com/office/officeart/2005/8/layout/process1"/>
    <dgm:cxn modelId="{6014F960-771F-40B8-8FE4-C64FD47E7C65}" type="presParOf" srcId="{1F913BF3-59A1-4A94-8E7E-72FD58AC8DE2}" destId="{0F00E534-BA08-4E2F-9D0F-AC9C66CAACB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5E6D52-6D49-4962-9B74-F8260922A002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CE908C-C3EB-4AB0-A98A-5252D34A7C53}">
      <dgm:prSet phldrT="[Text]"/>
      <dgm:spPr/>
      <dgm:t>
        <a:bodyPr/>
        <a:lstStyle/>
        <a:p>
          <a:pPr rtl="0"/>
          <a:r>
            <a:rPr lang="en-US" dirty="0"/>
            <a:t>Incremental cold weather outages were added this year.  Based on recent policies, how much resource improvement should we expect if another Uri-type event occurs?</a:t>
          </a:r>
        </a:p>
      </dgm:t>
    </dgm:pt>
    <dgm:pt modelId="{B5A2E616-E601-4936-BD1F-345E07C218C5}" type="parTrans" cxnId="{ED754569-9591-4D80-8740-97F583A55FB1}">
      <dgm:prSet/>
      <dgm:spPr/>
      <dgm:t>
        <a:bodyPr/>
        <a:lstStyle/>
        <a:p>
          <a:endParaRPr lang="en-US"/>
        </a:p>
      </dgm:t>
    </dgm:pt>
    <dgm:pt modelId="{085A3680-BB68-45F4-91ED-D43BCC7113EF}" type="sibTrans" cxnId="{ED754569-9591-4D80-8740-97F583A55FB1}">
      <dgm:prSet/>
      <dgm:spPr/>
      <dgm:t>
        <a:bodyPr/>
        <a:lstStyle/>
        <a:p>
          <a:endParaRPr lang="en-US"/>
        </a:p>
      </dgm:t>
    </dgm:pt>
    <dgm:pt modelId="{B39AC6B6-FC7B-4178-80AD-6C2AD3991AD3}">
      <dgm:prSet phldrT="[Text]"/>
      <dgm:spPr/>
      <dgm:t>
        <a:bodyPr/>
        <a:lstStyle/>
        <a:p>
          <a:r>
            <a:rPr lang="en-US" dirty="0"/>
            <a:t>Cold Weather Outage Improvements</a:t>
          </a:r>
        </a:p>
      </dgm:t>
    </dgm:pt>
    <dgm:pt modelId="{7FA223AB-1F76-47D8-B242-300F9D7995F2}" type="sibTrans" cxnId="{15A58AF8-D661-4338-AFB3-BE37A205D503}">
      <dgm:prSet/>
      <dgm:spPr/>
      <dgm:t>
        <a:bodyPr/>
        <a:lstStyle/>
        <a:p>
          <a:endParaRPr lang="en-US"/>
        </a:p>
      </dgm:t>
    </dgm:pt>
    <dgm:pt modelId="{ECE5F919-7561-47A0-A5F1-3A53D80C6C46}" type="parTrans" cxnId="{15A58AF8-D661-4338-AFB3-BE37A205D503}">
      <dgm:prSet/>
      <dgm:spPr/>
      <dgm:t>
        <a:bodyPr/>
        <a:lstStyle/>
        <a:p>
          <a:endParaRPr lang="en-US"/>
        </a:p>
      </dgm:t>
    </dgm:pt>
    <dgm:pt modelId="{E6038EDB-258E-48C1-AF34-972B3112B528}" type="pres">
      <dgm:prSet presAssocID="{645E6D52-6D49-4962-9B74-F8260922A002}" presName="theList" presStyleCnt="0">
        <dgm:presLayoutVars>
          <dgm:dir/>
          <dgm:animLvl val="lvl"/>
          <dgm:resizeHandles val="exact"/>
        </dgm:presLayoutVars>
      </dgm:prSet>
      <dgm:spPr/>
    </dgm:pt>
    <dgm:pt modelId="{ECD9D085-8CC0-4A4D-9C10-7DD56125CBF2}" type="pres">
      <dgm:prSet presAssocID="{B39AC6B6-FC7B-4178-80AD-6C2AD3991AD3}" presName="compNode" presStyleCnt="0"/>
      <dgm:spPr/>
    </dgm:pt>
    <dgm:pt modelId="{19F3CB80-921C-4FA8-90B2-9119769D0A53}" type="pres">
      <dgm:prSet presAssocID="{B39AC6B6-FC7B-4178-80AD-6C2AD3991AD3}" presName="aNode" presStyleLbl="bgShp" presStyleIdx="0" presStyleCnt="1"/>
      <dgm:spPr/>
    </dgm:pt>
    <dgm:pt modelId="{FF3B7CD8-CA61-448D-808E-A8E00E744247}" type="pres">
      <dgm:prSet presAssocID="{B39AC6B6-FC7B-4178-80AD-6C2AD3991AD3}" presName="textNode" presStyleLbl="bgShp" presStyleIdx="0" presStyleCnt="1"/>
      <dgm:spPr/>
    </dgm:pt>
    <dgm:pt modelId="{3C03EB54-ACCF-4FA3-A011-D7B93CCD2978}" type="pres">
      <dgm:prSet presAssocID="{B39AC6B6-FC7B-4178-80AD-6C2AD3991AD3}" presName="compChildNode" presStyleCnt="0"/>
      <dgm:spPr/>
    </dgm:pt>
    <dgm:pt modelId="{03A5B162-A8CD-426D-B190-1D72E14205DE}" type="pres">
      <dgm:prSet presAssocID="{B39AC6B6-FC7B-4178-80AD-6C2AD3991AD3}" presName="theInnerList" presStyleCnt="0"/>
      <dgm:spPr/>
    </dgm:pt>
    <dgm:pt modelId="{6A4B79F5-1237-4983-9821-6323FEBC0145}" type="pres">
      <dgm:prSet presAssocID="{16CE908C-C3EB-4AB0-A98A-5252D34A7C53}" presName="childNode" presStyleLbl="node1" presStyleIdx="0" presStyleCnt="1" custScaleX="120173" custScaleY="112101">
        <dgm:presLayoutVars>
          <dgm:bulletEnabled val="1"/>
        </dgm:presLayoutVars>
      </dgm:prSet>
      <dgm:spPr/>
    </dgm:pt>
  </dgm:ptLst>
  <dgm:cxnLst>
    <dgm:cxn modelId="{C8094A3A-E978-4835-AF45-0B56613BD270}" type="presOf" srcId="{645E6D52-6D49-4962-9B74-F8260922A002}" destId="{E6038EDB-258E-48C1-AF34-972B3112B528}" srcOrd="0" destOrd="0" presId="urn:microsoft.com/office/officeart/2005/8/layout/lProcess2"/>
    <dgm:cxn modelId="{ED754569-9591-4D80-8740-97F583A55FB1}" srcId="{B39AC6B6-FC7B-4178-80AD-6C2AD3991AD3}" destId="{16CE908C-C3EB-4AB0-A98A-5252D34A7C53}" srcOrd="0" destOrd="0" parTransId="{B5A2E616-E601-4936-BD1F-345E07C218C5}" sibTransId="{085A3680-BB68-45F4-91ED-D43BCC7113EF}"/>
    <dgm:cxn modelId="{95AEE36E-31DB-462D-A379-53AAF64D3784}" type="presOf" srcId="{B39AC6B6-FC7B-4178-80AD-6C2AD3991AD3}" destId="{19F3CB80-921C-4FA8-90B2-9119769D0A53}" srcOrd="0" destOrd="0" presId="urn:microsoft.com/office/officeart/2005/8/layout/lProcess2"/>
    <dgm:cxn modelId="{116BEDAD-85D6-4E6D-A21C-B961B55EFEE3}" type="presOf" srcId="{16CE908C-C3EB-4AB0-A98A-5252D34A7C53}" destId="{6A4B79F5-1237-4983-9821-6323FEBC0145}" srcOrd="0" destOrd="0" presId="urn:microsoft.com/office/officeart/2005/8/layout/lProcess2"/>
    <dgm:cxn modelId="{5B1753C5-5A5B-4712-92ED-AA11F4DBF6F3}" type="presOf" srcId="{B39AC6B6-FC7B-4178-80AD-6C2AD3991AD3}" destId="{FF3B7CD8-CA61-448D-808E-A8E00E744247}" srcOrd="1" destOrd="0" presId="urn:microsoft.com/office/officeart/2005/8/layout/lProcess2"/>
    <dgm:cxn modelId="{15A58AF8-D661-4338-AFB3-BE37A205D503}" srcId="{645E6D52-6D49-4962-9B74-F8260922A002}" destId="{B39AC6B6-FC7B-4178-80AD-6C2AD3991AD3}" srcOrd="0" destOrd="0" parTransId="{ECE5F919-7561-47A0-A5F1-3A53D80C6C46}" sibTransId="{7FA223AB-1F76-47D8-B242-300F9D7995F2}"/>
    <dgm:cxn modelId="{23427B33-3366-4429-8C10-830D56B24AFE}" type="presParOf" srcId="{E6038EDB-258E-48C1-AF34-972B3112B528}" destId="{ECD9D085-8CC0-4A4D-9C10-7DD56125CBF2}" srcOrd="0" destOrd="0" presId="urn:microsoft.com/office/officeart/2005/8/layout/lProcess2"/>
    <dgm:cxn modelId="{D5D40A1F-B743-4348-B816-4016AEDBDA47}" type="presParOf" srcId="{ECD9D085-8CC0-4A4D-9C10-7DD56125CBF2}" destId="{19F3CB80-921C-4FA8-90B2-9119769D0A53}" srcOrd="0" destOrd="0" presId="urn:microsoft.com/office/officeart/2005/8/layout/lProcess2"/>
    <dgm:cxn modelId="{921E990B-0986-407A-9E6D-32D4C4769198}" type="presParOf" srcId="{ECD9D085-8CC0-4A4D-9C10-7DD56125CBF2}" destId="{FF3B7CD8-CA61-448D-808E-A8E00E744247}" srcOrd="1" destOrd="0" presId="urn:microsoft.com/office/officeart/2005/8/layout/lProcess2"/>
    <dgm:cxn modelId="{9D8CC2AB-5E51-4677-B0DA-84CF94E960F2}" type="presParOf" srcId="{ECD9D085-8CC0-4A4D-9C10-7DD56125CBF2}" destId="{3C03EB54-ACCF-4FA3-A011-D7B93CCD2978}" srcOrd="2" destOrd="0" presId="urn:microsoft.com/office/officeart/2005/8/layout/lProcess2"/>
    <dgm:cxn modelId="{A9C033DF-4875-4302-9E7F-60B314B60034}" type="presParOf" srcId="{3C03EB54-ACCF-4FA3-A011-D7B93CCD2978}" destId="{03A5B162-A8CD-426D-B190-1D72E14205DE}" srcOrd="0" destOrd="0" presId="urn:microsoft.com/office/officeart/2005/8/layout/lProcess2"/>
    <dgm:cxn modelId="{F5C2D76E-3C54-4C43-A786-B7B33A942833}" type="presParOf" srcId="{03A5B162-A8CD-426D-B190-1D72E14205DE}" destId="{6A4B79F5-1237-4983-9821-6323FEBC014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5E6D52-6D49-4962-9B74-F8260922A002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5FFB80-C447-47B1-B288-CA417F92A54C}">
      <dgm:prSet phldrT="[Text]"/>
      <dgm:spPr/>
      <dgm:t>
        <a:bodyPr/>
        <a:lstStyle/>
        <a:p>
          <a:r>
            <a:rPr lang="en-US" dirty="0"/>
            <a:t>Seasonal Balance of Risk</a:t>
          </a:r>
        </a:p>
      </dgm:t>
    </dgm:pt>
    <dgm:pt modelId="{E02782AE-F8DB-4B25-9BB7-7C892806C685}" type="parTrans" cxnId="{B02DC850-E83D-49D2-B33A-6E42C7F484F4}">
      <dgm:prSet/>
      <dgm:spPr/>
      <dgm:t>
        <a:bodyPr/>
        <a:lstStyle/>
        <a:p>
          <a:endParaRPr lang="en-US"/>
        </a:p>
      </dgm:t>
    </dgm:pt>
    <dgm:pt modelId="{47705CC8-9BA9-45FF-8C4C-225F1C0DD543}" type="sibTrans" cxnId="{B02DC850-E83D-49D2-B33A-6E42C7F484F4}">
      <dgm:prSet/>
      <dgm:spPr/>
      <dgm:t>
        <a:bodyPr/>
        <a:lstStyle/>
        <a:p>
          <a:endParaRPr lang="en-US"/>
        </a:p>
      </dgm:t>
    </dgm:pt>
    <dgm:pt modelId="{CBDDC1DE-60E0-4CFB-844C-EC82119358F9}">
      <dgm:prSet phldrT="[Text]"/>
      <dgm:spPr/>
      <dgm:t>
        <a:bodyPr/>
        <a:lstStyle/>
        <a:p>
          <a:pPr rtl="0"/>
          <a:r>
            <a:rPr lang="en-US" dirty="0"/>
            <a:t>How much risk do we plan for in the winter vs. summer?</a:t>
          </a:r>
        </a:p>
        <a:p>
          <a:pPr rtl="0"/>
          <a:r>
            <a:rPr lang="en-US" dirty="0"/>
            <a:t>Do we maintain strictly 1-in-10 annually?</a:t>
          </a:r>
        </a:p>
        <a:p>
          <a:pPr rtl="0"/>
          <a:r>
            <a:rPr lang="en-US" dirty="0"/>
            <a:t>Of the annual LOLE (0.1 LOLE), do we balance the LOLE across the year (0.05 LOLE in winter and 0.05 in summer)? </a:t>
          </a:r>
        </a:p>
      </dgm:t>
    </dgm:pt>
    <dgm:pt modelId="{D2E6E5CA-59EE-4E89-8967-2679BE9FC92B}" type="parTrans" cxnId="{36831971-4A7F-42F6-933E-A74FFDA6C4C9}">
      <dgm:prSet/>
      <dgm:spPr/>
      <dgm:t>
        <a:bodyPr/>
        <a:lstStyle/>
        <a:p>
          <a:endParaRPr lang="en-US"/>
        </a:p>
      </dgm:t>
    </dgm:pt>
    <dgm:pt modelId="{EAFD90AA-67F3-4033-946F-D3D0880389AF}" type="sibTrans" cxnId="{36831971-4A7F-42F6-933E-A74FFDA6C4C9}">
      <dgm:prSet/>
      <dgm:spPr/>
      <dgm:t>
        <a:bodyPr/>
        <a:lstStyle/>
        <a:p>
          <a:endParaRPr lang="en-US"/>
        </a:p>
      </dgm:t>
    </dgm:pt>
    <dgm:pt modelId="{E6038EDB-258E-48C1-AF34-972B3112B528}" type="pres">
      <dgm:prSet presAssocID="{645E6D52-6D49-4962-9B74-F8260922A002}" presName="theList" presStyleCnt="0">
        <dgm:presLayoutVars>
          <dgm:dir/>
          <dgm:animLvl val="lvl"/>
          <dgm:resizeHandles val="exact"/>
        </dgm:presLayoutVars>
      </dgm:prSet>
      <dgm:spPr/>
    </dgm:pt>
    <dgm:pt modelId="{03C659F9-076A-4D7D-9975-BBFF53D389D1}" type="pres">
      <dgm:prSet presAssocID="{A35FFB80-C447-47B1-B288-CA417F92A54C}" presName="compNode" presStyleCnt="0"/>
      <dgm:spPr/>
    </dgm:pt>
    <dgm:pt modelId="{E1E24C94-C9A1-4BB9-866D-361DC386EE36}" type="pres">
      <dgm:prSet presAssocID="{A35FFB80-C447-47B1-B288-CA417F92A54C}" presName="aNode" presStyleLbl="bgShp" presStyleIdx="0" presStyleCnt="1" custLinFactNeighborX="-1067" custLinFactNeighborY="6440"/>
      <dgm:spPr/>
    </dgm:pt>
    <dgm:pt modelId="{23B55242-39FD-48DC-8541-742FE1CBC47E}" type="pres">
      <dgm:prSet presAssocID="{A35FFB80-C447-47B1-B288-CA417F92A54C}" presName="textNode" presStyleLbl="bgShp" presStyleIdx="0" presStyleCnt="1"/>
      <dgm:spPr/>
    </dgm:pt>
    <dgm:pt modelId="{F285A34F-678E-46AA-B001-6BD374EC23C8}" type="pres">
      <dgm:prSet presAssocID="{A35FFB80-C447-47B1-B288-CA417F92A54C}" presName="compChildNode" presStyleCnt="0"/>
      <dgm:spPr/>
    </dgm:pt>
    <dgm:pt modelId="{64CBF4CC-0C0F-4F50-8FE0-F5678DF360E2}" type="pres">
      <dgm:prSet presAssocID="{A35FFB80-C447-47B1-B288-CA417F92A54C}" presName="theInnerList" presStyleCnt="0"/>
      <dgm:spPr/>
    </dgm:pt>
    <dgm:pt modelId="{9BDBB788-A5C6-4124-966A-BD82CECC4EA8}" type="pres">
      <dgm:prSet presAssocID="{CBDDC1DE-60E0-4CFB-844C-EC82119358F9}" presName="childNode" presStyleLbl="node1" presStyleIdx="0" presStyleCnt="1" custScaleX="121457" custScaleY="112413">
        <dgm:presLayoutVars>
          <dgm:bulletEnabled val="1"/>
        </dgm:presLayoutVars>
      </dgm:prSet>
      <dgm:spPr/>
    </dgm:pt>
  </dgm:ptLst>
  <dgm:cxnLst>
    <dgm:cxn modelId="{9AB49602-FD63-4E60-8370-2ADC25EE3ECA}" type="presOf" srcId="{A35FFB80-C447-47B1-B288-CA417F92A54C}" destId="{23B55242-39FD-48DC-8541-742FE1CBC47E}" srcOrd="1" destOrd="0" presId="urn:microsoft.com/office/officeart/2005/8/layout/lProcess2"/>
    <dgm:cxn modelId="{C8094A3A-E978-4835-AF45-0B56613BD270}" type="presOf" srcId="{645E6D52-6D49-4962-9B74-F8260922A002}" destId="{E6038EDB-258E-48C1-AF34-972B3112B528}" srcOrd="0" destOrd="0" presId="urn:microsoft.com/office/officeart/2005/8/layout/lProcess2"/>
    <dgm:cxn modelId="{1698CA69-1855-47D8-B0D4-9587FA81C94D}" type="presOf" srcId="{A35FFB80-C447-47B1-B288-CA417F92A54C}" destId="{E1E24C94-C9A1-4BB9-866D-361DC386EE36}" srcOrd="0" destOrd="0" presId="urn:microsoft.com/office/officeart/2005/8/layout/lProcess2"/>
    <dgm:cxn modelId="{B02DC850-E83D-49D2-B33A-6E42C7F484F4}" srcId="{645E6D52-6D49-4962-9B74-F8260922A002}" destId="{A35FFB80-C447-47B1-B288-CA417F92A54C}" srcOrd="0" destOrd="0" parTransId="{E02782AE-F8DB-4B25-9BB7-7C892806C685}" sibTransId="{47705CC8-9BA9-45FF-8C4C-225F1C0DD543}"/>
    <dgm:cxn modelId="{36831971-4A7F-42F6-933E-A74FFDA6C4C9}" srcId="{A35FFB80-C447-47B1-B288-CA417F92A54C}" destId="{CBDDC1DE-60E0-4CFB-844C-EC82119358F9}" srcOrd="0" destOrd="0" parTransId="{D2E6E5CA-59EE-4E89-8967-2679BE9FC92B}" sibTransId="{EAFD90AA-67F3-4033-946F-D3D0880389AF}"/>
    <dgm:cxn modelId="{A564D6CF-7402-4DB7-832A-498345FE6A94}" type="presOf" srcId="{CBDDC1DE-60E0-4CFB-844C-EC82119358F9}" destId="{9BDBB788-A5C6-4124-966A-BD82CECC4EA8}" srcOrd="0" destOrd="0" presId="urn:microsoft.com/office/officeart/2005/8/layout/lProcess2"/>
    <dgm:cxn modelId="{A1706A80-F8B9-4835-A4CF-24B68FB226D8}" type="presParOf" srcId="{E6038EDB-258E-48C1-AF34-972B3112B528}" destId="{03C659F9-076A-4D7D-9975-BBFF53D389D1}" srcOrd="0" destOrd="0" presId="urn:microsoft.com/office/officeart/2005/8/layout/lProcess2"/>
    <dgm:cxn modelId="{5F6C183E-FFB0-42B8-A650-2F1434D6F81B}" type="presParOf" srcId="{03C659F9-076A-4D7D-9975-BBFF53D389D1}" destId="{E1E24C94-C9A1-4BB9-866D-361DC386EE36}" srcOrd="0" destOrd="0" presId="urn:microsoft.com/office/officeart/2005/8/layout/lProcess2"/>
    <dgm:cxn modelId="{51ADAD5E-44B5-4425-A6D4-763314B4F5BD}" type="presParOf" srcId="{03C659F9-076A-4D7D-9975-BBFF53D389D1}" destId="{23B55242-39FD-48DC-8541-742FE1CBC47E}" srcOrd="1" destOrd="0" presId="urn:microsoft.com/office/officeart/2005/8/layout/lProcess2"/>
    <dgm:cxn modelId="{6F21D914-5BC4-44BF-BA2F-1CD972EDC012}" type="presParOf" srcId="{03C659F9-076A-4D7D-9975-BBFF53D389D1}" destId="{F285A34F-678E-46AA-B001-6BD374EC23C8}" srcOrd="2" destOrd="0" presId="urn:microsoft.com/office/officeart/2005/8/layout/lProcess2"/>
    <dgm:cxn modelId="{8755FAE5-D15F-46DF-9097-8BAECADD75B0}" type="presParOf" srcId="{F285A34F-678E-46AA-B001-6BD374EC23C8}" destId="{64CBF4CC-0C0F-4F50-8FE0-F5678DF360E2}" srcOrd="0" destOrd="0" presId="urn:microsoft.com/office/officeart/2005/8/layout/lProcess2"/>
    <dgm:cxn modelId="{B6388E3B-AAD3-49B5-88A2-20BF4297D772}" type="presParOf" srcId="{64CBF4CC-0C0F-4F50-8FE0-F5678DF360E2}" destId="{9BDBB788-A5C6-4124-966A-BD82CECC4EA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5E6D52-6D49-4962-9B74-F8260922A002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9A6526-786F-4784-9B2D-9DDD0606F585}">
      <dgm:prSet phldrT="[Text]"/>
      <dgm:spPr/>
      <dgm:t>
        <a:bodyPr/>
        <a:lstStyle/>
        <a:p>
          <a:r>
            <a:rPr lang="en-US" dirty="0"/>
            <a:t>Planned and Maintenance Outages</a:t>
          </a:r>
        </a:p>
      </dgm:t>
    </dgm:pt>
    <dgm:pt modelId="{B65835E8-8A30-4389-A5F1-E59DEE326010}" type="parTrans" cxnId="{D006D4AF-7BF2-4762-A5C7-6A811493C61B}">
      <dgm:prSet/>
      <dgm:spPr/>
      <dgm:t>
        <a:bodyPr/>
        <a:lstStyle/>
        <a:p>
          <a:endParaRPr lang="en-US"/>
        </a:p>
      </dgm:t>
    </dgm:pt>
    <dgm:pt modelId="{8E6FD28C-4467-4363-B97A-2C2AB438E6A1}" type="sibTrans" cxnId="{D006D4AF-7BF2-4762-A5C7-6A811493C61B}">
      <dgm:prSet/>
      <dgm:spPr/>
      <dgm:t>
        <a:bodyPr/>
        <a:lstStyle/>
        <a:p>
          <a:endParaRPr lang="en-US"/>
        </a:p>
      </dgm:t>
    </dgm:pt>
    <dgm:pt modelId="{1A0F0584-6F96-46BD-A2FD-9DD618393F84}">
      <dgm:prSet phldrT="[Text]"/>
      <dgm:spPr/>
      <dgm:t>
        <a:bodyPr/>
        <a:lstStyle/>
        <a:p>
          <a:pPr rtl="0"/>
          <a:r>
            <a:rPr lang="en-US" dirty="0"/>
            <a:t>Should planning outages be accounted for in PRM?</a:t>
          </a:r>
        </a:p>
      </dgm:t>
    </dgm:pt>
    <dgm:pt modelId="{7DF027F6-C53A-4DC7-B3DC-CFCF2CA69B2A}" type="parTrans" cxnId="{292CD90C-46B5-4933-BF6F-C550C2FB3D62}">
      <dgm:prSet/>
      <dgm:spPr/>
      <dgm:t>
        <a:bodyPr/>
        <a:lstStyle/>
        <a:p>
          <a:endParaRPr lang="en-US"/>
        </a:p>
      </dgm:t>
    </dgm:pt>
    <dgm:pt modelId="{0A2A04E9-E4C7-47B3-9C42-2E9C390E92EC}" type="sibTrans" cxnId="{292CD90C-46B5-4933-BF6F-C550C2FB3D62}">
      <dgm:prSet/>
      <dgm:spPr/>
      <dgm:t>
        <a:bodyPr/>
        <a:lstStyle/>
        <a:p>
          <a:endParaRPr lang="en-US"/>
        </a:p>
      </dgm:t>
    </dgm:pt>
    <dgm:pt modelId="{E6038EDB-258E-48C1-AF34-972B3112B528}" type="pres">
      <dgm:prSet presAssocID="{645E6D52-6D49-4962-9B74-F8260922A002}" presName="theList" presStyleCnt="0">
        <dgm:presLayoutVars>
          <dgm:dir/>
          <dgm:animLvl val="lvl"/>
          <dgm:resizeHandles val="exact"/>
        </dgm:presLayoutVars>
      </dgm:prSet>
      <dgm:spPr/>
    </dgm:pt>
    <dgm:pt modelId="{6644D6E1-9F19-4316-A042-A5250F00A83C}" type="pres">
      <dgm:prSet presAssocID="{AE9A6526-786F-4784-9B2D-9DDD0606F585}" presName="compNode" presStyleCnt="0"/>
      <dgm:spPr/>
    </dgm:pt>
    <dgm:pt modelId="{73939B2E-4618-4D4C-8E6B-DBD1F34BF4F7}" type="pres">
      <dgm:prSet presAssocID="{AE9A6526-786F-4784-9B2D-9DDD0606F585}" presName="aNode" presStyleLbl="bgShp" presStyleIdx="0" presStyleCnt="1"/>
      <dgm:spPr/>
    </dgm:pt>
    <dgm:pt modelId="{016F48FC-B158-4CEC-B0B2-E70F3CC7AEF3}" type="pres">
      <dgm:prSet presAssocID="{AE9A6526-786F-4784-9B2D-9DDD0606F585}" presName="textNode" presStyleLbl="bgShp" presStyleIdx="0" presStyleCnt="1"/>
      <dgm:spPr/>
    </dgm:pt>
    <dgm:pt modelId="{9ABF924E-51EE-4AD6-967C-46AD370C9199}" type="pres">
      <dgm:prSet presAssocID="{AE9A6526-786F-4784-9B2D-9DDD0606F585}" presName="compChildNode" presStyleCnt="0"/>
      <dgm:spPr/>
    </dgm:pt>
    <dgm:pt modelId="{A6278968-4FB4-46DA-95BD-DEC7962409F7}" type="pres">
      <dgm:prSet presAssocID="{AE9A6526-786F-4784-9B2D-9DDD0606F585}" presName="theInnerList" presStyleCnt="0"/>
      <dgm:spPr/>
    </dgm:pt>
    <dgm:pt modelId="{7F94340A-8F71-4E45-AFED-61BA0B5F8624}" type="pres">
      <dgm:prSet presAssocID="{1A0F0584-6F96-46BD-A2FD-9DD618393F84}" presName="childNode" presStyleLbl="node1" presStyleIdx="0" presStyleCnt="1" custScaleX="120173" custScaleY="112101">
        <dgm:presLayoutVars>
          <dgm:bulletEnabled val="1"/>
        </dgm:presLayoutVars>
      </dgm:prSet>
      <dgm:spPr/>
    </dgm:pt>
  </dgm:ptLst>
  <dgm:cxnLst>
    <dgm:cxn modelId="{292CD90C-46B5-4933-BF6F-C550C2FB3D62}" srcId="{AE9A6526-786F-4784-9B2D-9DDD0606F585}" destId="{1A0F0584-6F96-46BD-A2FD-9DD618393F84}" srcOrd="0" destOrd="0" parTransId="{7DF027F6-C53A-4DC7-B3DC-CFCF2CA69B2A}" sibTransId="{0A2A04E9-E4C7-47B3-9C42-2E9C390E92EC}"/>
    <dgm:cxn modelId="{411F142F-8199-470A-89C8-5B5CB57752BC}" type="presOf" srcId="{1A0F0584-6F96-46BD-A2FD-9DD618393F84}" destId="{7F94340A-8F71-4E45-AFED-61BA0B5F8624}" srcOrd="0" destOrd="0" presId="urn:microsoft.com/office/officeart/2005/8/layout/lProcess2"/>
    <dgm:cxn modelId="{C8094A3A-E978-4835-AF45-0B56613BD270}" type="presOf" srcId="{645E6D52-6D49-4962-9B74-F8260922A002}" destId="{E6038EDB-258E-48C1-AF34-972B3112B528}" srcOrd="0" destOrd="0" presId="urn:microsoft.com/office/officeart/2005/8/layout/lProcess2"/>
    <dgm:cxn modelId="{AB455648-E59A-450B-96CD-8E7661515769}" type="presOf" srcId="{AE9A6526-786F-4784-9B2D-9DDD0606F585}" destId="{016F48FC-B158-4CEC-B0B2-E70F3CC7AEF3}" srcOrd="1" destOrd="0" presId="urn:microsoft.com/office/officeart/2005/8/layout/lProcess2"/>
    <dgm:cxn modelId="{6949FA72-BAD5-4BB8-A157-D249CC87277C}" type="presOf" srcId="{AE9A6526-786F-4784-9B2D-9DDD0606F585}" destId="{73939B2E-4618-4D4C-8E6B-DBD1F34BF4F7}" srcOrd="0" destOrd="0" presId="urn:microsoft.com/office/officeart/2005/8/layout/lProcess2"/>
    <dgm:cxn modelId="{D006D4AF-7BF2-4762-A5C7-6A811493C61B}" srcId="{645E6D52-6D49-4962-9B74-F8260922A002}" destId="{AE9A6526-786F-4784-9B2D-9DDD0606F585}" srcOrd="0" destOrd="0" parTransId="{B65835E8-8A30-4389-A5F1-E59DEE326010}" sibTransId="{8E6FD28C-4467-4363-B97A-2C2AB438E6A1}"/>
    <dgm:cxn modelId="{5E7B4DFE-301D-40D3-A51A-E1532A2A2002}" type="presParOf" srcId="{E6038EDB-258E-48C1-AF34-972B3112B528}" destId="{6644D6E1-9F19-4316-A042-A5250F00A83C}" srcOrd="0" destOrd="0" presId="urn:microsoft.com/office/officeart/2005/8/layout/lProcess2"/>
    <dgm:cxn modelId="{BBEB5B32-32CE-4038-9642-D38DD9B78D13}" type="presParOf" srcId="{6644D6E1-9F19-4316-A042-A5250F00A83C}" destId="{73939B2E-4618-4D4C-8E6B-DBD1F34BF4F7}" srcOrd="0" destOrd="0" presId="urn:microsoft.com/office/officeart/2005/8/layout/lProcess2"/>
    <dgm:cxn modelId="{45EDE682-A681-4ECE-A0FD-7EE79232D33A}" type="presParOf" srcId="{6644D6E1-9F19-4316-A042-A5250F00A83C}" destId="{016F48FC-B158-4CEC-B0B2-E70F3CC7AEF3}" srcOrd="1" destOrd="0" presId="urn:microsoft.com/office/officeart/2005/8/layout/lProcess2"/>
    <dgm:cxn modelId="{541E529E-3139-4281-841D-F038E365B575}" type="presParOf" srcId="{6644D6E1-9F19-4316-A042-A5250F00A83C}" destId="{9ABF924E-51EE-4AD6-967C-46AD370C9199}" srcOrd="2" destOrd="0" presId="urn:microsoft.com/office/officeart/2005/8/layout/lProcess2"/>
    <dgm:cxn modelId="{384D2B8D-5FFC-4038-8798-DDF6E4B8011A}" type="presParOf" srcId="{9ABF924E-51EE-4AD6-967C-46AD370C9199}" destId="{A6278968-4FB4-46DA-95BD-DEC7962409F7}" srcOrd="0" destOrd="0" presId="urn:microsoft.com/office/officeart/2005/8/layout/lProcess2"/>
    <dgm:cxn modelId="{29DA127E-E1EB-49AF-9012-921D010E9A21}" type="presParOf" srcId="{A6278968-4FB4-46DA-95BD-DEC7962409F7}" destId="{7F94340A-8F71-4E45-AFED-61BA0B5F862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45E6D52-6D49-4962-9B74-F8260922A002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18AB77-FC73-4B84-AA4D-963F5D65FB56}">
      <dgm:prSet phldrT="[Text]"/>
      <dgm:spPr/>
      <dgm:t>
        <a:bodyPr/>
        <a:lstStyle/>
        <a:p>
          <a:pPr rtl="0"/>
          <a:r>
            <a:rPr lang="en-US" dirty="0"/>
            <a:t>Future URI Type Event</a:t>
          </a:r>
        </a:p>
      </dgm:t>
    </dgm:pt>
    <dgm:pt modelId="{565776CA-1B76-471B-9509-E47BADF110E1}" type="parTrans" cxnId="{0200EFFA-AE32-4077-BC07-61CCC070258D}">
      <dgm:prSet/>
      <dgm:spPr/>
      <dgm:t>
        <a:bodyPr/>
        <a:lstStyle/>
        <a:p>
          <a:endParaRPr lang="en-US"/>
        </a:p>
      </dgm:t>
    </dgm:pt>
    <dgm:pt modelId="{CCA07CB0-CF90-4DE1-8D88-73E1D62880B7}" type="sibTrans" cxnId="{0200EFFA-AE32-4077-BC07-61CCC070258D}">
      <dgm:prSet/>
      <dgm:spPr/>
      <dgm:t>
        <a:bodyPr/>
        <a:lstStyle/>
        <a:p>
          <a:endParaRPr lang="en-US"/>
        </a:p>
      </dgm:t>
    </dgm:pt>
    <dgm:pt modelId="{E52FB189-E38F-4726-BFE9-FCD691B45993}">
      <dgm:prSet phldrT="[Text]"/>
      <dgm:spPr/>
      <dgm:t>
        <a:bodyPr/>
        <a:lstStyle/>
        <a:p>
          <a:pPr rtl="0"/>
          <a:r>
            <a:rPr lang="en-US" dirty="0"/>
            <a:t>What’s the likelihood of another URI event occurring?</a:t>
          </a:r>
        </a:p>
      </dgm:t>
    </dgm:pt>
    <dgm:pt modelId="{229DB53E-B082-4C3B-B807-FCAE98F06C96}" type="parTrans" cxnId="{6F2CF5A6-DA28-4351-A8D6-6BEA1D2A55BD}">
      <dgm:prSet/>
      <dgm:spPr/>
      <dgm:t>
        <a:bodyPr/>
        <a:lstStyle/>
        <a:p>
          <a:endParaRPr lang="en-US"/>
        </a:p>
      </dgm:t>
    </dgm:pt>
    <dgm:pt modelId="{B89F6B05-E784-4B0D-B376-767A06C58063}" type="sibTrans" cxnId="{6F2CF5A6-DA28-4351-A8D6-6BEA1D2A55BD}">
      <dgm:prSet/>
      <dgm:spPr/>
      <dgm:t>
        <a:bodyPr/>
        <a:lstStyle/>
        <a:p>
          <a:endParaRPr lang="en-US"/>
        </a:p>
      </dgm:t>
    </dgm:pt>
    <dgm:pt modelId="{E6038EDB-258E-48C1-AF34-972B3112B528}" type="pres">
      <dgm:prSet presAssocID="{645E6D52-6D49-4962-9B74-F8260922A002}" presName="theList" presStyleCnt="0">
        <dgm:presLayoutVars>
          <dgm:dir/>
          <dgm:animLvl val="lvl"/>
          <dgm:resizeHandles val="exact"/>
        </dgm:presLayoutVars>
      </dgm:prSet>
      <dgm:spPr/>
    </dgm:pt>
    <dgm:pt modelId="{AECCACC9-5F35-448D-B22C-781118DCABBC}" type="pres">
      <dgm:prSet presAssocID="{2F18AB77-FC73-4B84-AA4D-963F5D65FB56}" presName="compNode" presStyleCnt="0"/>
      <dgm:spPr/>
    </dgm:pt>
    <dgm:pt modelId="{5802EA7F-82B7-402C-8A1B-F4D7A4B77964}" type="pres">
      <dgm:prSet presAssocID="{2F18AB77-FC73-4B84-AA4D-963F5D65FB56}" presName="aNode" presStyleLbl="bgShp" presStyleIdx="0" presStyleCnt="1" custLinFactNeighborX="366" custLinFactNeighborY="-37752"/>
      <dgm:spPr/>
    </dgm:pt>
    <dgm:pt modelId="{98D7A7B9-6BED-478A-BA3C-0A4A34C7F5F1}" type="pres">
      <dgm:prSet presAssocID="{2F18AB77-FC73-4B84-AA4D-963F5D65FB56}" presName="textNode" presStyleLbl="bgShp" presStyleIdx="0" presStyleCnt="1"/>
      <dgm:spPr/>
    </dgm:pt>
    <dgm:pt modelId="{1E83574A-8C31-4D68-918F-84E92EFD518F}" type="pres">
      <dgm:prSet presAssocID="{2F18AB77-FC73-4B84-AA4D-963F5D65FB56}" presName="compChildNode" presStyleCnt="0"/>
      <dgm:spPr/>
    </dgm:pt>
    <dgm:pt modelId="{F0B3DB8E-5C3D-47AE-9C42-482AB7A20AEC}" type="pres">
      <dgm:prSet presAssocID="{2F18AB77-FC73-4B84-AA4D-963F5D65FB56}" presName="theInnerList" presStyleCnt="0"/>
      <dgm:spPr/>
    </dgm:pt>
    <dgm:pt modelId="{6116B97A-2CF6-4992-A1FB-3541EB5D7483}" type="pres">
      <dgm:prSet presAssocID="{E52FB189-E38F-4726-BFE9-FCD691B45993}" presName="childNode" presStyleLbl="node1" presStyleIdx="0" presStyleCnt="1" custScaleX="120173" custScaleY="112101">
        <dgm:presLayoutVars>
          <dgm:bulletEnabled val="1"/>
        </dgm:presLayoutVars>
      </dgm:prSet>
      <dgm:spPr/>
    </dgm:pt>
  </dgm:ptLst>
  <dgm:cxnLst>
    <dgm:cxn modelId="{3C6D6124-684F-45B0-AC8B-527B61F59484}" type="presOf" srcId="{2F18AB77-FC73-4B84-AA4D-963F5D65FB56}" destId="{98D7A7B9-6BED-478A-BA3C-0A4A34C7F5F1}" srcOrd="1" destOrd="0" presId="urn:microsoft.com/office/officeart/2005/8/layout/lProcess2"/>
    <dgm:cxn modelId="{C8094A3A-E978-4835-AF45-0B56613BD270}" type="presOf" srcId="{645E6D52-6D49-4962-9B74-F8260922A002}" destId="{E6038EDB-258E-48C1-AF34-972B3112B528}" srcOrd="0" destOrd="0" presId="urn:microsoft.com/office/officeart/2005/8/layout/lProcess2"/>
    <dgm:cxn modelId="{5473B882-8E72-4074-9A53-093584D124CF}" type="presOf" srcId="{E52FB189-E38F-4726-BFE9-FCD691B45993}" destId="{6116B97A-2CF6-4992-A1FB-3541EB5D7483}" srcOrd="0" destOrd="0" presId="urn:microsoft.com/office/officeart/2005/8/layout/lProcess2"/>
    <dgm:cxn modelId="{6F2CF5A6-DA28-4351-A8D6-6BEA1D2A55BD}" srcId="{2F18AB77-FC73-4B84-AA4D-963F5D65FB56}" destId="{E52FB189-E38F-4726-BFE9-FCD691B45993}" srcOrd="0" destOrd="0" parTransId="{229DB53E-B082-4C3B-B807-FCAE98F06C96}" sibTransId="{B89F6B05-E784-4B0D-B376-767A06C58063}"/>
    <dgm:cxn modelId="{AC6D7FBD-9E86-4CB9-B4C3-CF91F6CE6089}" type="presOf" srcId="{2F18AB77-FC73-4B84-AA4D-963F5D65FB56}" destId="{5802EA7F-82B7-402C-8A1B-F4D7A4B77964}" srcOrd="0" destOrd="0" presId="urn:microsoft.com/office/officeart/2005/8/layout/lProcess2"/>
    <dgm:cxn modelId="{0200EFFA-AE32-4077-BC07-61CCC070258D}" srcId="{645E6D52-6D49-4962-9B74-F8260922A002}" destId="{2F18AB77-FC73-4B84-AA4D-963F5D65FB56}" srcOrd="0" destOrd="0" parTransId="{565776CA-1B76-471B-9509-E47BADF110E1}" sibTransId="{CCA07CB0-CF90-4DE1-8D88-73E1D62880B7}"/>
    <dgm:cxn modelId="{DDC0B8EC-1661-486C-8D0F-70D6C63ACD34}" type="presParOf" srcId="{E6038EDB-258E-48C1-AF34-972B3112B528}" destId="{AECCACC9-5F35-448D-B22C-781118DCABBC}" srcOrd="0" destOrd="0" presId="urn:microsoft.com/office/officeart/2005/8/layout/lProcess2"/>
    <dgm:cxn modelId="{1B22890D-8C2D-4A87-A005-8D2538422983}" type="presParOf" srcId="{AECCACC9-5F35-448D-B22C-781118DCABBC}" destId="{5802EA7F-82B7-402C-8A1B-F4D7A4B77964}" srcOrd="0" destOrd="0" presId="urn:microsoft.com/office/officeart/2005/8/layout/lProcess2"/>
    <dgm:cxn modelId="{B7E9FEAF-8482-476F-B58B-20D353090CBA}" type="presParOf" srcId="{AECCACC9-5F35-448D-B22C-781118DCABBC}" destId="{98D7A7B9-6BED-478A-BA3C-0A4A34C7F5F1}" srcOrd="1" destOrd="0" presId="urn:microsoft.com/office/officeart/2005/8/layout/lProcess2"/>
    <dgm:cxn modelId="{8211C8E4-29C1-4DD3-A19D-3D0BC2012387}" type="presParOf" srcId="{AECCACC9-5F35-448D-B22C-781118DCABBC}" destId="{1E83574A-8C31-4D68-918F-84E92EFD518F}" srcOrd="2" destOrd="0" presId="urn:microsoft.com/office/officeart/2005/8/layout/lProcess2"/>
    <dgm:cxn modelId="{E2344EE7-55A7-475D-A174-AFD11B38BAA3}" type="presParOf" srcId="{1E83574A-8C31-4D68-918F-84E92EFD518F}" destId="{F0B3DB8E-5C3D-47AE-9C42-482AB7A20AEC}" srcOrd="0" destOrd="0" presId="urn:microsoft.com/office/officeart/2005/8/layout/lProcess2"/>
    <dgm:cxn modelId="{1D1815F5-1B33-4B72-B579-74DE1237DC8C}" type="presParOf" srcId="{F0B3DB8E-5C3D-47AE-9C42-482AB7A20AEC}" destId="{6116B97A-2CF6-4992-A1FB-3541EB5D7483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6EF92-588D-4E48-A715-88AAC3A191B3}">
      <dsp:nvSpPr>
        <dsp:cNvPr id="0" name=""/>
        <dsp:cNvSpPr/>
      </dsp:nvSpPr>
      <dsp:spPr>
        <a:xfrm>
          <a:off x="0" y="34817"/>
          <a:ext cx="10415451" cy="69498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LOLE Overview</a:t>
          </a:r>
        </a:p>
      </dsp:txBody>
      <dsp:txXfrm>
        <a:off x="33926" y="68743"/>
        <a:ext cx="10347599" cy="627128"/>
      </dsp:txXfrm>
    </dsp:sp>
    <dsp:sp modelId="{389DAE55-83C9-44F5-B7F1-DEF64B88745B}">
      <dsp:nvSpPr>
        <dsp:cNvPr id="0" name=""/>
        <dsp:cNvSpPr/>
      </dsp:nvSpPr>
      <dsp:spPr>
        <a:xfrm>
          <a:off x="0" y="807557"/>
          <a:ext cx="10415451" cy="69498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41451"/>
                <a:satOff val="-5178"/>
                <a:lumOff val="631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41451"/>
                <a:satOff val="-5178"/>
                <a:lumOff val="631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41451"/>
                <a:satOff val="-5178"/>
                <a:lumOff val="631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Modeling Assumptions</a:t>
          </a:r>
        </a:p>
      </dsp:txBody>
      <dsp:txXfrm>
        <a:off x="33926" y="841483"/>
        <a:ext cx="10347599" cy="627128"/>
      </dsp:txXfrm>
    </dsp:sp>
    <dsp:sp modelId="{1CD0D1B1-9A7C-4599-B8D8-BEE23590C157}">
      <dsp:nvSpPr>
        <dsp:cNvPr id="0" name=""/>
        <dsp:cNvSpPr/>
      </dsp:nvSpPr>
      <dsp:spPr>
        <a:xfrm>
          <a:off x="0" y="1580297"/>
          <a:ext cx="10415451" cy="69498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82903"/>
                <a:satOff val="-10357"/>
                <a:lumOff val="1262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82903"/>
                <a:satOff val="-10357"/>
                <a:lumOff val="1262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82903"/>
                <a:satOff val="-10357"/>
                <a:lumOff val="1262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Hourly Load Profiles</a:t>
          </a:r>
        </a:p>
      </dsp:txBody>
      <dsp:txXfrm>
        <a:off x="33926" y="1614223"/>
        <a:ext cx="10347599" cy="627128"/>
      </dsp:txXfrm>
    </dsp:sp>
    <dsp:sp modelId="{2B92C719-4DE1-49B2-83E4-3292CF8E437E}">
      <dsp:nvSpPr>
        <dsp:cNvPr id="0" name=""/>
        <dsp:cNvSpPr/>
      </dsp:nvSpPr>
      <dsp:spPr>
        <a:xfrm>
          <a:off x="0" y="2353037"/>
          <a:ext cx="10415451" cy="69498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24354"/>
                <a:satOff val="-15535"/>
                <a:lumOff val="1893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124354"/>
                <a:satOff val="-15535"/>
                <a:lumOff val="1893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124354"/>
                <a:satOff val="-15535"/>
                <a:lumOff val="1893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Analysis of LOLE Hours</a:t>
          </a:r>
        </a:p>
      </dsp:txBody>
      <dsp:txXfrm>
        <a:off x="33926" y="2386963"/>
        <a:ext cx="10347599" cy="627128"/>
      </dsp:txXfrm>
    </dsp:sp>
    <dsp:sp modelId="{7B938A5F-B872-4603-839A-50A751D3BA83}">
      <dsp:nvSpPr>
        <dsp:cNvPr id="0" name=""/>
        <dsp:cNvSpPr/>
      </dsp:nvSpPr>
      <dsp:spPr>
        <a:xfrm>
          <a:off x="0" y="3125777"/>
          <a:ext cx="10415451" cy="69498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65806"/>
                <a:satOff val="-20714"/>
                <a:lumOff val="2525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165806"/>
                <a:satOff val="-20714"/>
                <a:lumOff val="2525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165806"/>
                <a:satOff val="-20714"/>
                <a:lumOff val="2525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Year 2026 Draft Results</a:t>
          </a:r>
        </a:p>
      </dsp:txBody>
      <dsp:txXfrm>
        <a:off x="33926" y="3159703"/>
        <a:ext cx="10347599" cy="627128"/>
      </dsp:txXfrm>
    </dsp:sp>
    <dsp:sp modelId="{A6B3C4E8-BA37-4900-A9D0-EFE39DA4C268}">
      <dsp:nvSpPr>
        <dsp:cNvPr id="0" name=""/>
        <dsp:cNvSpPr/>
      </dsp:nvSpPr>
      <dsp:spPr>
        <a:xfrm>
          <a:off x="0" y="3898517"/>
          <a:ext cx="10415451" cy="69498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07257"/>
                <a:satOff val="-25892"/>
                <a:lumOff val="3156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207257"/>
                <a:satOff val="-25892"/>
                <a:lumOff val="3156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207257"/>
                <a:satOff val="-25892"/>
                <a:lumOff val="3156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Next Steps</a:t>
          </a:r>
        </a:p>
      </dsp:txBody>
      <dsp:txXfrm>
        <a:off x="33926" y="3932443"/>
        <a:ext cx="10347599" cy="6271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C88239-A4D8-4029-90FA-977DB75CEF5F}">
      <dsp:nvSpPr>
        <dsp:cNvPr id="0" name=""/>
        <dsp:cNvSpPr/>
      </dsp:nvSpPr>
      <dsp:spPr>
        <a:xfrm>
          <a:off x="0" y="0"/>
          <a:ext cx="11496578" cy="6692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Draft Base Scope Results (One of multiple approaches)</a:t>
          </a:r>
        </a:p>
      </dsp:txBody>
      <dsp:txXfrm>
        <a:off x="32670" y="32670"/>
        <a:ext cx="11431238" cy="603900"/>
      </dsp:txXfrm>
    </dsp:sp>
    <dsp:sp modelId="{8A770D6C-502B-4C57-BF41-69CDDD728F3D}">
      <dsp:nvSpPr>
        <dsp:cNvPr id="0" name=""/>
        <dsp:cNvSpPr/>
      </dsp:nvSpPr>
      <dsp:spPr>
        <a:xfrm>
          <a:off x="0" y="683266"/>
          <a:ext cx="11496578" cy="150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016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		Maintains 1 day in 10 year across the year</a:t>
          </a:r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1" u="none" kern="1200" dirty="0"/>
            <a:t>		</a:t>
          </a:r>
          <a:r>
            <a:rPr lang="en-US" sz="2000" b="1" u="sng" kern="1200" dirty="0"/>
            <a:t>44% LOLE in Summer, 56% LOLE in Winter</a:t>
          </a:r>
          <a:endParaRPr lang="en-US" sz="2000" kern="1200" dirty="0"/>
        </a:p>
        <a:p>
          <a:pPr marL="685800" lvl="3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		Apply same level of negative gen in both seasons</a:t>
          </a:r>
        </a:p>
        <a:p>
          <a:pPr marL="914400" lvl="4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	Includes full incremental cold weather, planned, and maintenance outages</a:t>
          </a:r>
        </a:p>
      </dsp:txBody>
      <dsp:txXfrm>
        <a:off x="0" y="683266"/>
        <a:ext cx="11496578" cy="15069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28082-F31A-411E-A27E-17F6A7DBBDC5}">
      <dsp:nvSpPr>
        <dsp:cNvPr id="0" name=""/>
        <dsp:cNvSpPr/>
      </dsp:nvSpPr>
      <dsp:spPr>
        <a:xfrm>
          <a:off x="427480" y="446"/>
          <a:ext cx="1224563" cy="7347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Summer  16.9%</a:t>
          </a:r>
        </a:p>
      </dsp:txBody>
      <dsp:txXfrm>
        <a:off x="427480" y="446"/>
        <a:ext cx="1224563" cy="734738"/>
      </dsp:txXfrm>
    </dsp:sp>
    <dsp:sp modelId="{88611315-8AB5-4E86-8B1F-AA519E32DD31}">
      <dsp:nvSpPr>
        <dsp:cNvPr id="0" name=""/>
        <dsp:cNvSpPr/>
      </dsp:nvSpPr>
      <dsp:spPr>
        <a:xfrm>
          <a:off x="427480" y="857641"/>
          <a:ext cx="1224563" cy="734738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Winter  45.2%</a:t>
          </a:r>
        </a:p>
      </dsp:txBody>
      <dsp:txXfrm>
        <a:off x="427480" y="857641"/>
        <a:ext cx="1224563" cy="73473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62F82-FFF3-4716-B0B2-BFB5E6A5986E}">
      <dsp:nvSpPr>
        <dsp:cNvPr id="0" name=""/>
        <dsp:cNvSpPr/>
      </dsp:nvSpPr>
      <dsp:spPr>
        <a:xfrm>
          <a:off x="909650" y="0"/>
          <a:ext cx="10309374" cy="611320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5C8016-E390-4B53-8D06-9310E1D9BDC9}">
      <dsp:nvSpPr>
        <dsp:cNvPr id="0" name=""/>
        <dsp:cNvSpPr/>
      </dsp:nvSpPr>
      <dsp:spPr>
        <a:xfrm>
          <a:off x="0" y="1807578"/>
          <a:ext cx="2330387" cy="24452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/>
            <a:t>Dec. 6/7 SAWG meeting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/>
            <a:t>Year 2029 results released  </a:t>
          </a:r>
        </a:p>
      </dsp:txBody>
      <dsp:txXfrm>
        <a:off x="113760" y="1921338"/>
        <a:ext cx="2102867" cy="2217763"/>
      </dsp:txXfrm>
    </dsp:sp>
    <dsp:sp modelId="{10C083EC-F7EC-4FE8-A517-646F2B15E9AB}">
      <dsp:nvSpPr>
        <dsp:cNvPr id="0" name=""/>
        <dsp:cNvSpPr/>
      </dsp:nvSpPr>
      <dsp:spPr>
        <a:xfrm>
          <a:off x="2452237" y="1833962"/>
          <a:ext cx="2330387" cy="24452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SAWG to work on a summer and winter recommendation revision request in December/January timeframe</a:t>
          </a:r>
        </a:p>
      </dsp:txBody>
      <dsp:txXfrm>
        <a:off x="2565997" y="1947722"/>
        <a:ext cx="2102867" cy="2217763"/>
      </dsp:txXfrm>
    </dsp:sp>
    <dsp:sp modelId="{FCF96149-9159-4902-9824-D7CAAC00C8A8}">
      <dsp:nvSpPr>
        <dsp:cNvPr id="0" name=""/>
        <dsp:cNvSpPr/>
      </dsp:nvSpPr>
      <dsp:spPr>
        <a:xfrm>
          <a:off x="4899144" y="1833962"/>
          <a:ext cx="2330387" cy="24452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SAWG recommendation to REAL</a:t>
          </a:r>
        </a:p>
      </dsp:txBody>
      <dsp:txXfrm>
        <a:off x="5012904" y="1947722"/>
        <a:ext cx="2102867" cy="2217763"/>
      </dsp:txXfrm>
    </dsp:sp>
    <dsp:sp modelId="{64473045-4A47-334D-B578-9D56640F69A8}">
      <dsp:nvSpPr>
        <dsp:cNvPr id="0" name=""/>
        <dsp:cNvSpPr/>
      </dsp:nvSpPr>
      <dsp:spPr>
        <a:xfrm>
          <a:off x="7346051" y="1833962"/>
          <a:ext cx="2330387" cy="24452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Post the 2023 LOLE Study Report in March/April timeframe</a:t>
          </a:r>
        </a:p>
      </dsp:txBody>
      <dsp:txXfrm>
        <a:off x="7459811" y="1947722"/>
        <a:ext cx="2102867" cy="2217763"/>
      </dsp:txXfrm>
    </dsp:sp>
    <dsp:sp modelId="{3041C4FD-F4C3-44EB-93C7-3C4AEC07D690}">
      <dsp:nvSpPr>
        <dsp:cNvPr id="0" name=""/>
        <dsp:cNvSpPr/>
      </dsp:nvSpPr>
      <dsp:spPr>
        <a:xfrm>
          <a:off x="9792958" y="1833962"/>
          <a:ext cx="2330387" cy="24452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Winter and Summer PRM Implementation Revision Request to April 2024 MOPC</a:t>
          </a:r>
        </a:p>
      </dsp:txBody>
      <dsp:txXfrm>
        <a:off x="9906718" y="1947722"/>
        <a:ext cx="2102867" cy="22177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563BA-009E-49B4-BF74-C2A086DEB1A9}">
      <dsp:nvSpPr>
        <dsp:cNvPr id="0" name=""/>
        <dsp:cNvSpPr/>
      </dsp:nvSpPr>
      <dsp:spPr>
        <a:xfrm rot="5400000">
          <a:off x="531900" y="2900935"/>
          <a:ext cx="1987115" cy="226226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AFE137-74ED-4D69-A73C-86128DF23BF2}">
      <dsp:nvSpPr>
        <dsp:cNvPr id="0" name=""/>
        <dsp:cNvSpPr/>
      </dsp:nvSpPr>
      <dsp:spPr>
        <a:xfrm>
          <a:off x="5435" y="698177"/>
          <a:ext cx="3345132" cy="2341484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LOLE Study is performed by SPP every 2 years to assess the Planning Reserve Margin (PRM)</a:t>
          </a:r>
        </a:p>
      </dsp:txBody>
      <dsp:txXfrm>
        <a:off x="119757" y="812499"/>
        <a:ext cx="3116488" cy="2112840"/>
      </dsp:txXfrm>
    </dsp:sp>
    <dsp:sp modelId="{760DC12E-D92A-4D5D-BC5F-26C3C31BF29E}">
      <dsp:nvSpPr>
        <dsp:cNvPr id="0" name=""/>
        <dsp:cNvSpPr/>
      </dsp:nvSpPr>
      <dsp:spPr>
        <a:xfrm>
          <a:off x="3386903" y="933660"/>
          <a:ext cx="5916085" cy="1892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Probabilistic Study that analyzes the ability to reliably serve the SPP Balancing Authority Area’s forecasted Peak Demand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Evaluates each hour of the year (8,760 hours) 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Uses sequential Monte-Carlo simulations (multiple iterations)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Inputs and assumptions developed by Supply Adequacy Working Group (SAWG)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Results give insight to SPP stakeholders and respective state commissions when making policy decisions related to resource adequacy</a:t>
          </a:r>
        </a:p>
      </dsp:txBody>
      <dsp:txXfrm>
        <a:off x="3386903" y="933660"/>
        <a:ext cx="5916085" cy="1892491"/>
      </dsp:txXfrm>
    </dsp:sp>
    <dsp:sp modelId="{2C191245-F6C1-4C16-B18E-3BBCF8109B81}">
      <dsp:nvSpPr>
        <dsp:cNvPr id="0" name=""/>
        <dsp:cNvSpPr/>
      </dsp:nvSpPr>
      <dsp:spPr>
        <a:xfrm>
          <a:off x="2737635" y="3727777"/>
          <a:ext cx="4303647" cy="1706848"/>
        </a:xfrm>
        <a:prstGeom prst="roundRect">
          <a:avLst>
            <a:gd name="adj" fmla="val 16670"/>
          </a:avLst>
        </a:prstGeom>
        <a:solidFill>
          <a:schemeClr val="accent2">
            <a:hueOff val="-1817752"/>
            <a:satOff val="3608"/>
            <a:lumOff val="-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ctr" defTabSz="10223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Currently the PRM is 15%</a:t>
          </a:r>
        </a:p>
      </dsp:txBody>
      <dsp:txXfrm>
        <a:off x="2820971" y="3811113"/>
        <a:ext cx="4136975" cy="1540176"/>
      </dsp:txXfrm>
    </dsp:sp>
    <dsp:sp modelId="{00532132-8EEF-4745-B1DA-42FE24ADDAF5}">
      <dsp:nvSpPr>
        <dsp:cNvPr id="0" name=""/>
        <dsp:cNvSpPr/>
      </dsp:nvSpPr>
      <dsp:spPr>
        <a:xfrm>
          <a:off x="3392193" y="4119239"/>
          <a:ext cx="3147190" cy="1392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14:m xmlns:a14="http://schemas.microsoft.com/office/drawing/2010/main">
            <m:oMath xmlns:m="http://schemas.openxmlformats.org/officeDocument/2006/math">
              <m:r>
                <a:rPr lang="en-US" sz="2100" b="1" i="1" kern="1200" smtClean="0">
                  <a:latin typeface="Cambria Math" panose="02040503050406030204" pitchFamily="18" charset="0"/>
                </a:rPr>
                <m:t>𝑹𝒆𝒔𝒆𝒓𝒗𝒆</m:t>
              </m:r>
              <m:r>
                <a:rPr lang="en-US" sz="2100" i="1" kern="1200">
                  <a:latin typeface="Cambria Math" panose="02040503050406030204" pitchFamily="18" charset="0"/>
                </a:rPr>
                <m:t> </m:t>
              </m:r>
              <m:r>
                <a:rPr lang="en-US" sz="2100" i="1" kern="1200">
                  <a:latin typeface="Cambria Math" panose="02040503050406030204" pitchFamily="18" charset="0"/>
                </a:rPr>
                <m:t>𝑴𝒂𝒓𝒈𝒊𝒏</m:t>
              </m:r>
              <m:r>
                <a:rPr lang="en-US" sz="2100" b="1" i="1" kern="1200">
                  <a:latin typeface="Cambria Math" panose="02040503050406030204" pitchFamily="18" charset="0"/>
                </a:rPr>
                <m:t> %</m:t>
              </m:r>
              <m:r>
                <a:rPr lang="en-US" sz="2100" i="1" kern="1200">
                  <a:latin typeface="Cambria Math" panose="02040503050406030204" pitchFamily="18" charset="0"/>
                </a:rPr>
                <m:t>=</m:t>
              </m:r>
              <m:f>
                <m:fPr>
                  <m:ctrlPr>
                    <a:rPr lang="en-US" sz="2100" i="1" kern="120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en-US" sz="2100" i="1" kern="1200">
                      <a:latin typeface="Cambria Math" panose="02040503050406030204" pitchFamily="18" charset="0"/>
                    </a:rPr>
                    <m:t>𝑪𝒂𝒑𝒂𝒄𝒊𝒕𝒚</m:t>
                  </m:r>
                  <m:r>
                    <a:rPr lang="en-US" sz="2100" i="1" kern="1200">
                      <a:latin typeface="Cambria Math" panose="02040503050406030204" pitchFamily="18" charset="0"/>
                    </a:rPr>
                    <m:t> − </m:t>
                  </m:r>
                  <m:r>
                    <a:rPr lang="en-US" sz="2100" b="1" i="1" kern="1200">
                      <a:latin typeface="Cambria Math" panose="02040503050406030204" pitchFamily="18" charset="0"/>
                    </a:rPr>
                    <m:t>𝑫𝒆𝒎𝒂𝒏𝒅</m:t>
                  </m:r>
                </m:num>
                <m:den>
                  <m:r>
                    <a:rPr lang="en-US" sz="2100" b="1" i="1" kern="1200">
                      <a:latin typeface="Cambria Math" panose="02040503050406030204" pitchFamily="18" charset="0"/>
                    </a:rPr>
                    <m:t>𝑫𝒆𝒎𝒂𝒏𝒅</m:t>
                  </m:r>
                </m:den>
              </m:f>
            </m:oMath>
          </a14:m>
          <a:r>
            <a:rPr lang="en-US" sz="2100" i="1" kern="1200" dirty="0"/>
            <a:t> x 100</a:t>
          </a:r>
          <a:endParaRPr lang="en-US" sz="2100" kern="1200" dirty="0"/>
        </a:p>
      </dsp:txBody>
      <dsp:txXfrm>
        <a:off x="3392193" y="4119239"/>
        <a:ext cx="3147190" cy="13921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6DDF0-1DC2-4CAD-8E7B-387625C01AC6}">
      <dsp:nvSpPr>
        <dsp:cNvPr id="0" name=""/>
        <dsp:cNvSpPr/>
      </dsp:nvSpPr>
      <dsp:spPr>
        <a:xfrm>
          <a:off x="0" y="269380"/>
          <a:ext cx="7604228" cy="5522403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2023 LOLE study drivers: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Derive a level of planned outages from historical analysis that occur during summer and winter seasons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Analyze outage trends driven by temperature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Analyze outage trends driven by common mode outage failures</a:t>
          </a:r>
        </a:p>
        <a:p>
          <a:pPr marL="342900" lvl="2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Common mode examples could include: </a:t>
          </a:r>
        </a:p>
        <a:p>
          <a:pPr marL="514350" lvl="3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Simultaneous gas transportation limitations</a:t>
          </a:r>
        </a:p>
        <a:p>
          <a:pPr marL="514350" lvl="3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Simultaneous gas line pumping station failures </a:t>
          </a:r>
        </a:p>
        <a:p>
          <a:pPr marL="514350" lvl="3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Simultaneous loss of capacity due to temperature extremes, flooding and drought conditions</a:t>
          </a:r>
        </a:p>
        <a:p>
          <a:pPr marL="514350" lvl="3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Simultaneous loss of facilities due to transmission outages</a:t>
          </a:r>
        </a:p>
        <a:p>
          <a:pPr marL="514350" lvl="3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Simultaneous loss of output from renewable facilities (e.g. ‘icing’ conditions)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Model extreme weather event correlations LOLE study for RPA 2.6 to capture common mode outages and outage thresholds driven by extreme temperature</a:t>
          </a:r>
        </a:p>
      </dsp:txBody>
      <dsp:txXfrm>
        <a:off x="161746" y="431126"/>
        <a:ext cx="7280736" cy="51989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9F68E-8D5F-49D8-BAF9-7CDF1D894FE1}">
      <dsp:nvSpPr>
        <dsp:cNvPr id="0" name=""/>
        <dsp:cNvSpPr/>
      </dsp:nvSpPr>
      <dsp:spPr>
        <a:xfrm>
          <a:off x="3691" y="779261"/>
          <a:ext cx="3598873" cy="138557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Values modeled contain maintenance &amp; planned outages as reported through NERC GADS</a:t>
          </a:r>
        </a:p>
      </dsp:txBody>
      <dsp:txXfrm>
        <a:off x="3691" y="779261"/>
        <a:ext cx="3598873" cy="1385577"/>
      </dsp:txXfrm>
    </dsp:sp>
    <dsp:sp modelId="{AE69CC1A-E410-47D6-80C9-E58405D1936D}">
      <dsp:nvSpPr>
        <dsp:cNvPr id="0" name=""/>
        <dsp:cNvSpPr/>
      </dsp:nvSpPr>
      <dsp:spPr>
        <a:xfrm>
          <a:off x="3691" y="2164838"/>
          <a:ext cx="3598873" cy="307439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Event durations modeled in SERVM based upon historical GADS information to allow increase in model variance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Annual maintenance rates calculated using 2015 to 2022 NERC GADS planned and maintenance outages</a:t>
          </a:r>
        </a:p>
      </dsp:txBody>
      <dsp:txXfrm>
        <a:off x="3691" y="2164838"/>
        <a:ext cx="3598873" cy="3074399"/>
      </dsp:txXfrm>
    </dsp:sp>
    <dsp:sp modelId="{88F93F90-FD28-4ECD-9287-8B4FCBC41BCD}">
      <dsp:nvSpPr>
        <dsp:cNvPr id="0" name=""/>
        <dsp:cNvSpPr/>
      </dsp:nvSpPr>
      <dsp:spPr>
        <a:xfrm>
          <a:off x="4106406" y="779261"/>
          <a:ext cx="3598873" cy="138557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Outage events modeled on an individual unit level</a:t>
          </a:r>
        </a:p>
      </dsp:txBody>
      <dsp:txXfrm>
        <a:off x="4106406" y="779261"/>
        <a:ext cx="3598873" cy="1385577"/>
      </dsp:txXfrm>
    </dsp:sp>
    <dsp:sp modelId="{0F6352F7-13D6-4EBF-BEC7-B4035A8ECDBE}">
      <dsp:nvSpPr>
        <dsp:cNvPr id="0" name=""/>
        <dsp:cNvSpPr/>
      </dsp:nvSpPr>
      <dsp:spPr>
        <a:xfrm>
          <a:off x="4106406" y="2164838"/>
          <a:ext cx="3598873" cy="307439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Each unit has specific rates &amp; historical events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Units with missing historical data were supplemented by a similar facility based upon unit size, type, and age</a:t>
          </a:r>
        </a:p>
      </dsp:txBody>
      <dsp:txXfrm>
        <a:off x="4106406" y="2164838"/>
        <a:ext cx="3598873" cy="3074399"/>
      </dsp:txXfrm>
    </dsp:sp>
    <dsp:sp modelId="{8D80D49A-5521-4D70-92C3-D38B77F08C2B}">
      <dsp:nvSpPr>
        <dsp:cNvPr id="0" name=""/>
        <dsp:cNvSpPr/>
      </dsp:nvSpPr>
      <dsp:spPr>
        <a:xfrm>
          <a:off x="8209121" y="779261"/>
          <a:ext cx="3598873" cy="138557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SERVM software schedules outages by historical weather-year</a:t>
          </a:r>
        </a:p>
      </dsp:txBody>
      <dsp:txXfrm>
        <a:off x="8209121" y="779261"/>
        <a:ext cx="3598873" cy="1385577"/>
      </dsp:txXfrm>
    </dsp:sp>
    <dsp:sp modelId="{EE32A3EA-6395-4F20-9E85-2D37A043C6AD}">
      <dsp:nvSpPr>
        <dsp:cNvPr id="0" name=""/>
        <dsp:cNvSpPr/>
      </dsp:nvSpPr>
      <dsp:spPr>
        <a:xfrm>
          <a:off x="8209121" y="2164838"/>
          <a:ext cx="3598873" cy="307439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Optimizes schedule dependent upon historical peak daily load shapes</a:t>
          </a:r>
        </a:p>
      </dsp:txBody>
      <dsp:txXfrm>
        <a:off x="8209121" y="2164838"/>
        <a:ext cx="3598873" cy="30743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2371E-E924-4038-B9A8-D17508D19A9D}">
      <dsp:nvSpPr>
        <dsp:cNvPr id="0" name=""/>
        <dsp:cNvSpPr/>
      </dsp:nvSpPr>
      <dsp:spPr>
        <a:xfrm>
          <a:off x="3852" y="1206561"/>
          <a:ext cx="4061754" cy="2437052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Historical weather-years (1980-2022) were modeled </a:t>
          </a:r>
        </a:p>
      </dsp:txBody>
      <dsp:txXfrm>
        <a:off x="75231" y="1277940"/>
        <a:ext cx="3918996" cy="2294294"/>
      </dsp:txXfrm>
    </dsp:sp>
    <dsp:sp modelId="{E91A78AD-7555-477C-A224-DC6AF42EB282}">
      <dsp:nvSpPr>
        <dsp:cNvPr id="0" name=""/>
        <dsp:cNvSpPr/>
      </dsp:nvSpPr>
      <dsp:spPr>
        <a:xfrm>
          <a:off x="4471782" y="1921429"/>
          <a:ext cx="861091" cy="10073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4471782" y="2122892"/>
        <a:ext cx="602764" cy="604389"/>
      </dsp:txXfrm>
    </dsp:sp>
    <dsp:sp modelId="{0F00E534-BA08-4E2F-9D0F-AC9C66CAACBA}">
      <dsp:nvSpPr>
        <dsp:cNvPr id="0" name=""/>
        <dsp:cNvSpPr/>
      </dsp:nvSpPr>
      <dsp:spPr>
        <a:xfrm>
          <a:off x="5690309" y="214802"/>
          <a:ext cx="6021998" cy="4420570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-522945"/>
            <a:satOff val="-35421"/>
            <a:lumOff val="477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Each historical year was proportionally scaled to a forecasted Peak Demand for years 2026 and 2029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chemeClr val="tx1"/>
              </a:solidFill>
            </a:rPr>
            <a:t>Load shapes, wind, and solar temperature correlation synthesized to existing weather years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chemeClr val="tx1"/>
              </a:solidFill>
            </a:rPr>
            <a:t>Peak Load forecasted values were based upon the 2023 Resource Adequacy Workbook submittal process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chemeClr val="tx1"/>
              </a:solidFill>
            </a:rPr>
            <a:t>Forecasted values applied on a seasonal level</a:t>
          </a:r>
        </a:p>
      </dsp:txBody>
      <dsp:txXfrm>
        <a:off x="5819783" y="344276"/>
        <a:ext cx="5763050" cy="41616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3CB80-921C-4FA8-90B2-9119769D0A53}">
      <dsp:nvSpPr>
        <dsp:cNvPr id="0" name=""/>
        <dsp:cNvSpPr/>
      </dsp:nvSpPr>
      <dsp:spPr>
        <a:xfrm>
          <a:off x="0" y="0"/>
          <a:ext cx="11606981" cy="34183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Cold Weather Outage Improvements</a:t>
          </a:r>
        </a:p>
      </dsp:txBody>
      <dsp:txXfrm>
        <a:off x="0" y="0"/>
        <a:ext cx="11606981" cy="1025495"/>
      </dsp:txXfrm>
    </dsp:sp>
    <dsp:sp modelId="{6A4B79F5-1237-4983-9821-6323FEBC0145}">
      <dsp:nvSpPr>
        <dsp:cNvPr id="0" name=""/>
        <dsp:cNvSpPr/>
      </dsp:nvSpPr>
      <dsp:spPr>
        <a:xfrm>
          <a:off x="224107" y="1026057"/>
          <a:ext cx="11158766" cy="22207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Incremental cold weather outages were added this year.  Based on recent policies, how much resource improvement should we expect if another Uri-type event occurs?</a:t>
          </a:r>
        </a:p>
      </dsp:txBody>
      <dsp:txXfrm>
        <a:off x="289152" y="1091102"/>
        <a:ext cx="11028676" cy="20906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24C94-C9A1-4BB9-866D-361DC386EE36}">
      <dsp:nvSpPr>
        <dsp:cNvPr id="0" name=""/>
        <dsp:cNvSpPr/>
      </dsp:nvSpPr>
      <dsp:spPr>
        <a:xfrm>
          <a:off x="0" y="0"/>
          <a:ext cx="11606981" cy="34183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Seasonal Balance of Risk</a:t>
          </a:r>
        </a:p>
      </dsp:txBody>
      <dsp:txXfrm>
        <a:off x="0" y="0"/>
        <a:ext cx="11606981" cy="1025495"/>
      </dsp:txXfrm>
    </dsp:sp>
    <dsp:sp modelId="{9BDBB788-A5C6-4124-966A-BD82CECC4EA8}">
      <dsp:nvSpPr>
        <dsp:cNvPr id="0" name=""/>
        <dsp:cNvSpPr/>
      </dsp:nvSpPr>
      <dsp:spPr>
        <a:xfrm>
          <a:off x="164494" y="1026625"/>
          <a:ext cx="11277993" cy="2219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How much risk do we plan for in the winter vs. summer?</a:t>
          </a:r>
        </a:p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Do we maintain strictly 1-in-10 annually?</a:t>
          </a:r>
        </a:p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Of the annual LOLE (0.1 LOLE), do we balance the LOLE across the year (0.05 LOLE in winter and 0.05 in summer)? </a:t>
          </a:r>
        </a:p>
      </dsp:txBody>
      <dsp:txXfrm>
        <a:off x="229505" y="1091636"/>
        <a:ext cx="11147971" cy="20896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39B2E-4618-4D4C-8E6B-DBD1F34BF4F7}">
      <dsp:nvSpPr>
        <dsp:cNvPr id="0" name=""/>
        <dsp:cNvSpPr/>
      </dsp:nvSpPr>
      <dsp:spPr>
        <a:xfrm>
          <a:off x="0" y="0"/>
          <a:ext cx="11606981" cy="34183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Planned and Maintenance Outages</a:t>
          </a:r>
        </a:p>
      </dsp:txBody>
      <dsp:txXfrm>
        <a:off x="0" y="0"/>
        <a:ext cx="11606981" cy="1025495"/>
      </dsp:txXfrm>
    </dsp:sp>
    <dsp:sp modelId="{7F94340A-8F71-4E45-AFED-61BA0B5F8624}">
      <dsp:nvSpPr>
        <dsp:cNvPr id="0" name=""/>
        <dsp:cNvSpPr/>
      </dsp:nvSpPr>
      <dsp:spPr>
        <a:xfrm>
          <a:off x="224107" y="1026057"/>
          <a:ext cx="11158766" cy="22207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940" tIns="116205" rIns="154940" bIns="116205" numCol="1" spcCol="1270" anchor="ctr" anchorCtr="0">
          <a:noAutofit/>
        </a:bodyPr>
        <a:lstStyle/>
        <a:p>
          <a:pPr marL="0" lvl="0" indent="0" algn="ctr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 dirty="0"/>
            <a:t>Should planning outages be accounted for in PRM?</a:t>
          </a:r>
        </a:p>
      </dsp:txBody>
      <dsp:txXfrm>
        <a:off x="289152" y="1091102"/>
        <a:ext cx="11028676" cy="209069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2EA7F-82B7-402C-8A1B-F4D7A4B77964}">
      <dsp:nvSpPr>
        <dsp:cNvPr id="0" name=""/>
        <dsp:cNvSpPr/>
      </dsp:nvSpPr>
      <dsp:spPr>
        <a:xfrm>
          <a:off x="0" y="0"/>
          <a:ext cx="11606981" cy="34183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Future URI Type Event</a:t>
          </a:r>
        </a:p>
      </dsp:txBody>
      <dsp:txXfrm>
        <a:off x="0" y="0"/>
        <a:ext cx="11606981" cy="1025495"/>
      </dsp:txXfrm>
    </dsp:sp>
    <dsp:sp modelId="{6116B97A-2CF6-4992-A1FB-3541EB5D7483}">
      <dsp:nvSpPr>
        <dsp:cNvPr id="0" name=""/>
        <dsp:cNvSpPr/>
      </dsp:nvSpPr>
      <dsp:spPr>
        <a:xfrm>
          <a:off x="224107" y="1026057"/>
          <a:ext cx="11158766" cy="22207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940" tIns="116205" rIns="154940" bIns="116205" numCol="1" spcCol="1270" anchor="ctr" anchorCtr="0">
          <a:noAutofit/>
        </a:bodyPr>
        <a:lstStyle/>
        <a:p>
          <a:pPr marL="0" lvl="0" indent="0" algn="ctr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 dirty="0"/>
            <a:t>What’s the likelihood of another URI event occurring?</a:t>
          </a:r>
        </a:p>
      </dsp:txBody>
      <dsp:txXfrm>
        <a:off x="289152" y="1091102"/>
        <a:ext cx="11028676" cy="2090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F35AF5-4935-4BB8-8F34-D7DDDE5CEAC5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418DCC-7D75-4CEA-9450-03C0852D9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55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31CA914-5900-4E26-9B8A-24335DD36EB1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673A0-9730-427B-BB97-18C0C288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673A0-9730-427B-BB97-18C0C28887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5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673A0-9730-427B-BB97-18C0C28887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35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(OPTIONAL)">
    <p:bg>
      <p:bgPr>
        <a:solidFill>
          <a:srgbClr val="CF1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94" y="-1"/>
            <a:ext cx="12195694" cy="6858001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 bwMode="gray">
          <a:xfrm>
            <a:off x="0" y="0"/>
            <a:ext cx="8239328" cy="6858000"/>
          </a:xfrm>
          <a:custGeom>
            <a:avLst/>
            <a:gdLst>
              <a:gd name="connsiteX0" fmla="*/ 1412263 w 8239328"/>
              <a:gd name="connsiteY0" fmla="*/ 0 h 6858000"/>
              <a:gd name="connsiteX1" fmla="*/ 6611273 w 8239328"/>
              <a:gd name="connsiteY1" fmla="*/ 0 h 6858000"/>
              <a:gd name="connsiteX2" fmla="*/ 6700889 w 8239328"/>
              <a:gd name="connsiteY2" fmla="*/ 70424 h 6858000"/>
              <a:gd name="connsiteX3" fmla="*/ 8239328 w 8239328"/>
              <a:gd name="connsiteY3" fmla="*/ 3332615 h 6858000"/>
              <a:gd name="connsiteX4" fmla="*/ 6375437 w 8239328"/>
              <a:gd name="connsiteY4" fmla="*/ 6838174 h 6858000"/>
              <a:gd name="connsiteX5" fmla="*/ 6344512 w 8239328"/>
              <a:gd name="connsiteY5" fmla="*/ 6858000 h 6858000"/>
              <a:gd name="connsiteX6" fmla="*/ 1679024 w 8239328"/>
              <a:gd name="connsiteY6" fmla="*/ 6858000 h 6858000"/>
              <a:gd name="connsiteX7" fmla="*/ 1648099 w 8239328"/>
              <a:gd name="connsiteY7" fmla="*/ 6838174 h 6858000"/>
              <a:gd name="connsiteX8" fmla="*/ 40735 w 8239328"/>
              <a:gd name="connsiteY8" fmla="*/ 4786192 h 6858000"/>
              <a:gd name="connsiteX9" fmla="*/ 0 w 8239328"/>
              <a:gd name="connsiteY9" fmla="*/ 4665803 h 6858000"/>
              <a:gd name="connsiteX10" fmla="*/ 0 w 8239328"/>
              <a:gd name="connsiteY10" fmla="*/ 1999427 h 6858000"/>
              <a:gd name="connsiteX11" fmla="*/ 40735 w 8239328"/>
              <a:gd name="connsiteY11" fmla="*/ 1879038 h 6858000"/>
              <a:gd name="connsiteX12" fmla="*/ 1322647 w 8239328"/>
              <a:gd name="connsiteY12" fmla="*/ 704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39328" h="6858000">
                <a:moveTo>
                  <a:pt x="1412263" y="0"/>
                </a:moveTo>
                <a:lnTo>
                  <a:pt x="6611273" y="0"/>
                </a:lnTo>
                <a:lnTo>
                  <a:pt x="6700889" y="70424"/>
                </a:lnTo>
                <a:cubicBezTo>
                  <a:pt x="7640452" y="845821"/>
                  <a:pt x="8239328" y="2019281"/>
                  <a:pt x="8239328" y="3332615"/>
                </a:cubicBezTo>
                <a:cubicBezTo>
                  <a:pt x="8239328" y="4791876"/>
                  <a:pt x="7499975" y="6078451"/>
                  <a:pt x="6375437" y="6838174"/>
                </a:cubicBezTo>
                <a:lnTo>
                  <a:pt x="6344512" y="6858000"/>
                </a:lnTo>
                <a:lnTo>
                  <a:pt x="1679024" y="6858000"/>
                </a:lnTo>
                <a:lnTo>
                  <a:pt x="1648099" y="6838174"/>
                </a:lnTo>
                <a:cubicBezTo>
                  <a:pt x="917149" y="6344354"/>
                  <a:pt x="348940" y="5627939"/>
                  <a:pt x="40735" y="4786192"/>
                </a:cubicBezTo>
                <a:lnTo>
                  <a:pt x="0" y="4665803"/>
                </a:lnTo>
                <a:lnTo>
                  <a:pt x="0" y="1999427"/>
                </a:lnTo>
                <a:lnTo>
                  <a:pt x="40735" y="1879038"/>
                </a:lnTo>
                <a:cubicBezTo>
                  <a:pt x="301524" y="1166791"/>
                  <a:pt x="748470" y="544278"/>
                  <a:pt x="1322647" y="70424"/>
                </a:cubicBezTo>
                <a:close/>
              </a:path>
            </a:pathLst>
          </a:custGeom>
          <a:solidFill>
            <a:srgbClr val="CF102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4406" y="1136821"/>
            <a:ext cx="10069032" cy="2965621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54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4405" y="4102442"/>
            <a:ext cx="7174923" cy="1757251"/>
          </a:xfrm>
        </p:spPr>
        <p:txBody>
          <a:bodyPr>
            <a:normAutofit/>
          </a:bodyPr>
          <a:lstStyle>
            <a:lvl1pPr marL="0" indent="0" algn="l">
              <a:buNone/>
              <a:defRPr sz="3200" cap="all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397" y="455492"/>
            <a:ext cx="3347210" cy="1154786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 bwMode="white">
          <a:xfrm>
            <a:off x="4211237" y="6390804"/>
            <a:ext cx="1833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SouthwestPowerPool</a:t>
            </a:r>
            <a:endParaRPr lang="en-US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 bwMode="white">
          <a:xfrm>
            <a:off x="6380514" y="6376351"/>
            <a:ext cx="979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SPPorg</a:t>
            </a:r>
            <a:endParaRPr lang="en-US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 bwMode="white">
          <a:xfrm>
            <a:off x="7585616" y="6376351"/>
            <a:ext cx="192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southwest-power-pool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962" y="6394208"/>
            <a:ext cx="269235" cy="2692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298" y="6380816"/>
            <a:ext cx="297489" cy="2974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4547" y="6366090"/>
            <a:ext cx="307777" cy="307777"/>
          </a:xfrm>
          <a:prstGeom prst="rect">
            <a:avLst/>
          </a:prstGeom>
        </p:spPr>
      </p:pic>
      <p:sp>
        <p:nvSpPr>
          <p:cNvPr id="21" name="Rectangle 1"/>
          <p:cNvSpPr>
            <a:spLocks noChangeArrowheads="1"/>
          </p:cNvSpPr>
          <p:nvPr userDrawn="1"/>
        </p:nvSpPr>
        <p:spPr bwMode="white">
          <a:xfrm>
            <a:off x="1225568" y="6268705"/>
            <a:ext cx="252898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Working together to responsibly and economically keep the lights on today and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2555015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Graphic with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 bwMode="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37158" y="1597688"/>
            <a:ext cx="10058401" cy="4850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941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844" y="564204"/>
            <a:ext cx="4159182" cy="1214354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564204"/>
            <a:ext cx="6392727" cy="5729591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844" y="1848113"/>
            <a:ext cx="4159181" cy="4445683"/>
          </a:xfrm>
        </p:spPr>
        <p:txBody>
          <a:bodyPr>
            <a:normAutofit/>
          </a:bodyPr>
          <a:lstStyle>
            <a:lvl1pPr marL="0" indent="0">
              <a:buNone/>
              <a:defRPr sz="2400" cap="none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19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843" y="554478"/>
            <a:ext cx="4688205" cy="1193936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66119" y="554477"/>
            <a:ext cx="5825665" cy="5586831"/>
          </a:xfrm>
          <a:ln w="762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844" y="1828800"/>
            <a:ext cx="4688205" cy="44455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75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Info (OPTIONAL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3055" y="564204"/>
            <a:ext cx="5566322" cy="2733473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360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63055" y="3297677"/>
            <a:ext cx="5566322" cy="3032117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22164" y="729338"/>
            <a:ext cx="4864235" cy="4919662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Oval 20"/>
          <p:cNvSpPr/>
          <p:nvPr userDrawn="1"/>
        </p:nvSpPr>
        <p:spPr bwMode="ltGray">
          <a:xfrm>
            <a:off x="11680382" y="6363350"/>
            <a:ext cx="348347" cy="35587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 bwMode="inv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08F63-ED02-406C-9432-F3661D040FC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559" y="6371739"/>
            <a:ext cx="600933" cy="30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24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B56D-DC56-42E7-BAFD-4A1B336F87A5}" type="datetime1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ltGray">
          <a:xfrm rot="16200000">
            <a:off x="9921240" y="4046539"/>
            <a:ext cx="3581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8F63-ED02-406C-9432-F3661D040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1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REQUIRE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 userDrawn="1"/>
        </p:nvSpPr>
        <p:spPr bwMode="ltGray">
          <a:xfrm>
            <a:off x="0" y="0"/>
            <a:ext cx="8239328" cy="6858000"/>
          </a:xfrm>
          <a:custGeom>
            <a:avLst/>
            <a:gdLst>
              <a:gd name="connsiteX0" fmla="*/ 1412263 w 8239328"/>
              <a:gd name="connsiteY0" fmla="*/ 0 h 6858000"/>
              <a:gd name="connsiteX1" fmla="*/ 6611273 w 8239328"/>
              <a:gd name="connsiteY1" fmla="*/ 0 h 6858000"/>
              <a:gd name="connsiteX2" fmla="*/ 6700889 w 8239328"/>
              <a:gd name="connsiteY2" fmla="*/ 70424 h 6858000"/>
              <a:gd name="connsiteX3" fmla="*/ 8239328 w 8239328"/>
              <a:gd name="connsiteY3" fmla="*/ 3332615 h 6858000"/>
              <a:gd name="connsiteX4" fmla="*/ 6375437 w 8239328"/>
              <a:gd name="connsiteY4" fmla="*/ 6838174 h 6858000"/>
              <a:gd name="connsiteX5" fmla="*/ 6344512 w 8239328"/>
              <a:gd name="connsiteY5" fmla="*/ 6858000 h 6858000"/>
              <a:gd name="connsiteX6" fmla="*/ 1679024 w 8239328"/>
              <a:gd name="connsiteY6" fmla="*/ 6858000 h 6858000"/>
              <a:gd name="connsiteX7" fmla="*/ 1648099 w 8239328"/>
              <a:gd name="connsiteY7" fmla="*/ 6838174 h 6858000"/>
              <a:gd name="connsiteX8" fmla="*/ 40735 w 8239328"/>
              <a:gd name="connsiteY8" fmla="*/ 4786192 h 6858000"/>
              <a:gd name="connsiteX9" fmla="*/ 0 w 8239328"/>
              <a:gd name="connsiteY9" fmla="*/ 4665803 h 6858000"/>
              <a:gd name="connsiteX10" fmla="*/ 0 w 8239328"/>
              <a:gd name="connsiteY10" fmla="*/ 1999427 h 6858000"/>
              <a:gd name="connsiteX11" fmla="*/ 40735 w 8239328"/>
              <a:gd name="connsiteY11" fmla="*/ 1879038 h 6858000"/>
              <a:gd name="connsiteX12" fmla="*/ 1322647 w 8239328"/>
              <a:gd name="connsiteY12" fmla="*/ 704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39328" h="6858000">
                <a:moveTo>
                  <a:pt x="1412263" y="0"/>
                </a:moveTo>
                <a:lnTo>
                  <a:pt x="6611273" y="0"/>
                </a:lnTo>
                <a:lnTo>
                  <a:pt x="6700889" y="70424"/>
                </a:lnTo>
                <a:cubicBezTo>
                  <a:pt x="7640452" y="845821"/>
                  <a:pt x="8239328" y="2019281"/>
                  <a:pt x="8239328" y="3332615"/>
                </a:cubicBezTo>
                <a:cubicBezTo>
                  <a:pt x="8239328" y="4791876"/>
                  <a:pt x="7499975" y="6078451"/>
                  <a:pt x="6375437" y="6838174"/>
                </a:cubicBezTo>
                <a:lnTo>
                  <a:pt x="6344512" y="6858000"/>
                </a:lnTo>
                <a:lnTo>
                  <a:pt x="1679024" y="6858000"/>
                </a:lnTo>
                <a:lnTo>
                  <a:pt x="1648099" y="6838174"/>
                </a:lnTo>
                <a:cubicBezTo>
                  <a:pt x="917149" y="6344354"/>
                  <a:pt x="348940" y="5627939"/>
                  <a:pt x="40735" y="4786192"/>
                </a:cubicBezTo>
                <a:lnTo>
                  <a:pt x="0" y="4665803"/>
                </a:lnTo>
                <a:lnTo>
                  <a:pt x="0" y="1999427"/>
                </a:lnTo>
                <a:lnTo>
                  <a:pt x="40735" y="1879038"/>
                </a:lnTo>
                <a:cubicBezTo>
                  <a:pt x="301524" y="1166791"/>
                  <a:pt x="748470" y="544278"/>
                  <a:pt x="1322647" y="70424"/>
                </a:cubicBezTo>
                <a:close/>
              </a:path>
            </a:pathLst>
          </a:custGeom>
          <a:solidFill>
            <a:srgbClr val="CF1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790" y="1128409"/>
            <a:ext cx="10050012" cy="2943753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540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3790" y="4124527"/>
            <a:ext cx="10050013" cy="1672577"/>
          </a:xfrm>
        </p:spPr>
        <p:txBody>
          <a:bodyPr>
            <a:normAutofit/>
          </a:bodyPr>
          <a:lstStyle>
            <a:lvl1pPr marL="0" indent="0" algn="l">
              <a:buNone/>
              <a:defRPr sz="3200" cap="all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397" y="455492"/>
            <a:ext cx="3347210" cy="1154786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 bwMode="invGray">
          <a:xfrm>
            <a:off x="4211237" y="6390804"/>
            <a:ext cx="1833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SouthwestPowerPool</a:t>
            </a:r>
            <a:endParaRPr lang="en-US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 bwMode="invGray">
          <a:xfrm>
            <a:off x="6380514" y="6376351"/>
            <a:ext cx="979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SPPorg</a:t>
            </a:r>
            <a:endParaRPr lang="en-US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 bwMode="invGray">
          <a:xfrm>
            <a:off x="7585616" y="6376351"/>
            <a:ext cx="192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southwest-power-pool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3927962" y="6394208"/>
            <a:ext cx="269235" cy="26923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6075298" y="6380816"/>
            <a:ext cx="297489" cy="2974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7294547" y="6366090"/>
            <a:ext cx="307777" cy="307777"/>
          </a:xfrm>
          <a:prstGeom prst="rect">
            <a:avLst/>
          </a:prstGeom>
        </p:spPr>
      </p:pic>
      <p:sp>
        <p:nvSpPr>
          <p:cNvPr id="26" name="Rectangle 1"/>
          <p:cNvSpPr>
            <a:spLocks noChangeArrowheads="1"/>
          </p:cNvSpPr>
          <p:nvPr userDrawn="1"/>
        </p:nvSpPr>
        <p:spPr bwMode="invGray">
          <a:xfrm>
            <a:off x="1225568" y="6268705"/>
            <a:ext cx="252898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Working together to responsibly and economically keep the lights on today and in the future.</a:t>
            </a:r>
          </a:p>
        </p:txBody>
      </p:sp>
      <p:sp>
        <p:nvSpPr>
          <p:cNvPr id="21" name="Oval 20"/>
          <p:cNvSpPr/>
          <p:nvPr userDrawn="1"/>
        </p:nvSpPr>
        <p:spPr bwMode="ltGray">
          <a:xfrm>
            <a:off x="11680382" y="6363350"/>
            <a:ext cx="348347" cy="35587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 bwMode="inv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08F63-ED02-406C-9432-F3661D040F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473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 (OPTIONAL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 userDrawn="1"/>
        </p:nvSpPr>
        <p:spPr bwMode="ltGray">
          <a:xfrm>
            <a:off x="0" y="0"/>
            <a:ext cx="8239328" cy="6858000"/>
          </a:xfrm>
          <a:custGeom>
            <a:avLst/>
            <a:gdLst>
              <a:gd name="connsiteX0" fmla="*/ 1412263 w 8239328"/>
              <a:gd name="connsiteY0" fmla="*/ 0 h 6858000"/>
              <a:gd name="connsiteX1" fmla="*/ 6611273 w 8239328"/>
              <a:gd name="connsiteY1" fmla="*/ 0 h 6858000"/>
              <a:gd name="connsiteX2" fmla="*/ 6700889 w 8239328"/>
              <a:gd name="connsiteY2" fmla="*/ 70424 h 6858000"/>
              <a:gd name="connsiteX3" fmla="*/ 8239328 w 8239328"/>
              <a:gd name="connsiteY3" fmla="*/ 3332615 h 6858000"/>
              <a:gd name="connsiteX4" fmla="*/ 6375437 w 8239328"/>
              <a:gd name="connsiteY4" fmla="*/ 6838174 h 6858000"/>
              <a:gd name="connsiteX5" fmla="*/ 6344512 w 8239328"/>
              <a:gd name="connsiteY5" fmla="*/ 6858000 h 6858000"/>
              <a:gd name="connsiteX6" fmla="*/ 1679024 w 8239328"/>
              <a:gd name="connsiteY6" fmla="*/ 6858000 h 6858000"/>
              <a:gd name="connsiteX7" fmla="*/ 1648099 w 8239328"/>
              <a:gd name="connsiteY7" fmla="*/ 6838174 h 6858000"/>
              <a:gd name="connsiteX8" fmla="*/ 40735 w 8239328"/>
              <a:gd name="connsiteY8" fmla="*/ 4786192 h 6858000"/>
              <a:gd name="connsiteX9" fmla="*/ 0 w 8239328"/>
              <a:gd name="connsiteY9" fmla="*/ 4665803 h 6858000"/>
              <a:gd name="connsiteX10" fmla="*/ 0 w 8239328"/>
              <a:gd name="connsiteY10" fmla="*/ 1999427 h 6858000"/>
              <a:gd name="connsiteX11" fmla="*/ 40735 w 8239328"/>
              <a:gd name="connsiteY11" fmla="*/ 1879038 h 6858000"/>
              <a:gd name="connsiteX12" fmla="*/ 1322647 w 8239328"/>
              <a:gd name="connsiteY12" fmla="*/ 704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39328" h="6858000">
                <a:moveTo>
                  <a:pt x="1412263" y="0"/>
                </a:moveTo>
                <a:lnTo>
                  <a:pt x="6611273" y="0"/>
                </a:lnTo>
                <a:lnTo>
                  <a:pt x="6700889" y="70424"/>
                </a:lnTo>
                <a:cubicBezTo>
                  <a:pt x="7640452" y="845821"/>
                  <a:pt x="8239328" y="2019281"/>
                  <a:pt x="8239328" y="3332615"/>
                </a:cubicBezTo>
                <a:cubicBezTo>
                  <a:pt x="8239328" y="4791876"/>
                  <a:pt x="7499975" y="6078451"/>
                  <a:pt x="6375437" y="6838174"/>
                </a:cubicBezTo>
                <a:lnTo>
                  <a:pt x="6344512" y="6858000"/>
                </a:lnTo>
                <a:lnTo>
                  <a:pt x="1679024" y="6858000"/>
                </a:lnTo>
                <a:lnTo>
                  <a:pt x="1648099" y="6838174"/>
                </a:lnTo>
                <a:cubicBezTo>
                  <a:pt x="917149" y="6344354"/>
                  <a:pt x="348940" y="5627939"/>
                  <a:pt x="40735" y="4786192"/>
                </a:cubicBezTo>
                <a:lnTo>
                  <a:pt x="0" y="4665803"/>
                </a:lnTo>
                <a:lnTo>
                  <a:pt x="0" y="1999427"/>
                </a:lnTo>
                <a:lnTo>
                  <a:pt x="40735" y="1879038"/>
                </a:lnTo>
                <a:cubicBezTo>
                  <a:pt x="301524" y="1166791"/>
                  <a:pt x="748470" y="544278"/>
                  <a:pt x="1322647" y="7042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791" y="1171692"/>
            <a:ext cx="10050012" cy="2913747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540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3790" y="4124528"/>
            <a:ext cx="10050013" cy="1796213"/>
          </a:xfrm>
        </p:spPr>
        <p:txBody>
          <a:bodyPr>
            <a:normAutofit/>
          </a:bodyPr>
          <a:lstStyle>
            <a:lvl1pPr marL="0" indent="0" algn="l">
              <a:buNone/>
              <a:defRPr sz="3200" cap="all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Oval 20"/>
          <p:cNvSpPr/>
          <p:nvPr userDrawn="1"/>
        </p:nvSpPr>
        <p:spPr bwMode="ltGray">
          <a:xfrm>
            <a:off x="11680382" y="6363350"/>
            <a:ext cx="348347" cy="35587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 bwMode="inv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08F63-ED02-406C-9432-F3661D040FC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559" y="6371739"/>
            <a:ext cx="600933" cy="30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20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 (DEFAU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158" y="1597688"/>
            <a:ext cx="10058401" cy="4850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93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3790" y="1510018"/>
            <a:ext cx="4946010" cy="47740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10018"/>
            <a:ext cx="4965970" cy="47740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37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9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 with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158" y="570452"/>
            <a:ext cx="10058401" cy="58774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9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13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 bwMode="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34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395" y="570452"/>
            <a:ext cx="10942151" cy="939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7158" y="1607736"/>
            <a:ext cx="10058401" cy="4840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6119" y="6363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B47EF-2ACA-4A53-9CA3-46A7C8033480}" type="datetimeFigureOut">
              <a:rPr lang="en-US" smtClean="0"/>
              <a:pPr/>
              <a:t>12/9/2023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790" y="636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Oval 8"/>
          <p:cNvSpPr/>
          <p:nvPr userDrawn="1"/>
        </p:nvSpPr>
        <p:spPr bwMode="gray">
          <a:xfrm>
            <a:off x="11680382" y="6363350"/>
            <a:ext cx="348347" cy="35587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 bwMode="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08F63-ED02-406C-9432-F3661D040FC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559" y="6371739"/>
            <a:ext cx="600933" cy="30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6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5" r:id="rId2"/>
    <p:sldLayoutId id="2147483746" r:id="rId3"/>
    <p:sldLayoutId id="2147483734" r:id="rId4"/>
    <p:sldLayoutId id="2147483736" r:id="rId5"/>
    <p:sldLayoutId id="2147483738" r:id="rId6"/>
    <p:sldLayoutId id="2147483753" r:id="rId7"/>
    <p:sldLayoutId id="2147483739" r:id="rId8"/>
    <p:sldLayoutId id="2147483754" r:id="rId9"/>
    <p:sldLayoutId id="2147483755" r:id="rId10"/>
    <p:sldLayoutId id="2147483740" r:id="rId11"/>
    <p:sldLayoutId id="2147483741" r:id="rId12"/>
    <p:sldLayoutId id="2147483747" r:id="rId13"/>
    <p:sldLayoutId id="2147483756" r:id="rId14"/>
  </p:sldLayoutIdLst>
  <p:txStyles>
    <p:titleStyle>
      <a:lvl1pPr algn="l" defTabSz="914400" rtl="0" eaLnBrk="1" latinLnBrk="0" hangingPunct="1">
        <a:lnSpc>
          <a:spcPct val="75000"/>
        </a:lnSpc>
        <a:spcBef>
          <a:spcPct val="0"/>
        </a:spcBef>
        <a:buNone/>
        <a:defRPr sz="3200" kern="1200" cap="all" baseline="0">
          <a:solidFill>
            <a:srgbClr val="2A363B"/>
          </a:solidFill>
          <a:latin typeface="Segoe UI Black" panose="020B0A02040204020203" pitchFamily="34" charset="0"/>
          <a:ea typeface="Segoe UI Black" panose="020B0A02040204020203" pitchFamily="34" charset="0"/>
          <a:cs typeface="Segoe UI Black" panose="020B0A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tx1">
            <a:lumMod val="65000"/>
            <a:lumOff val="3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511175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tx1">
            <a:lumMod val="65000"/>
            <a:lumOff val="3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796925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tx1">
            <a:lumMod val="65000"/>
            <a:lumOff val="3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082675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tx1">
            <a:lumMod val="65000"/>
            <a:lumOff val="3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1376363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tx1">
            <a:lumMod val="65000"/>
            <a:lumOff val="3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diagramLayout" Target="../diagrams/layout6.xml"/><Relationship Id="rId7" Type="http://schemas.openxmlformats.org/officeDocument/2006/relationships/image" Target="../media/image1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diagramLayout" Target="../diagrams/layout7.xml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11" Type="http://schemas.openxmlformats.org/officeDocument/2006/relationships/image" Target="../media/image22.png"/><Relationship Id="rId5" Type="http://schemas.openxmlformats.org/officeDocument/2006/relationships/diagramColors" Target="../diagrams/colors7.xml"/><Relationship Id="rId10" Type="http://schemas.openxmlformats.org/officeDocument/2006/relationships/image" Target="../media/image21.sv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diagramLayout" Target="../diagrams/layout8.xml"/><Relationship Id="rId7" Type="http://schemas.openxmlformats.org/officeDocument/2006/relationships/image" Target="../media/image2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diagramLayout" Target="../diagrams/layout9.xml"/><Relationship Id="rId7" Type="http://schemas.openxmlformats.org/officeDocument/2006/relationships/image" Target="../media/image2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4405" y="1136821"/>
            <a:ext cx="10069032" cy="3675811"/>
          </a:xfrm>
        </p:spPr>
        <p:txBody>
          <a:bodyPr>
            <a:normAutofit/>
          </a:bodyPr>
          <a:lstStyle/>
          <a:p>
            <a:r>
              <a:rPr lang="en-US" dirty="0"/>
              <a:t>2023 Loss of Load Expectation (LOLE) 2026 Study Overview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64405" y="4973053"/>
            <a:ext cx="7174923" cy="886640"/>
          </a:xfrm>
        </p:spPr>
        <p:txBody>
          <a:bodyPr/>
          <a:lstStyle/>
          <a:p>
            <a:r>
              <a:rPr lang="en-US" dirty="0"/>
              <a:t>November 2023 REAL Meeting</a:t>
            </a:r>
          </a:p>
        </p:txBody>
      </p:sp>
    </p:spTree>
    <p:extLst>
      <p:ext uri="{BB962C8B-B14F-4D97-AF65-F5344CB8AC3E}">
        <p14:creationId xmlns:p14="http://schemas.microsoft.com/office/powerpoint/2010/main" val="3159088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327227" cy="821803"/>
          </a:xfrm>
        </p:spPr>
        <p:txBody>
          <a:bodyPr/>
          <a:lstStyle/>
          <a:p>
            <a:r>
              <a:rPr lang="en-US" dirty="0"/>
              <a:t>Application of incremental cold-weather outages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32" y="939566"/>
            <a:ext cx="9772911" cy="5720027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8188151" y="606669"/>
            <a:ext cx="3578469" cy="1860505"/>
          </a:xfrm>
          <a:prstGeom prst="wedgeRectCallout">
            <a:avLst>
              <a:gd name="adj1" fmla="val -100838"/>
              <a:gd name="adj2" fmla="val 98992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SERVM simulations show consistency with what occurred during URI based on the aggregation of Cold Weather Related Outages and Forced Outages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10515243" y="2584937"/>
            <a:ext cx="1644162" cy="1863971"/>
          </a:xfrm>
          <a:prstGeom prst="wedgeRectCallout">
            <a:avLst>
              <a:gd name="adj1" fmla="val -106472"/>
              <a:gd name="adj2" fmla="val 5561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Historical forced outages are based on the EFOR methodology</a:t>
            </a:r>
          </a:p>
        </p:txBody>
      </p:sp>
    </p:spTree>
    <p:extLst>
      <p:ext uri="{BB962C8B-B14F-4D97-AF65-F5344CB8AC3E}">
        <p14:creationId xmlns:p14="http://schemas.microsoft.com/office/powerpoint/2010/main" val="2081300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792" y="101677"/>
            <a:ext cx="10942151" cy="939566"/>
          </a:xfrm>
        </p:spPr>
        <p:txBody>
          <a:bodyPr/>
          <a:lstStyle/>
          <a:p>
            <a:r>
              <a:rPr lang="en-US" dirty="0"/>
              <a:t>Planned &amp; maintenance outage modeling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67279"/>
              </p:ext>
            </p:extLst>
          </p:nvPr>
        </p:nvGraphicFramePr>
        <p:xfrm>
          <a:off x="247792" y="642730"/>
          <a:ext cx="11811686" cy="601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6671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05" y="0"/>
            <a:ext cx="12072395" cy="767751"/>
          </a:xfrm>
        </p:spPr>
        <p:txBody>
          <a:bodyPr>
            <a:normAutofit/>
          </a:bodyPr>
          <a:lstStyle/>
          <a:p>
            <a:r>
              <a:rPr lang="en-US" sz="3000" dirty="0"/>
              <a:t>Planned &amp; maintenance outages scheduled by </a:t>
            </a:r>
            <a:r>
              <a:rPr lang="en-US" sz="3000" dirty="0" err="1"/>
              <a:t>servm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04" y="585382"/>
            <a:ext cx="11584715" cy="627445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773783" y="1515291"/>
            <a:ext cx="2000306" cy="1815737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SERVM mainly schedules P&amp;M outages from an SPP perspective outside of the Summer Season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9847217" y="1436913"/>
            <a:ext cx="2281646" cy="1698173"/>
          </a:xfrm>
          <a:prstGeom prst="wedgeRectCallout">
            <a:avLst>
              <a:gd name="adj1" fmla="val -34940"/>
              <a:gd name="adj2" fmla="val 218473"/>
            </a:avLst>
          </a:prstGeom>
          <a:solidFill>
            <a:srgbClr val="99A4AD">
              <a:alpha val="5490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The highest and lowest outage variance is driven by difference in weather years. Lower P&amp;M outages would mostly occur during LOLE risk hours 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9847217" y="1436913"/>
            <a:ext cx="2281646" cy="1698173"/>
          </a:xfrm>
          <a:prstGeom prst="wedgeRectCallout">
            <a:avLst>
              <a:gd name="adj1" fmla="val -76162"/>
              <a:gd name="adj2" fmla="val -5758"/>
            </a:avLst>
          </a:prstGeom>
          <a:solidFill>
            <a:srgbClr val="99A4AD">
              <a:alpha val="5490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The highest and lowest outage variance is driven by difference in weather years. Lower P&amp;M outages would mostly occur during LOLE risk hours </a:t>
            </a:r>
          </a:p>
        </p:txBody>
      </p:sp>
    </p:spTree>
    <p:extLst>
      <p:ext uri="{BB962C8B-B14F-4D97-AF65-F5344CB8AC3E}">
        <p14:creationId xmlns:p14="http://schemas.microsoft.com/office/powerpoint/2010/main" val="1464234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Hourly load profiles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61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profile assumptions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2609" y="1314816"/>
          <a:ext cx="11716160" cy="4850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5555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613" y="138652"/>
            <a:ext cx="10942151" cy="939566"/>
          </a:xfrm>
        </p:spPr>
        <p:txBody>
          <a:bodyPr/>
          <a:lstStyle/>
          <a:p>
            <a:r>
              <a:rPr lang="en-US" dirty="0"/>
              <a:t>Non-coincidental Peak (NCP) to</a:t>
            </a:r>
            <a:br>
              <a:rPr lang="en-US" dirty="0"/>
            </a:br>
            <a:r>
              <a:rPr lang="en-US" dirty="0"/>
              <a:t>coincidental peak (CP)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2023 Resource Adequacy Workbook submission </a:t>
            </a:r>
          </a:p>
          <a:p>
            <a:pPr lvl="0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Load Responsible Entities (LREs) and their diversity into zones</a:t>
            </a:r>
          </a:p>
          <a:p>
            <a:pPr lvl="0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Determined Summer and Winter Diversity Factor</a:t>
            </a:r>
          </a:p>
          <a:p>
            <a:pPr lvl="0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Set the forecast average to all weather years </a:t>
            </a:r>
          </a:p>
        </p:txBody>
      </p:sp>
    </p:spTree>
    <p:extLst>
      <p:ext uri="{BB962C8B-B14F-4D97-AF65-F5344CB8AC3E}">
        <p14:creationId xmlns:p14="http://schemas.microsoft.com/office/powerpoint/2010/main" val="696571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461"/>
            <a:ext cx="11645900" cy="666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22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7965"/>
            <a:ext cx="11582400" cy="663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75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Analysis of LOLE Hours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72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6983" y="1"/>
            <a:ext cx="11454344" cy="91468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Hours and years contributing to Seasonal LOLE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3453395"/>
              </p:ext>
            </p:extLst>
          </p:nvPr>
        </p:nvGraphicFramePr>
        <p:xfrm>
          <a:off x="526321" y="5128572"/>
          <a:ext cx="6318618" cy="12932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0136">
                  <a:extLst>
                    <a:ext uri="{9D8B030D-6E8A-4147-A177-3AD203B41FA5}">
                      <a16:colId xmlns:a16="http://schemas.microsoft.com/office/drawing/2014/main" val="3009621582"/>
                    </a:ext>
                  </a:extLst>
                </a:gridCol>
                <a:gridCol w="2219565">
                  <a:extLst>
                    <a:ext uri="{9D8B030D-6E8A-4147-A177-3AD203B41FA5}">
                      <a16:colId xmlns:a16="http://schemas.microsoft.com/office/drawing/2014/main" val="3000808019"/>
                    </a:ext>
                  </a:extLst>
                </a:gridCol>
                <a:gridCol w="3088917">
                  <a:extLst>
                    <a:ext uri="{9D8B030D-6E8A-4147-A177-3AD203B41FA5}">
                      <a16:colId xmlns:a16="http://schemas.microsoft.com/office/drawing/2014/main" val="3803289171"/>
                    </a:ext>
                  </a:extLst>
                </a:gridCol>
              </a:tblGrid>
              <a:tr h="386765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Season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Hours Driving LOLE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 of Simulated Hours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954219"/>
                  </a:ext>
                </a:extLst>
              </a:tr>
              <a:tr h="453250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Winter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0F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64589"/>
                  </a:ext>
                </a:extLst>
              </a:tr>
              <a:tr h="453250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Summer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012611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85" y="828290"/>
            <a:ext cx="7121610" cy="4167408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183974"/>
              </p:ext>
            </p:extLst>
          </p:nvPr>
        </p:nvGraphicFramePr>
        <p:xfrm>
          <a:off x="8214426" y="4178431"/>
          <a:ext cx="3840414" cy="1900282"/>
        </p:xfrm>
        <a:graphic>
          <a:graphicData uri="http://schemas.openxmlformats.org/drawingml/2006/table">
            <a:tbl>
              <a:tblPr/>
              <a:tblGrid>
                <a:gridCol w="1288803">
                  <a:extLst>
                    <a:ext uri="{9D8B030D-6E8A-4147-A177-3AD203B41FA5}">
                      <a16:colId xmlns:a16="http://schemas.microsoft.com/office/drawing/2014/main" val="719766414"/>
                    </a:ext>
                  </a:extLst>
                </a:gridCol>
                <a:gridCol w="2551611">
                  <a:extLst>
                    <a:ext uri="{9D8B030D-6E8A-4147-A177-3AD203B41FA5}">
                      <a16:colId xmlns:a16="http://schemas.microsoft.com/office/drawing/2014/main" val="3663680863"/>
                    </a:ext>
                  </a:extLst>
                </a:gridCol>
              </a:tblGrid>
              <a:tr h="6739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Weather Year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Percent</a:t>
                      </a:r>
                      <a:r>
                        <a:rPr lang="en-US" sz="16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Contribution of Winter LOLE</a:t>
                      </a:r>
                      <a:endParaRPr lang="en-US" sz="1600" b="1" i="0" u="none" strike="noStrike" baseline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08959"/>
                  </a:ext>
                </a:extLst>
              </a:tr>
              <a:tr h="408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1983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1%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384315"/>
                  </a:ext>
                </a:extLst>
              </a:tr>
              <a:tr h="408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1989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9%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236400"/>
                  </a:ext>
                </a:extLst>
              </a:tr>
              <a:tr h="408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2021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90%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05329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109157"/>
              </p:ext>
            </p:extLst>
          </p:nvPr>
        </p:nvGraphicFramePr>
        <p:xfrm>
          <a:off x="8167320" y="828290"/>
          <a:ext cx="3756891" cy="29005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6220">
                  <a:extLst>
                    <a:ext uri="{9D8B030D-6E8A-4147-A177-3AD203B41FA5}">
                      <a16:colId xmlns:a16="http://schemas.microsoft.com/office/drawing/2014/main" val="4074806101"/>
                    </a:ext>
                  </a:extLst>
                </a:gridCol>
                <a:gridCol w="2450671">
                  <a:extLst>
                    <a:ext uri="{9D8B030D-6E8A-4147-A177-3AD203B41FA5}">
                      <a16:colId xmlns:a16="http://schemas.microsoft.com/office/drawing/2014/main" val="3301494278"/>
                    </a:ext>
                  </a:extLst>
                </a:gridCol>
              </a:tblGrid>
              <a:tr h="6695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Weather Year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Percent</a:t>
                      </a:r>
                      <a:r>
                        <a:rPr lang="en-US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Contribution of Summer LOLE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263557"/>
                  </a:ext>
                </a:extLst>
              </a:tr>
              <a:tr h="3168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1980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31%</a:t>
                      </a:r>
                      <a:endParaRPr lang="en-US" sz="16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690814"/>
                  </a:ext>
                </a:extLst>
              </a:tr>
              <a:tr h="3300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1986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1%</a:t>
                      </a:r>
                      <a:endParaRPr lang="en-US" sz="16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808917"/>
                  </a:ext>
                </a:extLst>
              </a:tr>
              <a:tr h="3168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1999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1%</a:t>
                      </a:r>
                      <a:endParaRPr lang="en-US" sz="16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078890"/>
                  </a:ext>
                </a:extLst>
              </a:tr>
              <a:tr h="3168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2001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5%</a:t>
                      </a:r>
                      <a:endParaRPr lang="en-US" sz="16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936825"/>
                  </a:ext>
                </a:extLst>
              </a:tr>
              <a:tr h="3168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2006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5%</a:t>
                      </a:r>
                      <a:endParaRPr lang="en-US" sz="16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728768"/>
                  </a:ext>
                </a:extLst>
              </a:tr>
              <a:tr h="3168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2011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15%</a:t>
                      </a:r>
                      <a:endParaRPr lang="en-US" sz="16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431541"/>
                  </a:ext>
                </a:extLst>
              </a:tr>
              <a:tr h="3168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2012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41%</a:t>
                      </a:r>
                      <a:endParaRPr lang="en-US" sz="16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488674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332411" y="1519401"/>
            <a:ext cx="2000306" cy="134136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LOLE risk hours are different between summer and winter seasons</a:t>
            </a:r>
          </a:p>
        </p:txBody>
      </p:sp>
      <p:sp>
        <p:nvSpPr>
          <p:cNvPr id="6" name="Right Arrow 5"/>
          <p:cNvSpPr/>
          <p:nvPr/>
        </p:nvSpPr>
        <p:spPr>
          <a:xfrm>
            <a:off x="7341326" y="5538650"/>
            <a:ext cx="1162595" cy="778683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67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Outline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33036126"/>
              </p:ext>
            </p:extLst>
          </p:nvPr>
        </p:nvGraphicFramePr>
        <p:xfrm>
          <a:off x="687977" y="1510018"/>
          <a:ext cx="10415451" cy="4628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4899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9" y="120771"/>
            <a:ext cx="12163881" cy="6184236"/>
          </a:xfrm>
        </p:spPr>
      </p:pic>
      <p:sp>
        <p:nvSpPr>
          <p:cNvPr id="2" name="Rectangular Callout 1"/>
          <p:cNvSpPr/>
          <p:nvPr/>
        </p:nvSpPr>
        <p:spPr>
          <a:xfrm>
            <a:off x="9642231" y="0"/>
            <a:ext cx="2549769" cy="1910252"/>
          </a:xfrm>
          <a:prstGeom prst="wedgeRectCallout">
            <a:avLst>
              <a:gd name="adj1" fmla="val -99798"/>
              <a:gd name="adj2" fmla="val 37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SERVM simulation  showing correlation of load, wind and solar resources and outages and Loss of Load Event hours, related to URI</a:t>
            </a:r>
          </a:p>
        </p:txBody>
      </p:sp>
    </p:spTree>
    <p:extLst>
      <p:ext uri="{BB962C8B-B14F-4D97-AF65-F5344CB8AC3E}">
        <p14:creationId xmlns:p14="http://schemas.microsoft.com/office/powerpoint/2010/main" val="2536574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174" y="98948"/>
            <a:ext cx="12020826" cy="939566"/>
          </a:xfrm>
        </p:spPr>
        <p:txBody>
          <a:bodyPr>
            <a:normAutofit/>
          </a:bodyPr>
          <a:lstStyle/>
          <a:p>
            <a:r>
              <a:rPr lang="en-US" sz="3000" dirty="0"/>
              <a:t>Incremental Cold weather outages impacts</a:t>
            </a:r>
            <a:br>
              <a:rPr lang="en-US" sz="3000" dirty="0"/>
            </a:br>
            <a:r>
              <a:rPr lang="en-US" sz="3000" dirty="0"/>
              <a:t>on loss of load hours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41" y="978745"/>
            <a:ext cx="9256145" cy="5879255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9309129" y="568731"/>
            <a:ext cx="2754420" cy="1910252"/>
          </a:xfrm>
          <a:prstGeom prst="wedgeRectCallout">
            <a:avLst>
              <a:gd name="adj1" fmla="val -103896"/>
              <a:gd name="adj2" fmla="val 392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Incremental cold weather outages shift risk hours of the day to lower temperature hours while considering effects from load and variable energy resources</a:t>
            </a:r>
          </a:p>
        </p:txBody>
      </p:sp>
    </p:spTree>
    <p:extLst>
      <p:ext uri="{BB962C8B-B14F-4D97-AF65-F5344CB8AC3E}">
        <p14:creationId xmlns:p14="http://schemas.microsoft.com/office/powerpoint/2010/main" val="1443108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30" y="140862"/>
            <a:ext cx="10942151" cy="939566"/>
          </a:xfrm>
        </p:spPr>
        <p:txBody>
          <a:bodyPr/>
          <a:lstStyle/>
          <a:p>
            <a:r>
              <a:rPr lang="en-US" dirty="0"/>
              <a:t>Outages during winter </a:t>
            </a:r>
            <a:r>
              <a:rPr lang="en-US" dirty="0" err="1"/>
              <a:t>lole</a:t>
            </a:r>
            <a:r>
              <a:rPr lang="en-US" dirty="0"/>
              <a:t> hours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572288"/>
              </p:ext>
            </p:extLst>
          </p:nvPr>
        </p:nvGraphicFramePr>
        <p:xfrm>
          <a:off x="2476750" y="1057072"/>
          <a:ext cx="7238499" cy="23719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1059">
                  <a:extLst>
                    <a:ext uri="{9D8B030D-6E8A-4147-A177-3AD203B41FA5}">
                      <a16:colId xmlns:a16="http://schemas.microsoft.com/office/drawing/2014/main" val="3938200450"/>
                    </a:ext>
                  </a:extLst>
                </a:gridCol>
                <a:gridCol w="1842774">
                  <a:extLst>
                    <a:ext uri="{9D8B030D-6E8A-4147-A177-3AD203B41FA5}">
                      <a16:colId xmlns:a16="http://schemas.microsoft.com/office/drawing/2014/main" val="533482439"/>
                    </a:ext>
                  </a:extLst>
                </a:gridCol>
                <a:gridCol w="1986994">
                  <a:extLst>
                    <a:ext uri="{9D8B030D-6E8A-4147-A177-3AD203B41FA5}">
                      <a16:colId xmlns:a16="http://schemas.microsoft.com/office/drawing/2014/main" val="1751246109"/>
                    </a:ext>
                  </a:extLst>
                </a:gridCol>
                <a:gridCol w="1997672">
                  <a:extLst>
                    <a:ext uri="{9D8B030D-6E8A-4147-A177-3AD203B41FA5}">
                      <a16:colId xmlns:a16="http://schemas.microsoft.com/office/drawing/2014/main" val="3552768457"/>
                    </a:ext>
                  </a:extLst>
                </a:gridCol>
              </a:tblGrid>
              <a:tr h="9843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Incremental Cold Weather Outage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0F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Minimum</a:t>
                      </a:r>
                    </a:p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Winter</a:t>
                      </a:r>
                    </a:p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Forced Outages</a:t>
                      </a:r>
                      <a:r>
                        <a:rPr lang="en-US" sz="1800" b="1" u="none" strike="noStrike" baseline="0" dirty="0">
                          <a:solidFill>
                            <a:srgbClr val="FFFF00"/>
                          </a:solidFill>
                          <a:effectLst/>
                        </a:rPr>
                        <a:t> Observed </a:t>
                      </a:r>
                      <a:r>
                        <a:rPr lang="en-US" sz="18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0F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Average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Winter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Forced Outages</a:t>
                      </a:r>
                      <a:r>
                        <a:rPr lang="en-US" sz="1800" b="1" u="none" strike="noStrike" baseline="0" dirty="0">
                          <a:solidFill>
                            <a:srgbClr val="FFFF00"/>
                          </a:solidFill>
                          <a:effectLst/>
                        </a:rPr>
                        <a:t> Observed </a:t>
                      </a:r>
                      <a:r>
                        <a:rPr lang="en-US" sz="18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0F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Maximum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Winter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Forced Outages</a:t>
                      </a:r>
                      <a:r>
                        <a:rPr lang="en-US" sz="1800" b="1" u="none" strike="noStrike" baseline="0" dirty="0">
                          <a:solidFill>
                            <a:srgbClr val="FFFF00"/>
                          </a:solidFill>
                          <a:effectLst/>
                        </a:rPr>
                        <a:t> Observed </a:t>
                      </a:r>
                      <a:r>
                        <a:rPr lang="en-US" sz="18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0F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475227"/>
                  </a:ext>
                </a:extLst>
              </a:tr>
              <a:tr h="6316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Without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0F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5,314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9,747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15,301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296097"/>
                  </a:ext>
                </a:extLst>
              </a:tr>
              <a:tr h="6353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With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0F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14,110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20,034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25,643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95701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135164"/>
              </p:ext>
            </p:extLst>
          </p:nvPr>
        </p:nvGraphicFramePr>
        <p:xfrm>
          <a:off x="2476749" y="3700124"/>
          <a:ext cx="7238499" cy="27948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6401">
                  <a:extLst>
                    <a:ext uri="{9D8B030D-6E8A-4147-A177-3AD203B41FA5}">
                      <a16:colId xmlns:a16="http://schemas.microsoft.com/office/drawing/2014/main" val="3938200450"/>
                    </a:ext>
                  </a:extLst>
                </a:gridCol>
                <a:gridCol w="1848115">
                  <a:extLst>
                    <a:ext uri="{9D8B030D-6E8A-4147-A177-3AD203B41FA5}">
                      <a16:colId xmlns:a16="http://schemas.microsoft.com/office/drawing/2014/main" val="533482439"/>
                    </a:ext>
                  </a:extLst>
                </a:gridCol>
                <a:gridCol w="1986992">
                  <a:extLst>
                    <a:ext uri="{9D8B030D-6E8A-4147-A177-3AD203B41FA5}">
                      <a16:colId xmlns:a16="http://schemas.microsoft.com/office/drawing/2014/main" val="1751246109"/>
                    </a:ext>
                  </a:extLst>
                </a:gridCol>
                <a:gridCol w="1986991">
                  <a:extLst>
                    <a:ext uri="{9D8B030D-6E8A-4147-A177-3AD203B41FA5}">
                      <a16:colId xmlns:a16="http://schemas.microsoft.com/office/drawing/2014/main" val="3552768457"/>
                    </a:ext>
                  </a:extLst>
                </a:gridCol>
              </a:tblGrid>
              <a:tr h="11100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Incremental Cold Weather Outage</a:t>
                      </a:r>
                    </a:p>
                    <a:p>
                      <a:pPr algn="ctr" fontAlgn="b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0F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Minimum</a:t>
                      </a:r>
                    </a:p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Winter</a:t>
                      </a:r>
                    </a:p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Planned</a:t>
                      </a:r>
                      <a:r>
                        <a:rPr lang="en-US" sz="1800" b="1" u="none" strike="noStrike" baseline="0" dirty="0">
                          <a:solidFill>
                            <a:srgbClr val="FFFF00"/>
                          </a:solidFill>
                          <a:effectLst/>
                        </a:rPr>
                        <a:t> &amp; Maintenance</a:t>
                      </a:r>
                      <a:r>
                        <a:rPr lang="en-US" sz="18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 Outages</a:t>
                      </a:r>
                      <a:r>
                        <a:rPr lang="en-US" sz="1800" b="1" u="none" strike="noStrike" baseline="0" dirty="0">
                          <a:solidFill>
                            <a:srgbClr val="FFFF00"/>
                          </a:solidFill>
                          <a:effectLst/>
                        </a:rPr>
                        <a:t> Observed</a:t>
                      </a:r>
                      <a:r>
                        <a:rPr lang="en-US" sz="18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0F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Average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Winter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Planned &amp; Maintenance Outages</a:t>
                      </a:r>
                      <a:r>
                        <a:rPr lang="en-US" sz="1800" b="1" u="none" strike="noStrike" baseline="0" dirty="0">
                          <a:solidFill>
                            <a:srgbClr val="FFFF00"/>
                          </a:solidFill>
                          <a:effectLst/>
                        </a:rPr>
                        <a:t> Observed </a:t>
                      </a:r>
                      <a:r>
                        <a:rPr lang="en-US" sz="18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0F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Maximum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Winter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Planned</a:t>
                      </a:r>
                      <a:r>
                        <a:rPr lang="en-US" sz="1800" b="1" u="none" strike="noStrike" baseline="0" dirty="0">
                          <a:solidFill>
                            <a:srgbClr val="FFFF00"/>
                          </a:solidFill>
                          <a:effectLst/>
                        </a:rPr>
                        <a:t> &amp; Maintenance</a:t>
                      </a:r>
                      <a:r>
                        <a:rPr lang="en-US" sz="18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 Outages</a:t>
                      </a:r>
                      <a:r>
                        <a:rPr lang="en-US" sz="1800" b="1" u="none" strike="noStrike" baseline="0" dirty="0">
                          <a:solidFill>
                            <a:srgbClr val="FFFF00"/>
                          </a:solidFill>
                          <a:effectLst/>
                        </a:rPr>
                        <a:t> Observed </a:t>
                      </a:r>
                      <a:r>
                        <a:rPr lang="en-US" sz="18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0F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475227"/>
                  </a:ext>
                </a:extLst>
              </a:tr>
              <a:tr h="5706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Without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0F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1,654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15,244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296097"/>
                  </a:ext>
                </a:extLst>
              </a:tr>
              <a:tr h="5706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With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0F2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3,606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849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001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Year 2026 Draft results discussion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973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09" y="135963"/>
            <a:ext cx="12107091" cy="939566"/>
          </a:xfrm>
        </p:spPr>
        <p:txBody>
          <a:bodyPr/>
          <a:lstStyle/>
          <a:p>
            <a:r>
              <a:rPr lang="en-US" dirty="0"/>
              <a:t>Questions for REAL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393583"/>
              </p:ext>
            </p:extLst>
          </p:nvPr>
        </p:nvGraphicFramePr>
        <p:xfrm>
          <a:off x="334963" y="1075529"/>
          <a:ext cx="11606982" cy="3418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raphic 6" descr="Thermometer outline">
            <a:extLst>
              <a:ext uri="{FF2B5EF4-FFF2-40B4-BE49-F238E27FC236}">
                <a16:creationId xmlns:a16="http://schemas.microsoft.com/office/drawing/2014/main" id="{D88EA090-C317-C923-5B22-453B1C7E9F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9808" y="11006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83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09" y="135963"/>
            <a:ext cx="12107091" cy="939566"/>
          </a:xfrm>
        </p:spPr>
        <p:txBody>
          <a:bodyPr/>
          <a:lstStyle/>
          <a:p>
            <a:r>
              <a:rPr lang="en-US" dirty="0"/>
              <a:t>Questions for REAL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50462687"/>
              </p:ext>
            </p:extLst>
          </p:nvPr>
        </p:nvGraphicFramePr>
        <p:xfrm>
          <a:off x="334963" y="1075529"/>
          <a:ext cx="11606982" cy="3418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phic 4" descr="Seesaw outline">
            <a:extLst>
              <a:ext uri="{FF2B5EF4-FFF2-40B4-BE49-F238E27FC236}">
                <a16:creationId xmlns:a16="http://schemas.microsoft.com/office/drawing/2014/main" id="{A0254D78-B029-6464-419C-20ECED4F9E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11980" y="4343815"/>
            <a:ext cx="3368040" cy="3368040"/>
          </a:xfrm>
          <a:prstGeom prst="rect">
            <a:avLst/>
          </a:prstGeom>
        </p:spPr>
      </p:pic>
      <p:pic>
        <p:nvPicPr>
          <p:cNvPr id="7" name="Graphic 6" descr="Snow outline">
            <a:extLst>
              <a:ext uri="{FF2B5EF4-FFF2-40B4-BE49-F238E27FC236}">
                <a16:creationId xmlns:a16="http://schemas.microsoft.com/office/drawing/2014/main" id="{37D29D0F-D1E7-2F5C-9149-1870E782C9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93464" y="5325271"/>
            <a:ext cx="914400" cy="914400"/>
          </a:xfrm>
          <a:prstGeom prst="rect">
            <a:avLst/>
          </a:prstGeom>
        </p:spPr>
      </p:pic>
      <p:pic>
        <p:nvPicPr>
          <p:cNvPr id="9" name="Graphic 8" descr="Sun outline">
            <a:extLst>
              <a:ext uri="{FF2B5EF4-FFF2-40B4-BE49-F238E27FC236}">
                <a16:creationId xmlns:a16="http://schemas.microsoft.com/office/drawing/2014/main" id="{2F470AFC-AAA1-0936-1B1E-53E764DBC6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765738" y="442652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50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09" y="135963"/>
            <a:ext cx="12107091" cy="939566"/>
          </a:xfrm>
        </p:spPr>
        <p:txBody>
          <a:bodyPr/>
          <a:lstStyle/>
          <a:p>
            <a:r>
              <a:rPr lang="en-US" dirty="0"/>
              <a:t>Questions for REAL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97939464"/>
              </p:ext>
            </p:extLst>
          </p:nvPr>
        </p:nvGraphicFramePr>
        <p:xfrm>
          <a:off x="334963" y="1075529"/>
          <a:ext cx="11606982" cy="3418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phic 4" descr="Hammer outline">
            <a:extLst>
              <a:ext uri="{FF2B5EF4-FFF2-40B4-BE49-F238E27FC236}">
                <a16:creationId xmlns:a16="http://schemas.microsoft.com/office/drawing/2014/main" id="{BD336420-4589-4E52-9ACE-D85E3511BF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1040" y="11006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90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09" y="135963"/>
            <a:ext cx="12107091" cy="939566"/>
          </a:xfrm>
        </p:spPr>
        <p:txBody>
          <a:bodyPr/>
          <a:lstStyle/>
          <a:p>
            <a:r>
              <a:rPr lang="en-US" dirty="0"/>
              <a:t>Questions for REAL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14934116"/>
              </p:ext>
            </p:extLst>
          </p:nvPr>
        </p:nvGraphicFramePr>
        <p:xfrm>
          <a:off x="334963" y="1075529"/>
          <a:ext cx="11606982" cy="3418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raphic 6" descr="Artificial Intelligence outline">
            <a:extLst>
              <a:ext uri="{FF2B5EF4-FFF2-40B4-BE49-F238E27FC236}">
                <a16:creationId xmlns:a16="http://schemas.microsoft.com/office/drawing/2014/main" id="{73F9BA75-DE75-085B-2F7B-C9FE0A044C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10384" y="11006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07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9142788"/>
              </p:ext>
            </p:extLst>
          </p:nvPr>
        </p:nvGraphicFramePr>
        <p:xfrm>
          <a:off x="287383" y="1224748"/>
          <a:ext cx="11496578" cy="2204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96851072"/>
              </p:ext>
            </p:extLst>
          </p:nvPr>
        </p:nvGraphicFramePr>
        <p:xfrm>
          <a:off x="182445" y="1985393"/>
          <a:ext cx="2079524" cy="1592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09" y="135963"/>
            <a:ext cx="12107091" cy="939566"/>
          </a:xfrm>
        </p:spPr>
        <p:txBody>
          <a:bodyPr/>
          <a:lstStyle/>
          <a:p>
            <a:r>
              <a:rPr lang="en-US" dirty="0"/>
              <a:t>Draft Study results</a:t>
            </a:r>
          </a:p>
        </p:txBody>
      </p:sp>
    </p:spTree>
    <p:extLst>
      <p:ext uri="{BB962C8B-B14F-4D97-AF65-F5344CB8AC3E}">
        <p14:creationId xmlns:p14="http://schemas.microsoft.com/office/powerpoint/2010/main" val="25652010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4171" y="64963"/>
            <a:ext cx="7041212" cy="15992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seasonal </a:t>
            </a:r>
            <a:r>
              <a:rPr lang="en-US" dirty="0" err="1">
                <a:solidFill>
                  <a:schemeClr val="tx1"/>
                </a:solidFill>
              </a:rPr>
              <a:t>prm</a:t>
            </a:r>
            <a:r>
              <a:rPr lang="en-US" dirty="0">
                <a:solidFill>
                  <a:schemeClr val="tx1"/>
                </a:solidFill>
              </a:rPr>
              <a:t> Draft results with varying </a:t>
            </a:r>
            <a:r>
              <a:rPr lang="en-US" dirty="0" err="1">
                <a:solidFill>
                  <a:schemeClr val="tx1"/>
                </a:solidFill>
              </a:rPr>
              <a:t>lole</a:t>
            </a:r>
            <a:r>
              <a:rPr lang="en-US" dirty="0">
                <a:solidFill>
                  <a:schemeClr val="tx1"/>
                </a:solidFill>
              </a:rPr>
              <a:t> levels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1" y="1664208"/>
            <a:ext cx="11998798" cy="469740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945318" y="0"/>
            <a:ext cx="5246682" cy="16585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Impact of P&amp;M Outages is ~1% PRM for Winter LOLE at 0.01 and ~3% PRM for Winter LOLE at 0.1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Expected Unserved Energy (EUE) is impacted exponentially at marginal PRM and LOLE metric differences</a:t>
            </a:r>
          </a:p>
        </p:txBody>
      </p:sp>
    </p:spTree>
    <p:extLst>
      <p:ext uri="{BB962C8B-B14F-4D97-AF65-F5344CB8AC3E}">
        <p14:creationId xmlns:p14="http://schemas.microsoft.com/office/powerpoint/2010/main" val="47039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LOLE OVERVIEW</a:t>
            </a:r>
          </a:p>
        </p:txBody>
      </p:sp>
    </p:spTree>
    <p:extLst>
      <p:ext uri="{BB962C8B-B14F-4D97-AF65-F5344CB8AC3E}">
        <p14:creationId xmlns:p14="http://schemas.microsoft.com/office/powerpoint/2010/main" val="21650718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837905"/>
              </p:ext>
            </p:extLst>
          </p:nvPr>
        </p:nvGraphicFramePr>
        <p:xfrm>
          <a:off x="63324" y="570452"/>
          <a:ext cx="12128676" cy="6113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9476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54" y="467592"/>
            <a:ext cx="9575961" cy="748145"/>
          </a:xfrm>
        </p:spPr>
        <p:txBody>
          <a:bodyPr/>
          <a:lstStyle/>
          <a:p>
            <a:r>
              <a:rPr lang="en-US" dirty="0"/>
              <a:t>Loss of load expectation Overview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13954" y="1342886"/>
            <a:ext cx="10916194" cy="5030517"/>
            <a:chOff x="613954" y="1342886"/>
            <a:chExt cx="10916194" cy="5030517"/>
          </a:xfrm>
        </p:grpSpPr>
        <p:sp>
          <p:nvSpPr>
            <p:cNvPr id="5" name="Freeform 4"/>
            <p:cNvSpPr/>
            <p:nvPr/>
          </p:nvSpPr>
          <p:spPr>
            <a:xfrm>
              <a:off x="4543783" y="1505161"/>
              <a:ext cx="6986365" cy="1298198"/>
            </a:xfrm>
            <a:custGeom>
              <a:avLst/>
              <a:gdLst>
                <a:gd name="connsiteX0" fmla="*/ 216370 w 1298197"/>
                <a:gd name="connsiteY0" fmla="*/ 0 h 6986364"/>
                <a:gd name="connsiteX1" fmla="*/ 1081827 w 1298197"/>
                <a:gd name="connsiteY1" fmla="*/ 0 h 6986364"/>
                <a:gd name="connsiteX2" fmla="*/ 1298197 w 1298197"/>
                <a:gd name="connsiteY2" fmla="*/ 216370 h 6986364"/>
                <a:gd name="connsiteX3" fmla="*/ 1298197 w 1298197"/>
                <a:gd name="connsiteY3" fmla="*/ 6986364 h 6986364"/>
                <a:gd name="connsiteX4" fmla="*/ 1298197 w 1298197"/>
                <a:gd name="connsiteY4" fmla="*/ 6986364 h 6986364"/>
                <a:gd name="connsiteX5" fmla="*/ 0 w 1298197"/>
                <a:gd name="connsiteY5" fmla="*/ 6986364 h 6986364"/>
                <a:gd name="connsiteX6" fmla="*/ 0 w 1298197"/>
                <a:gd name="connsiteY6" fmla="*/ 6986364 h 6986364"/>
                <a:gd name="connsiteX7" fmla="*/ 0 w 1298197"/>
                <a:gd name="connsiteY7" fmla="*/ 216370 h 6986364"/>
                <a:gd name="connsiteX8" fmla="*/ 216370 w 1298197"/>
                <a:gd name="connsiteY8" fmla="*/ 0 h 698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8197" h="6986364">
                  <a:moveTo>
                    <a:pt x="1298197" y="1164416"/>
                  </a:moveTo>
                  <a:lnTo>
                    <a:pt x="1298197" y="5821948"/>
                  </a:lnTo>
                  <a:cubicBezTo>
                    <a:pt x="1298197" y="6465036"/>
                    <a:pt x="1280196" y="6986361"/>
                    <a:pt x="1257991" y="6986361"/>
                  </a:cubicBezTo>
                  <a:lnTo>
                    <a:pt x="0" y="6986361"/>
                  </a:lnTo>
                  <a:lnTo>
                    <a:pt x="0" y="6986361"/>
                  </a:lnTo>
                  <a:lnTo>
                    <a:pt x="0" y="3"/>
                  </a:lnTo>
                  <a:lnTo>
                    <a:pt x="0" y="3"/>
                  </a:lnTo>
                  <a:lnTo>
                    <a:pt x="1257991" y="3"/>
                  </a:lnTo>
                  <a:cubicBezTo>
                    <a:pt x="1280196" y="3"/>
                    <a:pt x="1298197" y="521328"/>
                    <a:pt x="1298197" y="1164416"/>
                  </a:cubicBezTo>
                  <a:close/>
                </a:path>
              </a:pathLst>
            </a:custGeom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1" tIns="95758" rIns="128143" bIns="95759" numCol="1" spcCol="1270" anchor="ctr" anchorCtr="0">
              <a:noAutofit/>
            </a:bodyPr>
            <a:lstStyle/>
            <a:p>
              <a:pPr marL="171450" lvl="1" indent="-17145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700" kern="1200" dirty="0"/>
                <a:t>Expected number of days per year, or hours per year, an area does not have enough capacity to meet load  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613954" y="1342886"/>
              <a:ext cx="3929830" cy="1622747"/>
            </a:xfrm>
            <a:custGeom>
              <a:avLst/>
              <a:gdLst>
                <a:gd name="connsiteX0" fmla="*/ 0 w 3929830"/>
                <a:gd name="connsiteY0" fmla="*/ 270463 h 1622747"/>
                <a:gd name="connsiteX1" fmla="*/ 270463 w 3929830"/>
                <a:gd name="connsiteY1" fmla="*/ 0 h 1622747"/>
                <a:gd name="connsiteX2" fmla="*/ 3659367 w 3929830"/>
                <a:gd name="connsiteY2" fmla="*/ 0 h 1622747"/>
                <a:gd name="connsiteX3" fmla="*/ 3929830 w 3929830"/>
                <a:gd name="connsiteY3" fmla="*/ 270463 h 1622747"/>
                <a:gd name="connsiteX4" fmla="*/ 3929830 w 3929830"/>
                <a:gd name="connsiteY4" fmla="*/ 1352284 h 1622747"/>
                <a:gd name="connsiteX5" fmla="*/ 3659367 w 3929830"/>
                <a:gd name="connsiteY5" fmla="*/ 1622747 h 1622747"/>
                <a:gd name="connsiteX6" fmla="*/ 270463 w 3929830"/>
                <a:gd name="connsiteY6" fmla="*/ 1622747 h 1622747"/>
                <a:gd name="connsiteX7" fmla="*/ 0 w 3929830"/>
                <a:gd name="connsiteY7" fmla="*/ 1352284 h 1622747"/>
                <a:gd name="connsiteX8" fmla="*/ 0 w 3929830"/>
                <a:gd name="connsiteY8" fmla="*/ 270463 h 162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29830" h="1622747">
                  <a:moveTo>
                    <a:pt x="0" y="270463"/>
                  </a:moveTo>
                  <a:cubicBezTo>
                    <a:pt x="0" y="121090"/>
                    <a:pt x="121090" y="0"/>
                    <a:pt x="270463" y="0"/>
                  </a:cubicBezTo>
                  <a:lnTo>
                    <a:pt x="3659367" y="0"/>
                  </a:lnTo>
                  <a:cubicBezTo>
                    <a:pt x="3808740" y="0"/>
                    <a:pt x="3929830" y="121090"/>
                    <a:pt x="3929830" y="270463"/>
                  </a:cubicBezTo>
                  <a:lnTo>
                    <a:pt x="3929830" y="1352284"/>
                  </a:lnTo>
                  <a:cubicBezTo>
                    <a:pt x="3929830" y="1501657"/>
                    <a:pt x="3808740" y="1622747"/>
                    <a:pt x="3659367" y="1622747"/>
                  </a:cubicBezTo>
                  <a:lnTo>
                    <a:pt x="270463" y="1622747"/>
                  </a:lnTo>
                  <a:cubicBezTo>
                    <a:pt x="121090" y="1622747"/>
                    <a:pt x="0" y="1501657"/>
                    <a:pt x="0" y="1352284"/>
                  </a:cubicBezTo>
                  <a:lnTo>
                    <a:pt x="0" y="27046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23996" tIns="151606" rIns="223996" bIns="151606" numCol="1" spcCol="1270" anchor="ctr" anchorCtr="0">
              <a:noAutofit/>
            </a:bodyPr>
            <a:lstStyle/>
            <a:p>
              <a:pPr lvl="0" algn="ctr" defTabSz="1689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800" kern="1200" dirty="0"/>
                <a:t>What is LOLE?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4543783" y="3209046"/>
              <a:ext cx="6986365" cy="1298198"/>
            </a:xfrm>
            <a:custGeom>
              <a:avLst/>
              <a:gdLst>
                <a:gd name="connsiteX0" fmla="*/ 216370 w 1298197"/>
                <a:gd name="connsiteY0" fmla="*/ 0 h 6986364"/>
                <a:gd name="connsiteX1" fmla="*/ 1081827 w 1298197"/>
                <a:gd name="connsiteY1" fmla="*/ 0 h 6986364"/>
                <a:gd name="connsiteX2" fmla="*/ 1298197 w 1298197"/>
                <a:gd name="connsiteY2" fmla="*/ 216370 h 6986364"/>
                <a:gd name="connsiteX3" fmla="*/ 1298197 w 1298197"/>
                <a:gd name="connsiteY3" fmla="*/ 6986364 h 6986364"/>
                <a:gd name="connsiteX4" fmla="*/ 1298197 w 1298197"/>
                <a:gd name="connsiteY4" fmla="*/ 6986364 h 6986364"/>
                <a:gd name="connsiteX5" fmla="*/ 0 w 1298197"/>
                <a:gd name="connsiteY5" fmla="*/ 6986364 h 6986364"/>
                <a:gd name="connsiteX6" fmla="*/ 0 w 1298197"/>
                <a:gd name="connsiteY6" fmla="*/ 6986364 h 6986364"/>
                <a:gd name="connsiteX7" fmla="*/ 0 w 1298197"/>
                <a:gd name="connsiteY7" fmla="*/ 216370 h 6986364"/>
                <a:gd name="connsiteX8" fmla="*/ 216370 w 1298197"/>
                <a:gd name="connsiteY8" fmla="*/ 0 h 698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8197" h="6986364">
                  <a:moveTo>
                    <a:pt x="1298197" y="1164416"/>
                  </a:moveTo>
                  <a:lnTo>
                    <a:pt x="1298197" y="5821948"/>
                  </a:lnTo>
                  <a:cubicBezTo>
                    <a:pt x="1298197" y="6465036"/>
                    <a:pt x="1280196" y="6986361"/>
                    <a:pt x="1257991" y="6986361"/>
                  </a:cubicBezTo>
                  <a:lnTo>
                    <a:pt x="0" y="6986361"/>
                  </a:lnTo>
                  <a:lnTo>
                    <a:pt x="0" y="6986361"/>
                  </a:lnTo>
                  <a:lnTo>
                    <a:pt x="0" y="3"/>
                  </a:lnTo>
                  <a:lnTo>
                    <a:pt x="0" y="3"/>
                  </a:lnTo>
                  <a:lnTo>
                    <a:pt x="1257991" y="3"/>
                  </a:lnTo>
                  <a:cubicBezTo>
                    <a:pt x="1280196" y="3"/>
                    <a:pt x="1298197" y="521328"/>
                    <a:pt x="1298197" y="1164416"/>
                  </a:cubicBezTo>
                  <a:close/>
                </a:path>
              </a:pathLst>
            </a:custGeom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1" tIns="95758" rIns="128143" bIns="95759" numCol="1" spcCol="1270" anchor="ctr" anchorCtr="0">
              <a:noAutofit/>
            </a:bodyPr>
            <a:lstStyle/>
            <a:p>
              <a:pPr marL="171450" lvl="1" indent="-17145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700" kern="1200" dirty="0"/>
                <a:t>LOLE analysis determines the amount of capacity needed to meet a desired reliability target</a:t>
              </a:r>
            </a:p>
            <a:p>
              <a:pPr marL="171450" lvl="1" indent="-17145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700" kern="1200" dirty="0"/>
                <a:t>SPP currently maintains a 1 day in 10 years (1-in-10) industry practice threshold as a reliability target (equivalent to 0.1 days/year)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613954" y="3046771"/>
              <a:ext cx="3929830" cy="1622747"/>
            </a:xfrm>
            <a:custGeom>
              <a:avLst/>
              <a:gdLst>
                <a:gd name="connsiteX0" fmla="*/ 0 w 3929830"/>
                <a:gd name="connsiteY0" fmla="*/ 270463 h 1622747"/>
                <a:gd name="connsiteX1" fmla="*/ 270463 w 3929830"/>
                <a:gd name="connsiteY1" fmla="*/ 0 h 1622747"/>
                <a:gd name="connsiteX2" fmla="*/ 3659367 w 3929830"/>
                <a:gd name="connsiteY2" fmla="*/ 0 h 1622747"/>
                <a:gd name="connsiteX3" fmla="*/ 3929830 w 3929830"/>
                <a:gd name="connsiteY3" fmla="*/ 270463 h 1622747"/>
                <a:gd name="connsiteX4" fmla="*/ 3929830 w 3929830"/>
                <a:gd name="connsiteY4" fmla="*/ 1352284 h 1622747"/>
                <a:gd name="connsiteX5" fmla="*/ 3659367 w 3929830"/>
                <a:gd name="connsiteY5" fmla="*/ 1622747 h 1622747"/>
                <a:gd name="connsiteX6" fmla="*/ 270463 w 3929830"/>
                <a:gd name="connsiteY6" fmla="*/ 1622747 h 1622747"/>
                <a:gd name="connsiteX7" fmla="*/ 0 w 3929830"/>
                <a:gd name="connsiteY7" fmla="*/ 1352284 h 1622747"/>
                <a:gd name="connsiteX8" fmla="*/ 0 w 3929830"/>
                <a:gd name="connsiteY8" fmla="*/ 270463 h 162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29830" h="1622747">
                  <a:moveTo>
                    <a:pt x="0" y="270463"/>
                  </a:moveTo>
                  <a:cubicBezTo>
                    <a:pt x="0" y="121090"/>
                    <a:pt x="121090" y="0"/>
                    <a:pt x="270463" y="0"/>
                  </a:cubicBezTo>
                  <a:lnTo>
                    <a:pt x="3659367" y="0"/>
                  </a:lnTo>
                  <a:cubicBezTo>
                    <a:pt x="3808740" y="0"/>
                    <a:pt x="3929830" y="121090"/>
                    <a:pt x="3929830" y="270463"/>
                  </a:cubicBezTo>
                  <a:lnTo>
                    <a:pt x="3929830" y="1352284"/>
                  </a:lnTo>
                  <a:cubicBezTo>
                    <a:pt x="3929830" y="1501657"/>
                    <a:pt x="3808740" y="1622747"/>
                    <a:pt x="3659367" y="1622747"/>
                  </a:cubicBezTo>
                  <a:lnTo>
                    <a:pt x="270463" y="1622747"/>
                  </a:lnTo>
                  <a:cubicBezTo>
                    <a:pt x="121090" y="1622747"/>
                    <a:pt x="0" y="1501657"/>
                    <a:pt x="0" y="1352284"/>
                  </a:cubicBezTo>
                  <a:lnTo>
                    <a:pt x="0" y="27046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23996" tIns="151606" rIns="223996" bIns="151606" numCol="1" spcCol="1270" anchor="ctr" anchorCtr="0">
              <a:noAutofit/>
            </a:bodyPr>
            <a:lstStyle/>
            <a:p>
              <a:pPr lvl="0" algn="ctr" defTabSz="1689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800" kern="1200" dirty="0"/>
                <a:t>What is the LOLE target?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4543783" y="4912930"/>
              <a:ext cx="6986365" cy="1298198"/>
            </a:xfrm>
            <a:custGeom>
              <a:avLst/>
              <a:gdLst>
                <a:gd name="connsiteX0" fmla="*/ 216370 w 1298197"/>
                <a:gd name="connsiteY0" fmla="*/ 0 h 6986364"/>
                <a:gd name="connsiteX1" fmla="*/ 1081827 w 1298197"/>
                <a:gd name="connsiteY1" fmla="*/ 0 h 6986364"/>
                <a:gd name="connsiteX2" fmla="*/ 1298197 w 1298197"/>
                <a:gd name="connsiteY2" fmla="*/ 216370 h 6986364"/>
                <a:gd name="connsiteX3" fmla="*/ 1298197 w 1298197"/>
                <a:gd name="connsiteY3" fmla="*/ 6986364 h 6986364"/>
                <a:gd name="connsiteX4" fmla="*/ 1298197 w 1298197"/>
                <a:gd name="connsiteY4" fmla="*/ 6986364 h 6986364"/>
                <a:gd name="connsiteX5" fmla="*/ 0 w 1298197"/>
                <a:gd name="connsiteY5" fmla="*/ 6986364 h 6986364"/>
                <a:gd name="connsiteX6" fmla="*/ 0 w 1298197"/>
                <a:gd name="connsiteY6" fmla="*/ 6986364 h 6986364"/>
                <a:gd name="connsiteX7" fmla="*/ 0 w 1298197"/>
                <a:gd name="connsiteY7" fmla="*/ 216370 h 6986364"/>
                <a:gd name="connsiteX8" fmla="*/ 216370 w 1298197"/>
                <a:gd name="connsiteY8" fmla="*/ 0 h 698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8197" h="6986364">
                  <a:moveTo>
                    <a:pt x="1298197" y="1164416"/>
                  </a:moveTo>
                  <a:lnTo>
                    <a:pt x="1298197" y="5821948"/>
                  </a:lnTo>
                  <a:cubicBezTo>
                    <a:pt x="1298197" y="6465036"/>
                    <a:pt x="1280196" y="6986361"/>
                    <a:pt x="1257991" y="6986361"/>
                  </a:cubicBezTo>
                  <a:lnTo>
                    <a:pt x="0" y="6986361"/>
                  </a:lnTo>
                  <a:lnTo>
                    <a:pt x="0" y="6986361"/>
                  </a:lnTo>
                  <a:lnTo>
                    <a:pt x="0" y="3"/>
                  </a:lnTo>
                  <a:lnTo>
                    <a:pt x="0" y="3"/>
                  </a:lnTo>
                  <a:lnTo>
                    <a:pt x="1257991" y="3"/>
                  </a:lnTo>
                  <a:cubicBezTo>
                    <a:pt x="1280196" y="3"/>
                    <a:pt x="1298197" y="521328"/>
                    <a:pt x="1298197" y="1164416"/>
                  </a:cubicBezTo>
                  <a:close/>
                </a:path>
              </a:pathLst>
            </a:custGeom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1" tIns="95759" rIns="128143" bIns="95758" numCol="1" spcCol="1270" anchor="ctr" anchorCtr="0">
              <a:noAutofit/>
            </a:bodyPr>
            <a:lstStyle/>
            <a:p>
              <a:pPr marL="171450" lvl="1" indent="-17145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700" kern="1200" dirty="0"/>
                <a:t>Establishes the area’s Planning Reserve Margin (PRM)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613954" y="4750656"/>
              <a:ext cx="3929830" cy="1622747"/>
            </a:xfrm>
            <a:custGeom>
              <a:avLst/>
              <a:gdLst>
                <a:gd name="connsiteX0" fmla="*/ 0 w 3929830"/>
                <a:gd name="connsiteY0" fmla="*/ 270463 h 1622747"/>
                <a:gd name="connsiteX1" fmla="*/ 270463 w 3929830"/>
                <a:gd name="connsiteY1" fmla="*/ 0 h 1622747"/>
                <a:gd name="connsiteX2" fmla="*/ 3659367 w 3929830"/>
                <a:gd name="connsiteY2" fmla="*/ 0 h 1622747"/>
                <a:gd name="connsiteX3" fmla="*/ 3929830 w 3929830"/>
                <a:gd name="connsiteY3" fmla="*/ 270463 h 1622747"/>
                <a:gd name="connsiteX4" fmla="*/ 3929830 w 3929830"/>
                <a:gd name="connsiteY4" fmla="*/ 1352284 h 1622747"/>
                <a:gd name="connsiteX5" fmla="*/ 3659367 w 3929830"/>
                <a:gd name="connsiteY5" fmla="*/ 1622747 h 1622747"/>
                <a:gd name="connsiteX6" fmla="*/ 270463 w 3929830"/>
                <a:gd name="connsiteY6" fmla="*/ 1622747 h 1622747"/>
                <a:gd name="connsiteX7" fmla="*/ 0 w 3929830"/>
                <a:gd name="connsiteY7" fmla="*/ 1352284 h 1622747"/>
                <a:gd name="connsiteX8" fmla="*/ 0 w 3929830"/>
                <a:gd name="connsiteY8" fmla="*/ 270463 h 162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29830" h="1622747">
                  <a:moveTo>
                    <a:pt x="0" y="270463"/>
                  </a:moveTo>
                  <a:cubicBezTo>
                    <a:pt x="0" y="121090"/>
                    <a:pt x="121090" y="0"/>
                    <a:pt x="270463" y="0"/>
                  </a:cubicBezTo>
                  <a:lnTo>
                    <a:pt x="3659367" y="0"/>
                  </a:lnTo>
                  <a:cubicBezTo>
                    <a:pt x="3808740" y="0"/>
                    <a:pt x="3929830" y="121090"/>
                    <a:pt x="3929830" y="270463"/>
                  </a:cubicBezTo>
                  <a:lnTo>
                    <a:pt x="3929830" y="1352284"/>
                  </a:lnTo>
                  <a:cubicBezTo>
                    <a:pt x="3929830" y="1501657"/>
                    <a:pt x="3808740" y="1622747"/>
                    <a:pt x="3659367" y="1622747"/>
                  </a:cubicBezTo>
                  <a:lnTo>
                    <a:pt x="270463" y="1622747"/>
                  </a:lnTo>
                  <a:cubicBezTo>
                    <a:pt x="121090" y="1622747"/>
                    <a:pt x="0" y="1501657"/>
                    <a:pt x="0" y="1352284"/>
                  </a:cubicBezTo>
                  <a:lnTo>
                    <a:pt x="0" y="27046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23996" tIns="151606" rIns="223996" bIns="151606" numCol="1" spcCol="1270" anchor="ctr" anchorCtr="0">
              <a:noAutofit/>
            </a:bodyPr>
            <a:lstStyle/>
            <a:p>
              <a:pPr lvl="0" algn="ctr" defTabSz="1689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800" kern="1200"/>
                <a:t>How is the LOLE target used?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9908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54" y="467592"/>
            <a:ext cx="9575961" cy="748145"/>
          </a:xfrm>
        </p:spPr>
        <p:txBody>
          <a:bodyPr>
            <a:normAutofit/>
          </a:bodyPr>
          <a:lstStyle/>
          <a:p>
            <a:r>
              <a:rPr lang="en-US" dirty="0"/>
              <a:t>Application of </a:t>
            </a:r>
            <a:r>
              <a:rPr lang="en-US" dirty="0" err="1"/>
              <a:t>lOLE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86775184"/>
                  </p:ext>
                </p:extLst>
              </p:nvPr>
            </p:nvGraphicFramePr>
            <p:xfrm>
              <a:off x="0" y="1124536"/>
              <a:ext cx="10234749" cy="573346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86775184"/>
                  </p:ext>
                </p:extLst>
              </p:nvPr>
            </p:nvGraphicFramePr>
            <p:xfrm>
              <a:off x="0" y="1124536"/>
              <a:ext cx="10234749" cy="573346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07602" y="4330570"/>
            <a:ext cx="3812040" cy="2001157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9144000" y="1378131"/>
            <a:ext cx="3048000" cy="2018212"/>
          </a:xfrm>
          <a:prstGeom prst="wedgeRectCallout">
            <a:avLst>
              <a:gd name="adj1" fmla="val -13649"/>
              <a:gd name="adj2" fmla="val 92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measure of LOLE occurs during few hours when demand is high and supply is low, while the reliability metric target determines the LOLE tolerance of the system</a:t>
            </a:r>
          </a:p>
        </p:txBody>
      </p:sp>
    </p:spTree>
    <p:extLst>
      <p:ext uri="{BB962C8B-B14F-4D97-AF65-F5344CB8AC3E}">
        <p14:creationId xmlns:p14="http://schemas.microsoft.com/office/powerpoint/2010/main" val="3749805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Modeling Assumptions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87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957" y="260430"/>
            <a:ext cx="10942151" cy="939566"/>
          </a:xfrm>
        </p:spPr>
        <p:txBody>
          <a:bodyPr/>
          <a:lstStyle/>
          <a:p>
            <a:r>
              <a:rPr lang="en-US" dirty="0"/>
              <a:t>2023 LOLE Study Assumptions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6351085"/>
              </p:ext>
            </p:extLst>
          </p:nvPr>
        </p:nvGraphicFramePr>
        <p:xfrm>
          <a:off x="340864" y="1474316"/>
          <a:ext cx="11435054" cy="499537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339773">
                  <a:extLst>
                    <a:ext uri="{9D8B030D-6E8A-4147-A177-3AD203B41FA5}">
                      <a16:colId xmlns:a16="http://schemas.microsoft.com/office/drawing/2014/main" val="716343609"/>
                    </a:ext>
                  </a:extLst>
                </a:gridCol>
                <a:gridCol w="3721261">
                  <a:extLst>
                    <a:ext uri="{9D8B030D-6E8A-4147-A177-3AD203B41FA5}">
                      <a16:colId xmlns:a16="http://schemas.microsoft.com/office/drawing/2014/main" val="853130013"/>
                    </a:ext>
                  </a:extLst>
                </a:gridCol>
                <a:gridCol w="3374020">
                  <a:extLst>
                    <a:ext uri="{9D8B030D-6E8A-4147-A177-3AD203B41FA5}">
                      <a16:colId xmlns:a16="http://schemas.microsoft.com/office/drawing/2014/main" val="1760236130"/>
                    </a:ext>
                  </a:extLst>
                </a:gridCol>
              </a:tblGrid>
              <a:tr h="4849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Assumptions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174" marR="5174" marT="517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2023 Study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174" marR="5174" marT="517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2021 Study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174" marR="5174" marT="5174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882096"/>
                  </a:ext>
                </a:extLst>
              </a:tr>
              <a:tr h="42726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Historical Wind, Solar, &amp; Load Profiles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174" marR="5174" marT="517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43 Years (1980-2022)</a:t>
                      </a:r>
                      <a:endParaRPr lang="en-US" sz="1600" b="0" i="0" u="none" strike="noStrike" dirty="0">
                        <a:solidFill>
                          <a:srgbClr val="2A363B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174" marR="5174" marT="517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9 Years (2012-2020)</a:t>
                      </a:r>
                      <a:endParaRPr lang="en-US" sz="1600" b="0" i="0" u="none" strike="noStrike" dirty="0">
                        <a:solidFill>
                          <a:srgbClr val="2A363B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174" marR="5174" marT="5174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72951"/>
                  </a:ext>
                </a:extLst>
              </a:tr>
              <a:tr h="4157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Planning Years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174" marR="5174" marT="517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Year 3 and Year 6 (2026 and 2029)</a:t>
                      </a:r>
                      <a:endParaRPr lang="en-US" sz="1600" b="0" i="0" u="none" strike="noStrike" dirty="0">
                        <a:solidFill>
                          <a:srgbClr val="2A363B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174" marR="5174" marT="517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Year 2 and Year 5 (2023 and 2026)</a:t>
                      </a:r>
                      <a:endParaRPr lang="en-US" sz="1600" b="0" i="0" u="none" strike="noStrike" dirty="0">
                        <a:solidFill>
                          <a:srgbClr val="2A363B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174" marR="5174" marT="5174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763158"/>
                  </a:ext>
                </a:extLst>
              </a:tr>
              <a:tr h="4157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Reliability Metric Application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174" marR="5174" marT="517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Seasonal</a:t>
                      </a:r>
                      <a:endParaRPr lang="en-US" sz="1600" b="0" i="0" u="none" strike="noStrike" dirty="0">
                        <a:solidFill>
                          <a:srgbClr val="2A363B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174" marR="5174" marT="517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Annual (Summer Based)</a:t>
                      </a:r>
                      <a:endParaRPr lang="en-US" sz="1600" b="0" i="0" u="none" strike="noStrike" dirty="0">
                        <a:solidFill>
                          <a:srgbClr val="2A363B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174" marR="5174" marT="5174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852567"/>
                  </a:ext>
                </a:extLst>
              </a:tr>
              <a:tr h="6918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Temperature Outages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(W1)"/>
                      </a:endParaRPr>
                    </a:p>
                  </a:txBody>
                  <a:tcPr marL="5174" marR="5174" marT="517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Incremental cold weather outages applied for extreme winter temperatures</a:t>
                      </a:r>
                      <a:endParaRPr lang="en-US" sz="1600" b="0" i="0" u="none" strike="noStrike" dirty="0">
                        <a:solidFill>
                          <a:srgbClr val="2A363B"/>
                        </a:solidFill>
                        <a:effectLst/>
                        <a:latin typeface="Times New (W1)"/>
                      </a:endParaRPr>
                    </a:p>
                  </a:txBody>
                  <a:tcPr marL="5174" marR="5174" marT="517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None</a:t>
                      </a:r>
                      <a:endParaRPr lang="en-US" sz="1600" b="0" i="0" u="none" strike="noStrike" dirty="0">
                        <a:solidFill>
                          <a:srgbClr val="2A363B"/>
                        </a:solidFill>
                        <a:effectLst/>
                        <a:latin typeface="Times New (W1)"/>
                      </a:endParaRPr>
                    </a:p>
                  </a:txBody>
                  <a:tcPr marL="5174" marR="5174" marT="5174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772992"/>
                  </a:ext>
                </a:extLst>
              </a:tr>
              <a:tr h="4157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Demand Response Programs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174" marR="5174" marT="517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Actual Program Parameters</a:t>
                      </a:r>
                      <a:endParaRPr lang="en-US" sz="1600" b="0" i="0" u="none" strike="noStrike" dirty="0">
                        <a:solidFill>
                          <a:srgbClr val="2A363B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174" marR="5174" marT="517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No limits</a:t>
                      </a:r>
                      <a:endParaRPr lang="en-US" sz="1600" b="0" i="0" u="none" strike="noStrike" dirty="0">
                        <a:solidFill>
                          <a:srgbClr val="2A363B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174" marR="5174" marT="5174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634380"/>
                  </a:ext>
                </a:extLst>
              </a:tr>
              <a:tr h="4157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Forced Outage Rates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174" marR="5174" marT="517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GADS 2015-2022</a:t>
                      </a:r>
                      <a:endParaRPr lang="en-US" sz="1600" b="0" i="0" u="none" strike="noStrike" dirty="0">
                        <a:solidFill>
                          <a:srgbClr val="2A363B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174" marR="5174" marT="517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GADS 2015-2020</a:t>
                      </a:r>
                      <a:endParaRPr lang="en-US" sz="1600" b="0" i="0" u="none" strike="noStrike" dirty="0">
                        <a:solidFill>
                          <a:srgbClr val="2A363B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174" marR="5174" marT="5174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304628"/>
                  </a:ext>
                </a:extLst>
              </a:tr>
              <a:tr h="81987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Value of Wind, Solar, and Battery in PRM Calculation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174" marR="5174" marT="517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System ELCC (all weather years)</a:t>
                      </a:r>
                      <a:endParaRPr lang="en-US" sz="1600" b="0" i="0" u="none" strike="noStrike" dirty="0">
                        <a:solidFill>
                          <a:srgbClr val="2A363B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174" marR="5174" marT="517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Methodology similar to ELCC</a:t>
                      </a:r>
                      <a:endParaRPr lang="en-US" sz="1600" b="0" i="0" u="none" strike="noStrike" dirty="0">
                        <a:solidFill>
                          <a:srgbClr val="2A363B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174" marR="5174" marT="5174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033895"/>
                  </a:ext>
                </a:extLst>
              </a:tr>
              <a:tr h="4157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Load Forecast Uncertainty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174" marR="5174" marT="517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Considered in the 43 Historical </a:t>
                      </a:r>
                    </a:p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Weather year</a:t>
                      </a:r>
                      <a:endParaRPr lang="en-US" sz="1600" b="0" i="0" u="none" strike="noStrike" dirty="0">
                        <a:solidFill>
                          <a:srgbClr val="2A363B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174" marR="5174" marT="517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600" u="none" strike="noStrike" dirty="0">
                          <a:effectLst/>
                        </a:rPr>
                        <a:t>7 discrete standard deviation points</a:t>
                      </a:r>
                      <a:endParaRPr lang="fr-FR" sz="1600" b="0" i="0" u="none" strike="noStrike" dirty="0">
                        <a:solidFill>
                          <a:srgbClr val="2A363B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174" marR="5174" marT="5174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612392"/>
                  </a:ext>
                </a:extLst>
              </a:tr>
              <a:tr h="4157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Determination of 1 day in 10 year threshold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174" marR="5174" marT="517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Perfect Negative Generation</a:t>
                      </a:r>
                      <a:endParaRPr lang="en-US" sz="1600" b="0" i="0" u="none" strike="noStrike" dirty="0">
                        <a:solidFill>
                          <a:srgbClr val="2A363B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174" marR="5174" marT="517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Generation Removal</a:t>
                      </a:r>
                      <a:endParaRPr lang="en-US" sz="1600" b="0" i="0" u="none" strike="noStrike" dirty="0">
                        <a:solidFill>
                          <a:srgbClr val="2A363B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174" marR="5174" marT="5174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390370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7733211" y="46285"/>
            <a:ext cx="4118317" cy="136785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PRM impact analysis performed on Incremental cold weather outages assumption, Planned and Maintenance Outages assumption, and seasonal reliability metric application</a:t>
            </a:r>
          </a:p>
        </p:txBody>
      </p:sp>
    </p:spTree>
    <p:extLst>
      <p:ext uri="{BB962C8B-B14F-4D97-AF65-F5344CB8AC3E}">
        <p14:creationId xmlns:p14="http://schemas.microsoft.com/office/powerpoint/2010/main" val="4170093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66" y="112144"/>
            <a:ext cx="11766925" cy="905774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Year 2026 Modeled Generation and peak demand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5958775"/>
              </p:ext>
            </p:extLst>
          </p:nvPr>
        </p:nvGraphicFramePr>
        <p:xfrm>
          <a:off x="2674890" y="5565175"/>
          <a:ext cx="6847477" cy="103520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704134">
                  <a:extLst>
                    <a:ext uri="{9D8B030D-6E8A-4147-A177-3AD203B41FA5}">
                      <a16:colId xmlns:a16="http://schemas.microsoft.com/office/drawing/2014/main" val="2047339620"/>
                    </a:ext>
                  </a:extLst>
                </a:gridCol>
                <a:gridCol w="1865971">
                  <a:extLst>
                    <a:ext uri="{9D8B030D-6E8A-4147-A177-3AD203B41FA5}">
                      <a16:colId xmlns:a16="http://schemas.microsoft.com/office/drawing/2014/main" val="3913022449"/>
                    </a:ext>
                  </a:extLst>
                </a:gridCol>
                <a:gridCol w="2277372">
                  <a:extLst>
                    <a:ext uri="{9D8B030D-6E8A-4147-A177-3AD203B41FA5}">
                      <a16:colId xmlns:a16="http://schemas.microsoft.com/office/drawing/2014/main" val="669850498"/>
                    </a:ext>
                  </a:extLst>
                </a:gridCol>
              </a:tblGrid>
              <a:tr h="566944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 LOLE Study</a:t>
                      </a:r>
                    </a:p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Peak</a:t>
                      </a:r>
                      <a:r>
                        <a:rPr lang="en-US" sz="1600" b="1" u="none" strike="noStrike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Demand</a:t>
                      </a:r>
                      <a:endParaRPr lang="en-US" sz="16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65" marR="6865" marT="686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Summer (MW)</a:t>
                      </a:r>
                    </a:p>
                  </a:txBody>
                  <a:tcPr marL="6865" marR="6865" marT="686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Winter (MW)</a:t>
                      </a:r>
                    </a:p>
                  </a:txBody>
                  <a:tcPr marL="6865" marR="6865" marT="6865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477903"/>
                  </a:ext>
                </a:extLst>
              </a:tr>
              <a:tr h="468261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Non-Coincident</a:t>
                      </a:r>
                      <a:r>
                        <a:rPr lang="en-US" sz="1600" b="1" u="none" strike="noStrike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Peak (NCP)</a:t>
                      </a:r>
                      <a:endParaRPr lang="en-US" sz="16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65" marR="6865" marT="686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58,028</a:t>
                      </a:r>
                    </a:p>
                  </a:txBody>
                  <a:tcPr marL="6865" marR="6865" marT="686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47,822</a:t>
                      </a:r>
                    </a:p>
                  </a:txBody>
                  <a:tcPr marL="6865" marR="6865" marT="686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615338"/>
                  </a:ext>
                </a:extLst>
              </a:tr>
            </a:tbl>
          </a:graphicData>
        </a:graphic>
      </p:graphicFrame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1157488"/>
              </p:ext>
            </p:extLst>
          </p:nvPr>
        </p:nvGraphicFramePr>
        <p:xfrm>
          <a:off x="68517" y="951305"/>
          <a:ext cx="12060223" cy="435300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784950">
                  <a:extLst>
                    <a:ext uri="{9D8B030D-6E8A-4147-A177-3AD203B41FA5}">
                      <a16:colId xmlns:a16="http://schemas.microsoft.com/office/drawing/2014/main" val="977063124"/>
                    </a:ext>
                  </a:extLst>
                </a:gridCol>
                <a:gridCol w="1655917">
                  <a:extLst>
                    <a:ext uri="{9D8B030D-6E8A-4147-A177-3AD203B41FA5}">
                      <a16:colId xmlns:a16="http://schemas.microsoft.com/office/drawing/2014/main" val="2796433682"/>
                    </a:ext>
                  </a:extLst>
                </a:gridCol>
                <a:gridCol w="2611254">
                  <a:extLst>
                    <a:ext uri="{9D8B030D-6E8A-4147-A177-3AD203B41FA5}">
                      <a16:colId xmlns:a16="http://schemas.microsoft.com/office/drawing/2014/main" val="361881298"/>
                    </a:ext>
                  </a:extLst>
                </a:gridCol>
                <a:gridCol w="2504051">
                  <a:extLst>
                    <a:ext uri="{9D8B030D-6E8A-4147-A177-3AD203B41FA5}">
                      <a16:colId xmlns:a16="http://schemas.microsoft.com/office/drawing/2014/main" val="2131606008"/>
                    </a:ext>
                  </a:extLst>
                </a:gridCol>
                <a:gridCol w="2504051">
                  <a:extLst>
                    <a:ext uri="{9D8B030D-6E8A-4147-A177-3AD203B41FA5}">
                      <a16:colId xmlns:a16="http://schemas.microsoft.com/office/drawing/2014/main" val="283732674"/>
                    </a:ext>
                  </a:extLst>
                </a:gridCol>
              </a:tblGrid>
              <a:tr h="566944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Fuel Type</a:t>
                      </a:r>
                    </a:p>
                  </a:txBody>
                  <a:tcPr marL="6865" marR="6865" marT="686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Modeled in 2023</a:t>
                      </a:r>
                      <a:r>
                        <a:rPr lang="en-US" sz="1600" b="1" u="none" strike="noStrike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LOLE Study</a:t>
                      </a:r>
                      <a:r>
                        <a:rPr lang="en-US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(MW)</a:t>
                      </a:r>
                    </a:p>
                  </a:txBody>
                  <a:tcPr marL="6865" marR="6865" marT="686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Summer Accredited in PRM Calculation (MW)</a:t>
                      </a:r>
                    </a:p>
                  </a:txBody>
                  <a:tcPr marL="6865" marR="6865" marT="686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Winter Accredited in PRM Calculation (MW)</a:t>
                      </a:r>
                    </a:p>
                  </a:txBody>
                  <a:tcPr marL="6865" marR="6865" marT="686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Modeled in </a:t>
                      </a:r>
                      <a:r>
                        <a:rPr lang="en-US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 LOLE Study (MW)</a:t>
                      </a:r>
                    </a:p>
                  </a:txBody>
                  <a:tcPr marL="6865" marR="6865" marT="6865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955911"/>
                  </a:ext>
                </a:extLst>
              </a:tr>
              <a:tr h="468261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Natural Gas and Other Gases</a:t>
                      </a:r>
                    </a:p>
                  </a:txBody>
                  <a:tcPr marL="6865" marR="6865" marT="686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32,733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65" marR="6865" marT="686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32,325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65" marR="6865" marT="686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32,733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65" marR="6865" marT="686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30,848</a:t>
                      </a:r>
                    </a:p>
                  </a:txBody>
                  <a:tcPr marL="6865" marR="6865" marT="686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767515"/>
                  </a:ext>
                </a:extLst>
              </a:tr>
              <a:tr h="359919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Coal</a:t>
                      </a:r>
                    </a:p>
                  </a:txBody>
                  <a:tcPr marL="6865" marR="6865" marT="686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20,422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65" marR="6865" marT="686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20,422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65" marR="6865" marT="686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20,422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65" marR="6865" marT="686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20,887</a:t>
                      </a:r>
                    </a:p>
                  </a:txBody>
                  <a:tcPr marL="6865" marR="6865" marT="686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445577"/>
                  </a:ext>
                </a:extLst>
              </a:tr>
              <a:tr h="359919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Hydro</a:t>
                      </a:r>
                    </a:p>
                  </a:txBody>
                  <a:tcPr marL="6865" marR="6865" marT="686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3,252</a:t>
                      </a:r>
                    </a:p>
                  </a:txBody>
                  <a:tcPr marL="6865" marR="6865" marT="686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3,252</a:t>
                      </a:r>
                    </a:p>
                  </a:txBody>
                  <a:tcPr marL="6865" marR="6865" marT="686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3,252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65" marR="6865" marT="686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3,173</a:t>
                      </a:r>
                    </a:p>
                  </a:txBody>
                  <a:tcPr marL="6865" marR="6865" marT="686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653203"/>
                  </a:ext>
                </a:extLst>
              </a:tr>
              <a:tr h="359919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Nuclear</a:t>
                      </a:r>
                    </a:p>
                  </a:txBody>
                  <a:tcPr marL="6865" marR="6865" marT="686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1,948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65" marR="6865" marT="686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1,948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65" marR="6865" marT="686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1,948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65" marR="6865" marT="686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1,948</a:t>
                      </a:r>
                    </a:p>
                  </a:txBody>
                  <a:tcPr marL="6865" marR="6865" marT="686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676240"/>
                  </a:ext>
                </a:extLst>
              </a:tr>
              <a:tr h="461925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Petroleum</a:t>
                      </a:r>
                    </a:p>
                  </a:txBody>
                  <a:tcPr marL="6865" marR="6865" marT="686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1,805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65" marR="6865" marT="686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1,777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65" marR="6865" marT="686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1,805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65" marR="6865" marT="686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1,820</a:t>
                      </a:r>
                    </a:p>
                  </a:txBody>
                  <a:tcPr marL="6865" marR="6865" marT="686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532962"/>
                  </a:ext>
                </a:extLst>
              </a:tr>
              <a:tr h="336442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Battery</a:t>
                      </a:r>
                    </a:p>
                  </a:txBody>
                  <a:tcPr marL="6865" marR="6865" marT="686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426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65" marR="6865" marT="686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426 (100%)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65" marR="6865" marT="686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354 (83%)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65" marR="6865" marT="686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65" marR="6865" marT="686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268894"/>
                  </a:ext>
                </a:extLst>
              </a:tr>
              <a:tr h="359919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Wind</a:t>
                      </a:r>
                    </a:p>
                  </a:txBody>
                  <a:tcPr marL="6865" marR="6865" marT="686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37,964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65" marR="6865" marT="686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5,413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(14%)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65" marR="6865" marT="686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9,576 (25%)   </a:t>
                      </a:r>
                    </a:p>
                  </a:txBody>
                  <a:tcPr marL="6865" marR="6865" marT="686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30,556</a:t>
                      </a:r>
                    </a:p>
                  </a:txBody>
                  <a:tcPr marL="6865" marR="6865" marT="686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618207"/>
                  </a:ext>
                </a:extLst>
              </a:tr>
              <a:tr h="359919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Solar</a:t>
                      </a:r>
                    </a:p>
                  </a:txBody>
                  <a:tcPr marL="6865" marR="6865" marT="686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4,828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65" marR="6865" marT="686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2,867 (59%)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65" marR="6865" marT="686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521 (10%)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65" marR="6865" marT="686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238</a:t>
                      </a:r>
                    </a:p>
                  </a:txBody>
                  <a:tcPr marL="6865" marR="6865" marT="686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871349"/>
                  </a:ext>
                </a:extLst>
              </a:tr>
              <a:tr h="359919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Demand Response</a:t>
                      </a:r>
                    </a:p>
                  </a:txBody>
                  <a:tcPr marL="6865" marR="6865" marT="686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1,850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65" marR="6865" marT="686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1,850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65" marR="6865" marT="686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1,422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65" marR="6865" marT="686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838</a:t>
                      </a:r>
                    </a:p>
                  </a:txBody>
                  <a:tcPr marL="6865" marR="6865" marT="686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449897"/>
                  </a:ext>
                </a:extLst>
              </a:tr>
              <a:tr h="359919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Firm External Imports</a:t>
                      </a:r>
                    </a:p>
                  </a:txBody>
                  <a:tcPr marL="6865" marR="6865" marT="686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2,100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65" marR="6865" marT="686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2,100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65" marR="6865" marT="686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2,071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65" marR="6865" marT="686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2,009</a:t>
                      </a:r>
                    </a:p>
                  </a:txBody>
                  <a:tcPr marL="6865" marR="6865" marT="686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143262"/>
                  </a:ext>
                </a:extLst>
              </a:tr>
            </a:tbl>
          </a:graphicData>
        </a:graphic>
      </p:graphicFrame>
      <p:sp>
        <p:nvSpPr>
          <p:cNvPr id="3" name="Rectangular Callout 2"/>
          <p:cNvSpPr/>
          <p:nvPr/>
        </p:nvSpPr>
        <p:spPr>
          <a:xfrm>
            <a:off x="6544491" y="3239590"/>
            <a:ext cx="1234440" cy="933995"/>
          </a:xfrm>
          <a:prstGeom prst="wedgeRectCallout">
            <a:avLst>
              <a:gd name="adj1" fmla="val -53331"/>
              <a:gd name="adj2" fmla="val 76912"/>
            </a:avLst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%’s represent accreditation based on System ELCC methodology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6544491" y="1907079"/>
            <a:ext cx="1234440" cy="836023"/>
          </a:xfrm>
          <a:prstGeom prst="wedgeRectCallout">
            <a:avLst>
              <a:gd name="adj1" fmla="val -3373"/>
              <a:gd name="adj2" fmla="val -99219"/>
            </a:avLst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2026 accredited capacity values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10014856" y="5431544"/>
            <a:ext cx="1624149" cy="836023"/>
          </a:xfrm>
          <a:prstGeom prst="wedgeRectCallout">
            <a:avLst>
              <a:gd name="adj1" fmla="val -88558"/>
              <a:gd name="adj2" fmla="val 58593"/>
            </a:avLst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2026 forecasted demand values in model simulation and PRM calculation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107577" y="3540034"/>
            <a:ext cx="1371600" cy="1097280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46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393" y="370335"/>
            <a:ext cx="10942151" cy="697628"/>
          </a:xfrm>
        </p:spPr>
        <p:txBody>
          <a:bodyPr>
            <a:normAutofit/>
          </a:bodyPr>
          <a:lstStyle/>
          <a:p>
            <a:r>
              <a:rPr lang="en-US" dirty="0"/>
              <a:t>SIR227 RESOURCE PLANNING &amp; AVAILABILITY 2.7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8149573"/>
              </p:ext>
            </p:extLst>
          </p:nvPr>
        </p:nvGraphicFramePr>
        <p:xfrm>
          <a:off x="0" y="907869"/>
          <a:ext cx="7604228" cy="6061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4227" y="2492746"/>
            <a:ext cx="4587773" cy="3858950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9571893" y="874961"/>
            <a:ext cx="2620107" cy="1584876"/>
          </a:xfrm>
          <a:prstGeom prst="wedgeRectCallout">
            <a:avLst>
              <a:gd name="adj1" fmla="val 5529"/>
              <a:gd name="adj2" fmla="val 73991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Shows the temperature impacts on forced outages considered in the 2023 LOLE Study</a:t>
            </a:r>
          </a:p>
        </p:txBody>
      </p:sp>
    </p:spTree>
    <p:extLst>
      <p:ext uri="{BB962C8B-B14F-4D97-AF65-F5344CB8AC3E}">
        <p14:creationId xmlns:p14="http://schemas.microsoft.com/office/powerpoint/2010/main" val="242261105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SPP Official Branding">
      <a:dk1>
        <a:srgbClr val="2A363B"/>
      </a:dk1>
      <a:lt1>
        <a:sysClr val="window" lastClr="FFFFFF"/>
      </a:lt1>
      <a:dk2>
        <a:srgbClr val="5A6770"/>
      </a:dk2>
      <a:lt2>
        <a:srgbClr val="E7E6E6"/>
      </a:lt2>
      <a:accent1>
        <a:srgbClr val="C7202F"/>
      </a:accent1>
      <a:accent2>
        <a:srgbClr val="2399BB"/>
      </a:accent2>
      <a:accent3>
        <a:srgbClr val="1FBF92"/>
      </a:accent3>
      <a:accent4>
        <a:srgbClr val="FBAB18"/>
      </a:accent4>
      <a:accent5>
        <a:srgbClr val="A142C0"/>
      </a:accent5>
      <a:accent6>
        <a:srgbClr val="A67777"/>
      </a:accent6>
      <a:hlink>
        <a:srgbClr val="2399BB"/>
      </a:hlink>
      <a:folHlink>
        <a:srgbClr val="FBAB18"/>
      </a:folHlink>
    </a:clrScheme>
    <a:fontScheme name="SPP Branding Font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PC+education+template 20210601" id="{DF629BE8-9F30-4287-857B-22447FAF7BEC}" vid="{EAC0917D-0720-4E2F-B17C-C7B6989CFD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c4d59ec-3ca7-45ae-8048-ac80299584db">
      <Terms xmlns="http://schemas.microsoft.com/office/infopath/2007/PartnerControls"/>
    </lcf76f155ced4ddcb4097134ff3c332f>
    <TaxCatchAll xmlns="5e207819-3fdd-4ee3-a2f3-ad4d7cb8361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90DCD48A7FCC408DC1127391EAAA44" ma:contentTypeVersion="15" ma:contentTypeDescription="Create a new document." ma:contentTypeScope="" ma:versionID="c5dad0a5a79cb41440d4ae175c0c4d12">
  <xsd:schema xmlns:xsd="http://www.w3.org/2001/XMLSchema" xmlns:xs="http://www.w3.org/2001/XMLSchema" xmlns:p="http://schemas.microsoft.com/office/2006/metadata/properties" xmlns:ns2="1c4d59ec-3ca7-45ae-8048-ac80299584db" xmlns:ns3="5e207819-3fdd-4ee3-a2f3-ad4d7cb83613" targetNamespace="http://schemas.microsoft.com/office/2006/metadata/properties" ma:root="true" ma:fieldsID="6ca9097359f0122c91b11baa9b86649c" ns2:_="" ns3:_="">
    <xsd:import namespace="1c4d59ec-3ca7-45ae-8048-ac80299584db"/>
    <xsd:import namespace="5e207819-3fdd-4ee3-a2f3-ad4d7cb836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4d59ec-3ca7-45ae-8048-ac80299584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4174cf4-8bc1-4249-b783-7da8288d63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07819-3fdd-4ee3-a2f3-ad4d7cb8361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150a7f2-253e-4017-9dce-cdccf0295658}" ma:internalName="TaxCatchAll" ma:showField="CatchAllData" ma:web="5e207819-3fdd-4ee3-a2f3-ad4d7cb836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EBC202-3732-4914-9974-01DBAC2E4132}">
  <ds:schemaRefs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terms/"/>
    <ds:schemaRef ds:uri="5e207819-3fdd-4ee3-a2f3-ad4d7cb83613"/>
    <ds:schemaRef ds:uri="1c4d59ec-3ca7-45ae-8048-ac80299584db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0D971B2-6672-4BFD-B670-4EBEC15E66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1CC807-31D6-4C64-9DD9-9B871C258C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4d59ec-3ca7-45ae-8048-ac80299584db"/>
    <ds:schemaRef ds:uri="5e207819-3fdd-4ee3-a2f3-ad4d7cb836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MOPC+education+template+20210601 (1)</Template>
  <TotalTime>22178</TotalTime>
  <Words>1523</Words>
  <Application>Microsoft Office PowerPoint</Application>
  <PresentationFormat>Widescreen</PresentationFormat>
  <Paragraphs>281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Cambria Math</vt:lpstr>
      <vt:lpstr>Segoe UI</vt:lpstr>
      <vt:lpstr>Segoe UI Black</vt:lpstr>
      <vt:lpstr>Segoe UI Light</vt:lpstr>
      <vt:lpstr>Segoe UI Semilight</vt:lpstr>
      <vt:lpstr>Times New (W1)</vt:lpstr>
      <vt:lpstr>Custom Design</vt:lpstr>
      <vt:lpstr>2023 Loss of Load Expectation (LOLE) 2026 Study Overview</vt:lpstr>
      <vt:lpstr>Outline</vt:lpstr>
      <vt:lpstr>LOLE OVERVIEW</vt:lpstr>
      <vt:lpstr>Loss of load expectation Overview</vt:lpstr>
      <vt:lpstr>Application of lOLE</vt:lpstr>
      <vt:lpstr>Modeling Assumptions</vt:lpstr>
      <vt:lpstr>2023 LOLE Study Assumptions</vt:lpstr>
      <vt:lpstr>Year 2026 Modeled Generation and peak demand</vt:lpstr>
      <vt:lpstr>SIR227 RESOURCE PLANNING &amp; AVAILABILITY 2.7</vt:lpstr>
      <vt:lpstr>Application of incremental cold-weather outages </vt:lpstr>
      <vt:lpstr>Planned &amp; maintenance outage modeling</vt:lpstr>
      <vt:lpstr>Planned &amp; maintenance outages scheduled by servm</vt:lpstr>
      <vt:lpstr>Hourly load profiles</vt:lpstr>
      <vt:lpstr>Load profile assumptions</vt:lpstr>
      <vt:lpstr>Non-coincidental Peak (NCP) to coincidental peak (CP) translation</vt:lpstr>
      <vt:lpstr>PowerPoint Presentation</vt:lpstr>
      <vt:lpstr>PowerPoint Presentation</vt:lpstr>
      <vt:lpstr>Analysis of LOLE Hours</vt:lpstr>
      <vt:lpstr>Hours and years contributing to Seasonal LOLE</vt:lpstr>
      <vt:lpstr>PowerPoint Presentation</vt:lpstr>
      <vt:lpstr>Incremental Cold weather outages impacts on loss of load hours</vt:lpstr>
      <vt:lpstr>Outages during winter lole hours</vt:lpstr>
      <vt:lpstr>Year 2026 Draft results discussion</vt:lpstr>
      <vt:lpstr>Questions for REAL</vt:lpstr>
      <vt:lpstr>Questions for REAL</vt:lpstr>
      <vt:lpstr>Questions for REAL</vt:lpstr>
      <vt:lpstr>Questions for REAL</vt:lpstr>
      <vt:lpstr>Draft Study results</vt:lpstr>
      <vt:lpstr>seasonal prm Draft results with varying lole levels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Darden</dc:creator>
  <cp:lastModifiedBy>Ken Sands</cp:lastModifiedBy>
  <cp:revision>583</cp:revision>
  <dcterms:created xsi:type="dcterms:W3CDTF">2021-07-06T15:48:48Z</dcterms:created>
  <dcterms:modified xsi:type="dcterms:W3CDTF">2023-12-09T23:14:31Z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0x0101000C90DCD48A7FCC408DC1127391EAAA44</vt:lpwstr>
  </property>
</Properties>
</file>