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6" r:id="rId4"/>
  </p:sldMasterIdLst>
  <p:notesMasterIdLst>
    <p:notesMasterId r:id="rId88"/>
  </p:notesMasterIdLst>
  <p:sldIdLst>
    <p:sldId id="266" r:id="rId5"/>
    <p:sldId id="365" r:id="rId6"/>
    <p:sldId id="402" r:id="rId7"/>
    <p:sldId id="437" r:id="rId8"/>
    <p:sldId id="370" r:id="rId9"/>
    <p:sldId id="439" r:id="rId10"/>
    <p:sldId id="411" r:id="rId11"/>
    <p:sldId id="409" r:id="rId12"/>
    <p:sldId id="473" r:id="rId13"/>
    <p:sldId id="414" r:id="rId14"/>
    <p:sldId id="371" r:id="rId15"/>
    <p:sldId id="407" r:id="rId16"/>
    <p:sldId id="408" r:id="rId17"/>
    <p:sldId id="336" r:id="rId18"/>
    <p:sldId id="364" r:id="rId19"/>
    <p:sldId id="327" r:id="rId20"/>
    <p:sldId id="331" r:id="rId21"/>
    <p:sldId id="329" r:id="rId22"/>
    <p:sldId id="337" r:id="rId23"/>
    <p:sldId id="332" r:id="rId24"/>
    <p:sldId id="333" r:id="rId25"/>
    <p:sldId id="335" r:id="rId26"/>
    <p:sldId id="330" r:id="rId27"/>
    <p:sldId id="363" r:id="rId28"/>
    <p:sldId id="459" r:id="rId29"/>
    <p:sldId id="456" r:id="rId30"/>
    <p:sldId id="450" r:id="rId31"/>
    <p:sldId id="451" r:id="rId32"/>
    <p:sldId id="452" r:id="rId33"/>
    <p:sldId id="453" r:id="rId34"/>
    <p:sldId id="454" r:id="rId35"/>
    <p:sldId id="455" r:id="rId36"/>
    <p:sldId id="348" r:id="rId37"/>
    <p:sldId id="343" r:id="rId38"/>
    <p:sldId id="340" r:id="rId39"/>
    <p:sldId id="341" r:id="rId40"/>
    <p:sldId id="338" r:id="rId41"/>
    <p:sldId id="339" r:id="rId42"/>
    <p:sldId id="344" r:id="rId43"/>
    <p:sldId id="346" r:id="rId44"/>
    <p:sldId id="345" r:id="rId45"/>
    <p:sldId id="347" r:id="rId46"/>
    <p:sldId id="465" r:id="rId47"/>
    <p:sldId id="466" r:id="rId48"/>
    <p:sldId id="467" r:id="rId49"/>
    <p:sldId id="468" r:id="rId50"/>
    <p:sldId id="469" r:id="rId51"/>
    <p:sldId id="375" r:id="rId52"/>
    <p:sldId id="382" r:id="rId53"/>
    <p:sldId id="440" r:id="rId54"/>
    <p:sldId id="442" r:id="rId55"/>
    <p:sldId id="443" r:id="rId56"/>
    <p:sldId id="444" r:id="rId57"/>
    <p:sldId id="462" r:id="rId58"/>
    <p:sldId id="463" r:id="rId59"/>
    <p:sldId id="435" r:id="rId60"/>
    <p:sldId id="403" r:id="rId61"/>
    <p:sldId id="406" r:id="rId62"/>
    <p:sldId id="464" r:id="rId63"/>
    <p:sldId id="392" r:id="rId64"/>
    <p:sldId id="387" r:id="rId65"/>
    <p:sldId id="388" r:id="rId66"/>
    <p:sldId id="389" r:id="rId67"/>
    <p:sldId id="391" r:id="rId68"/>
    <p:sldId id="381" r:id="rId69"/>
    <p:sldId id="376" r:id="rId70"/>
    <p:sldId id="458" r:id="rId71"/>
    <p:sldId id="377" r:id="rId72"/>
    <p:sldId id="378" r:id="rId73"/>
    <p:sldId id="379" r:id="rId74"/>
    <p:sldId id="380" r:id="rId75"/>
    <p:sldId id="421" r:id="rId76"/>
    <p:sldId id="422" r:id="rId77"/>
    <p:sldId id="423" r:id="rId78"/>
    <p:sldId id="424" r:id="rId79"/>
    <p:sldId id="425" r:id="rId80"/>
    <p:sldId id="426" r:id="rId81"/>
    <p:sldId id="427" r:id="rId82"/>
    <p:sldId id="428" r:id="rId83"/>
    <p:sldId id="429" r:id="rId84"/>
    <p:sldId id="431" r:id="rId85"/>
    <p:sldId id="432" r:id="rId86"/>
    <p:sldId id="448"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nett, Evan" initials="BE" lastIdx="1" clrIdx="0">
    <p:extLst>
      <p:ext uri="{19B8F6BF-5375-455C-9EA6-DF929625EA0E}">
        <p15:presenceInfo xmlns:p15="http://schemas.microsoft.com/office/powerpoint/2012/main" userId="S-1-5-21-530382873-534002363-142223018-592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2DA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42" autoAdjust="0"/>
    <p:restoredTop sz="94660"/>
  </p:normalViewPr>
  <p:slideViewPr>
    <p:cSldViewPr snapToGrid="0" showGuides="1">
      <p:cViewPr varScale="1">
        <p:scale>
          <a:sx n="116" d="100"/>
          <a:sy n="116" d="100"/>
        </p:scale>
        <p:origin x="640" y="184"/>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EB2D5-7A16-4835-BEC9-4B239E94B7C7}" type="datetimeFigureOut">
              <a:rPr lang="en-US" smtClean="0"/>
              <a:t>3/4/24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66E7-23F0-46BD-B92A-9A4C62878DD0}" type="slidenum">
              <a:rPr lang="en-US" smtClean="0"/>
              <a:t>‹#›</a:t>
            </a:fld>
            <a:endParaRPr lang="en-US"/>
          </a:p>
        </p:txBody>
      </p:sp>
    </p:spTree>
    <p:extLst>
      <p:ext uri="{BB962C8B-B14F-4D97-AF65-F5344CB8AC3E}">
        <p14:creationId xmlns:p14="http://schemas.microsoft.com/office/powerpoint/2010/main" val="29699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Dark">
    <p:spTree>
      <p:nvGrpSpPr>
        <p:cNvPr id="1" name=""/>
        <p:cNvGrpSpPr/>
        <p:nvPr/>
      </p:nvGrpSpPr>
      <p:grpSpPr>
        <a:xfrm>
          <a:off x="0" y="0"/>
          <a:ext cx="0" cy="0"/>
          <a:chOff x="0" y="0"/>
          <a:chExt cx="0" cy="0"/>
        </a:xfrm>
      </p:grpSpPr>
      <p:pic>
        <p:nvPicPr>
          <p:cNvPr id="30"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3" name="Pattern Background"/>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a:t> </a:t>
            </a:r>
          </a:p>
        </p:txBody>
      </p:sp>
      <p:pic>
        <p:nvPicPr>
          <p:cNvPr id="6" name="Brattle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a:t>Date</a:t>
            </a:r>
          </a:p>
        </p:txBody>
      </p:sp>
      <p:sp>
        <p:nvSpPr>
          <p:cNvPr id="28" name="Presented For"/>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dirty="0"/>
              <a:t>Presented For</a:t>
            </a:r>
          </a:p>
          <a:p>
            <a:pPr lvl="1"/>
            <a:r>
              <a:rPr lang="en-US" dirty="0"/>
              <a:t>Client Names</a:t>
            </a:r>
          </a:p>
        </p:txBody>
      </p:sp>
      <p:sp>
        <p:nvSpPr>
          <p:cNvPr id="46" name="Presented By"/>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a:t>Presented By</a:t>
            </a:r>
          </a:p>
          <a:p>
            <a:pPr lvl="1"/>
            <a:r>
              <a:rPr lang="en-US" dirty="0"/>
              <a:t>Presenter Names</a:t>
            </a:r>
          </a:p>
        </p:txBody>
      </p:sp>
      <p:sp>
        <p:nvSpPr>
          <p:cNvPr id="3" name="Subtitle"/>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dirty="0"/>
              <a:t>Presentation Subtitle</a:t>
            </a:r>
          </a:p>
        </p:txBody>
      </p:sp>
      <p:sp>
        <p:nvSpPr>
          <p:cNvPr id="5" name="Title"/>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dirty="0"/>
              <a:t>Presentation Title</a:t>
            </a:r>
          </a:p>
        </p:txBody>
      </p:sp>
    </p:spTree>
    <p:extLst>
      <p:ext uri="{BB962C8B-B14F-4D97-AF65-F5344CB8AC3E}">
        <p14:creationId xmlns:p14="http://schemas.microsoft.com/office/powerpoint/2010/main" val="31513905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Light 2-Columns">
    <p:spTree>
      <p:nvGrpSpPr>
        <p:cNvPr id="1" name=""/>
        <p:cNvGrpSpPr/>
        <p:nvPr/>
      </p:nvGrpSpPr>
      <p:grpSpPr>
        <a:xfrm>
          <a:off x="0" y="0"/>
          <a:ext cx="0" cy="0"/>
          <a:chOff x="0" y="0"/>
          <a:chExt cx="0" cy="0"/>
        </a:xfrm>
      </p:grpSpPr>
      <p:pic>
        <p:nvPicPr>
          <p:cNvPr id="8"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21"/>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2"/>
          </p:nvPr>
        </p:nvSpPr>
        <p:spPr/>
        <p:txBody>
          <a:bodyPr/>
          <a:lstStyle/>
          <a:p>
            <a:r>
              <a:rPr lang="en-US"/>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3"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25315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Dark 2-Columns">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dirty="0"/>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p:cNvCxnSpPr/>
          <p:nvPr/>
        </p:nvCxnSpPr>
        <p:spPr>
          <a:xfrm>
            <a:off x="601335" y="1181101"/>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7999"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7660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Light with Chart">
    <p:spTree>
      <p:nvGrpSpPr>
        <p:cNvPr id="1" name=""/>
        <p:cNvGrpSpPr/>
        <p:nvPr/>
      </p:nvGrpSpPr>
      <p:grpSpPr>
        <a:xfrm>
          <a:off x="0" y="0"/>
          <a:ext cx="0" cy="0"/>
          <a:chOff x="0" y="0"/>
          <a:chExt cx="0" cy="0"/>
        </a:xfrm>
      </p:grpSpPr>
      <p:pic>
        <p:nvPicPr>
          <p:cNvPr id="12"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6"/>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5"/>
          </p:nvPr>
        </p:nvSpPr>
        <p:spPr/>
        <p:txBody>
          <a:bodyPr/>
          <a:lstStyle/>
          <a:p>
            <a:r>
              <a:rPr lang="en-US" dirty="0"/>
              <a:t>Privileged and confidential. Prepared at the request of counsel. </a:t>
            </a:r>
          </a:p>
        </p:txBody>
      </p:sp>
      <p:sp>
        <p:nvSpPr>
          <p:cNvPr id="11" name="Text Placeholder"/>
          <p:cNvSpPr>
            <a:spLocks noGrp="1"/>
          </p:cNvSpPr>
          <p:nvPr>
            <p:ph type="body" sz="quarter" idx="16"/>
          </p:nvPr>
        </p:nvSpPr>
        <p:spPr>
          <a:xfrm>
            <a:off x="512971" y="1181101"/>
            <a:ext cx="5386218" cy="5072466"/>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p:cNvSpPr>
            <a:spLocks noGrp="1"/>
          </p:cNvSpPr>
          <p:nvPr>
            <p:ph type="chart" sz="quarter" idx="19"/>
          </p:nvPr>
        </p:nvSpPr>
        <p:spPr>
          <a:xfrm>
            <a:off x="6129963" y="1853351"/>
            <a:ext cx="5542755" cy="4005922"/>
          </a:xfrm>
        </p:spPr>
        <p:txBody>
          <a:bodyPr anchor="ctr"/>
          <a:lstStyle>
            <a:lvl1pPr algn="ctr">
              <a:defRPr/>
            </a:lvl1pPr>
          </a:lstStyle>
          <a:p>
            <a:r>
              <a:rPr lang="en-US"/>
              <a:t>Click icon to add chart</a:t>
            </a:r>
            <a:endParaRPr lang="en-US" dirty="0"/>
          </a:p>
        </p:txBody>
      </p:sp>
      <p:sp>
        <p:nvSpPr>
          <p:cNvPr id="17" name="Chart Title"/>
          <p:cNvSpPr>
            <a:spLocks noGrp="1"/>
          </p:cNvSpPr>
          <p:nvPr>
            <p:ph type="body" sz="quarter" idx="23" hasCustomPrompt="1"/>
          </p:nvPr>
        </p:nvSpPr>
        <p:spPr>
          <a:xfrm>
            <a:off x="6129963" y="1203722"/>
            <a:ext cx="5542755" cy="617102"/>
          </a:xfrm>
        </p:spPr>
        <p:txBody>
          <a:bodyPr lIns="0" tIns="0" rIns="0" bIns="91440" anchor="b" anchorCtr="0"/>
          <a:lstStyle>
            <a:lvl1pPr marL="0" indent="0" algn="l">
              <a:buNone/>
              <a:defRPr sz="1600" b="1" cap="all" spc="50" baseline="0">
                <a:solidFill>
                  <a:schemeClr val="tx1"/>
                </a:solidFill>
                <a:latin typeface="+mn-lt"/>
              </a:defRPr>
            </a:lvl1pPr>
          </a:lstStyle>
          <a:p>
            <a:pPr lvl="0"/>
            <a:r>
              <a:rPr lang="en-US" dirty="0"/>
              <a:t>Chart Title</a:t>
            </a:r>
          </a:p>
        </p:txBody>
      </p:sp>
      <p:sp>
        <p:nvSpPr>
          <p:cNvPr id="18" name="Sources and Notes"/>
          <p:cNvSpPr>
            <a:spLocks noGrp="1"/>
          </p:cNvSpPr>
          <p:nvPr>
            <p:ph type="body" sz="quarter" idx="24" hasCustomPrompt="1"/>
          </p:nvPr>
        </p:nvSpPr>
        <p:spPr>
          <a:xfrm>
            <a:off x="6129963" y="5878341"/>
            <a:ext cx="5542755" cy="435164"/>
          </a:xfrm>
        </p:spPr>
        <p:txBody>
          <a:bodyPr lIns="0" tIns="91440" rIns="0" bIns="0" anchor="t" anchorCtr="0"/>
          <a:lstStyle>
            <a:lvl1pPr marL="0" indent="0" algn="l">
              <a:lnSpc>
                <a:spcPct val="90000"/>
              </a:lnSpc>
              <a:buNone/>
              <a:defRPr sz="1000" b="0" baseline="0">
                <a:solidFill>
                  <a:schemeClr val="tx1"/>
                </a:solidFill>
                <a:latin typeface="+mn-lt"/>
              </a:defRPr>
            </a:lvl1pPr>
          </a:lstStyle>
          <a:p>
            <a:pPr lvl="0"/>
            <a:r>
              <a:rPr lang="en-US" dirty="0"/>
              <a:t>Source and Notes: Example text</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4" name="Section Header"/>
          <p:cNvSpPr>
            <a:spLocks noGrp="1"/>
          </p:cNvSpPr>
          <p:nvPr>
            <p:ph type="body" sz="quarter" idx="22"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488836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with Callout">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3"/>
          </p:nvPr>
        </p:nvSpPr>
        <p:spPr/>
        <p:txBody>
          <a:bodyPr/>
          <a:lstStyle/>
          <a:p>
            <a:r>
              <a:rPr lang="en-US" dirty="0"/>
              <a:t>Privileged and confidential. Prepared at the request of counsel. </a:t>
            </a:r>
          </a:p>
        </p:txBody>
      </p:sp>
      <p:sp>
        <p:nvSpPr>
          <p:cNvPr id="5" name="Callout Box"/>
          <p:cNvSpPr>
            <a:spLocks noGrp="1"/>
          </p:cNvSpPr>
          <p:nvPr>
            <p:ph type="body" sz="quarter" idx="19"/>
          </p:nvPr>
        </p:nvSpPr>
        <p:spPr>
          <a:xfrm>
            <a:off x="508000" y="1181100"/>
            <a:ext cx="11164718" cy="1173190"/>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1" name="Text Placeholder"/>
          <p:cNvSpPr>
            <a:spLocks noGrp="1"/>
          </p:cNvSpPr>
          <p:nvPr>
            <p:ph type="body" sz="quarter" idx="16"/>
          </p:nvPr>
        </p:nvSpPr>
        <p:spPr>
          <a:xfrm>
            <a:off x="508000" y="2467166"/>
            <a:ext cx="11164888" cy="3709796"/>
          </a:xfrm>
        </p:spPr>
        <p:txBody>
          <a:bodyPr tIns="182880" numCol="2"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a:lvl5pPr>
          </a:lstStyle>
          <a:p>
            <a:pPr lvl="0"/>
            <a:r>
              <a:rPr lang="en-US"/>
              <a:t>Edit Master text styles</a:t>
            </a:r>
          </a:p>
          <a:p>
            <a:pPr lvl="1"/>
            <a:r>
              <a:rPr lang="en-US"/>
              <a:t>Second level</a:t>
            </a:r>
          </a:p>
          <a:p>
            <a:pPr lvl="2"/>
            <a:r>
              <a:rPr lang="en-US"/>
              <a:t>Third level</a:t>
            </a:r>
          </a:p>
        </p:txBody>
      </p:sp>
      <p:sp>
        <p:nvSpPr>
          <p:cNvPr id="12" name="Section Header"/>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endParaRPr lang="en-US" dirty="0"/>
          </a:p>
        </p:txBody>
      </p:sp>
    </p:spTree>
    <p:extLst>
      <p:ext uri="{BB962C8B-B14F-4D97-AF65-F5344CB8AC3E}">
        <p14:creationId xmlns:p14="http://schemas.microsoft.com/office/powerpoint/2010/main" val="266576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Sidebar">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3"/>
          </p:nvPr>
        </p:nvSpPr>
        <p:spPr/>
        <p:txBody>
          <a:bodyPr/>
          <a:lstStyle/>
          <a:p>
            <a:r>
              <a:rPr lang="en-US" dirty="0"/>
              <a:t>Privileged and confidential. Prepared at the request of counsel. </a:t>
            </a:r>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a:t>Edit Master text styles</a:t>
            </a:r>
          </a:p>
          <a:p>
            <a:pPr lvl="1"/>
            <a:r>
              <a:rPr lang="en-US"/>
              <a:t>Second level</a:t>
            </a:r>
          </a:p>
          <a:p>
            <a:pPr lvl="2"/>
            <a:r>
              <a:rPr lang="en-US"/>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2" name="Section Header"/>
          <p:cNvSpPr>
            <a:spLocks noGrp="1"/>
          </p:cNvSpPr>
          <p:nvPr>
            <p:ph type="body" sz="quarter" idx="22" hasCustomPrompt="1"/>
          </p:nvPr>
        </p:nvSpPr>
        <p:spPr>
          <a:xfrm>
            <a:off x="508000" y="-1993"/>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endParaRPr lang="en-US" dirty="0"/>
          </a:p>
        </p:txBody>
      </p:sp>
    </p:spTree>
    <p:extLst>
      <p:ext uri="{BB962C8B-B14F-4D97-AF65-F5344CB8AC3E}">
        <p14:creationId xmlns:p14="http://schemas.microsoft.com/office/powerpoint/2010/main" val="247540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3-Columns">
    <p:spTree>
      <p:nvGrpSpPr>
        <p:cNvPr id="1" name=""/>
        <p:cNvGrpSpPr/>
        <p:nvPr/>
      </p:nvGrpSpPr>
      <p:grpSpPr>
        <a:xfrm>
          <a:off x="0" y="0"/>
          <a:ext cx="0" cy="0"/>
          <a:chOff x="0" y="0"/>
          <a:chExt cx="0" cy="0"/>
        </a:xfrm>
      </p:grpSpPr>
      <p:sp>
        <p:nvSpPr>
          <p:cNvPr id="4" name="Slide Number Placeholder"/>
          <p:cNvSpPr>
            <a:spLocks noGrp="1"/>
          </p:cNvSpPr>
          <p:nvPr>
            <p:ph type="sldNum" sz="quarter" idx="25"/>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24"/>
          </p:nvPr>
        </p:nvSpPr>
        <p:spPr/>
        <p:txBody>
          <a:bodyPr/>
          <a:lstStyle/>
          <a:p>
            <a:r>
              <a:rPr lang="en-US" dirty="0"/>
              <a:t>Privileged and confidential. Prepared at the request of counsel. </a:t>
            </a:r>
          </a:p>
        </p:txBody>
      </p:sp>
      <p:sp>
        <p:nvSpPr>
          <p:cNvPr id="23" name="Text Placeholder 6"/>
          <p:cNvSpPr>
            <a:spLocks noGrp="1"/>
          </p:cNvSpPr>
          <p:nvPr>
            <p:ph type="body" sz="quarter" idx="21"/>
          </p:nvPr>
        </p:nvSpPr>
        <p:spPr>
          <a:xfrm>
            <a:off x="8300721"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5" name="Text Placeholder 5"/>
          <p:cNvSpPr>
            <a:spLocks noGrp="1"/>
          </p:cNvSpPr>
          <p:nvPr>
            <p:ph type="body" sz="quarter" idx="23"/>
          </p:nvPr>
        </p:nvSpPr>
        <p:spPr>
          <a:xfrm>
            <a:off x="8104077"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2" name="Text Placeholder 4"/>
          <p:cNvSpPr>
            <a:spLocks noGrp="1"/>
          </p:cNvSpPr>
          <p:nvPr>
            <p:ph type="body" sz="quarter" idx="20"/>
          </p:nvPr>
        </p:nvSpPr>
        <p:spPr>
          <a:xfrm>
            <a:off x="4404360"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4" name="Text Placeholder 3"/>
          <p:cNvSpPr>
            <a:spLocks noGrp="1"/>
          </p:cNvSpPr>
          <p:nvPr>
            <p:ph type="body" sz="quarter" idx="22"/>
          </p:nvPr>
        </p:nvSpPr>
        <p:spPr>
          <a:xfrm>
            <a:off x="4199356"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311355"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3" name="Title"/>
          <p:cNvSpPr>
            <a:spLocks noGrp="1"/>
          </p:cNvSpPr>
          <p:nvPr>
            <p:ph type="title"/>
          </p:nvPr>
        </p:nvSpPr>
        <p:spPr>
          <a:xfrm>
            <a:off x="508000" y="512748"/>
            <a:ext cx="11176001" cy="555476"/>
          </a:xfrm>
        </p:spPr>
        <p:txBody>
          <a:bodyPr/>
          <a:lstStyle/>
          <a:p>
            <a:r>
              <a:rPr lang="en-US"/>
              <a:t>Click to edit Master title style</a:t>
            </a:r>
            <a:endParaRPr lang="en-US" dirty="0"/>
          </a:p>
        </p:txBody>
      </p:sp>
    </p:spTree>
    <p:extLst>
      <p:ext uri="{BB962C8B-B14F-4D97-AF65-F5344CB8AC3E}">
        <p14:creationId xmlns:p14="http://schemas.microsoft.com/office/powerpoint/2010/main" val="2337381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Chevrons">
    <p:spTree>
      <p:nvGrpSpPr>
        <p:cNvPr id="1" name=""/>
        <p:cNvGrpSpPr/>
        <p:nvPr/>
      </p:nvGrpSpPr>
      <p:grpSpPr>
        <a:xfrm>
          <a:off x="0" y="0"/>
          <a:ext cx="0" cy="0"/>
          <a:chOff x="0" y="0"/>
          <a:chExt cx="0" cy="0"/>
        </a:xfrm>
      </p:grpSpPr>
      <p:sp>
        <p:nvSpPr>
          <p:cNvPr id="4" name="Slide Number Placeholder"/>
          <p:cNvSpPr>
            <a:spLocks noGrp="1"/>
          </p:cNvSpPr>
          <p:nvPr>
            <p:ph type="sldNum" sz="quarter" idx="36"/>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35"/>
          </p:nvPr>
        </p:nvSpPr>
        <p:spPr/>
        <p:txBody>
          <a:bodyPr/>
          <a:lstStyle/>
          <a:p>
            <a:r>
              <a:rPr lang="en-US" dirty="0"/>
              <a:t>Privileged and confidential. Prepared at the request of counsel. </a:t>
            </a:r>
          </a:p>
        </p:txBody>
      </p:sp>
      <p:sp>
        <p:nvSpPr>
          <p:cNvPr id="19" name="Text Placeholder 8"/>
          <p:cNvSpPr>
            <a:spLocks noGrp="1"/>
          </p:cNvSpPr>
          <p:nvPr>
            <p:ph type="body" sz="quarter" idx="31"/>
          </p:nvPr>
        </p:nvSpPr>
        <p:spPr>
          <a:xfrm>
            <a:off x="8556792"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4" name="Text Placeholder 7"/>
          <p:cNvSpPr>
            <a:spLocks noGrp="1"/>
          </p:cNvSpPr>
          <p:nvPr>
            <p:ph type="body" sz="quarter" idx="34"/>
          </p:nvPr>
        </p:nvSpPr>
        <p:spPr>
          <a:xfrm>
            <a:off x="8556792" y="1313052"/>
            <a:ext cx="2995640" cy="1416259"/>
          </a:xfrm>
          <a:prstGeom prst="chevron">
            <a:avLst>
              <a:gd name="adj" fmla="val 26224"/>
            </a:avLst>
          </a:prstGeom>
          <a:solidFill>
            <a:schemeClr val="accent3"/>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8" name="Text Placeholder 6"/>
          <p:cNvSpPr>
            <a:spLocks noGrp="1"/>
          </p:cNvSpPr>
          <p:nvPr>
            <p:ph type="body" sz="quarter" idx="30"/>
          </p:nvPr>
        </p:nvSpPr>
        <p:spPr>
          <a:xfrm>
            <a:off x="5871058"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3" name="Text Placeholder 5"/>
          <p:cNvSpPr>
            <a:spLocks noGrp="1"/>
          </p:cNvSpPr>
          <p:nvPr>
            <p:ph type="body" sz="quarter" idx="33"/>
          </p:nvPr>
        </p:nvSpPr>
        <p:spPr>
          <a:xfrm>
            <a:off x="5871058" y="1313052"/>
            <a:ext cx="2995640" cy="1416259"/>
          </a:xfrm>
          <a:prstGeom prst="chevron">
            <a:avLst>
              <a:gd name="adj" fmla="val 26224"/>
            </a:avLst>
          </a:prstGeom>
          <a:solidFill>
            <a:schemeClr val="accent2"/>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7" name="Text Placeholder 4"/>
          <p:cNvSpPr>
            <a:spLocks noGrp="1"/>
          </p:cNvSpPr>
          <p:nvPr>
            <p:ph type="body" sz="quarter" idx="29"/>
          </p:nvPr>
        </p:nvSpPr>
        <p:spPr>
          <a:xfrm>
            <a:off x="3185324"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2" name="Text Placeholder 3"/>
          <p:cNvSpPr>
            <a:spLocks noGrp="1"/>
          </p:cNvSpPr>
          <p:nvPr>
            <p:ph type="body" sz="quarter" idx="32"/>
          </p:nvPr>
        </p:nvSpPr>
        <p:spPr>
          <a:xfrm>
            <a:off x="3185324" y="1313052"/>
            <a:ext cx="2995640" cy="1416259"/>
          </a:xfrm>
          <a:prstGeom prst="chevron">
            <a:avLst>
              <a:gd name="adj" fmla="val 26224"/>
            </a:avLst>
          </a:prstGeom>
          <a:solidFill>
            <a:schemeClr val="accent1"/>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2729311"/>
            <a:ext cx="2616864" cy="3457844"/>
          </a:xfrm>
          <a:solidFill>
            <a:schemeClr val="bg1">
              <a:lumMod val="95000"/>
            </a:schemeClr>
          </a:solidFill>
        </p:spPr>
        <p:txBody>
          <a:bodyPr lIns="91440" tIns="91440" rIns="9144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499591" y="1313052"/>
            <a:ext cx="2995640" cy="1416259"/>
          </a:xfrm>
          <a:prstGeom prst="homePlate">
            <a:avLst>
              <a:gd name="adj" fmla="val 25709"/>
            </a:avLst>
          </a:prstGeom>
          <a:solidFill>
            <a:schemeClr val="tx1">
              <a:lumMod val="75000"/>
            </a:schemeClr>
          </a:solidFill>
        </p:spPr>
        <p:txBody>
          <a:bodyPr wrap="square" lIns="274320" tIns="91440" rIns="182880" bIns="91440" anchor="ctr">
            <a:noAutofit/>
          </a:bodyPr>
          <a:lstStyle>
            <a:lvl1pPr>
              <a:defRPr sz="2200" b="1">
                <a:solidFill>
                  <a:schemeClr val="bg1"/>
                </a:solidFill>
                <a:latin typeface="+mn-lt"/>
              </a:defRPr>
            </a:lvl1pPr>
          </a:lstStyle>
          <a:p>
            <a:pPr lvl="0"/>
            <a:r>
              <a:rPr lang="en-US"/>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3"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2159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p:cNvSpPr>
            <a:spLocks noGrp="1"/>
          </p:cNvSpPr>
          <p:nvPr>
            <p:ph type="sldNum" sz="quarter" idx="18"/>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7"/>
          </p:nvPr>
        </p:nvSpPr>
        <p:spPr/>
        <p:txBody>
          <a:bodyPr/>
          <a:lstStyle/>
          <a:p>
            <a:r>
              <a:rPr lang="en-US" dirty="0"/>
              <a:t>Privileged and confidential. Prepared at the request of counsel. </a:t>
            </a:r>
          </a:p>
        </p:txBody>
      </p:sp>
      <p:cxnSp>
        <p:nvCxnSpPr>
          <p:cNvPr id="7"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35479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p:cNvSpPr>
            <a:spLocks noGrp="1"/>
          </p:cNvSpPr>
          <p:nvPr>
            <p:ph type="sldNum" sz="quarter" idx="11"/>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0"/>
          </p:nvPr>
        </p:nvSpPr>
        <p:spPr/>
        <p:txBody>
          <a:bodyPr/>
          <a:lstStyle/>
          <a:p>
            <a:r>
              <a:rPr lang="en-US" dirty="0"/>
              <a:t>Privileged and confidential. Prepared at the request of counsel. </a:t>
            </a:r>
          </a:p>
        </p:txBody>
      </p:sp>
    </p:spTree>
    <p:extLst>
      <p:ext uri="{BB962C8B-B14F-4D97-AF65-F5344CB8AC3E}">
        <p14:creationId xmlns:p14="http://schemas.microsoft.com/office/powerpoint/2010/main" val="24189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d By 3">
    <p:spTree>
      <p:nvGrpSpPr>
        <p:cNvPr id="1" name=""/>
        <p:cNvGrpSpPr/>
        <p:nvPr/>
      </p:nvGrpSpPr>
      <p:grpSpPr>
        <a:xfrm>
          <a:off x="0" y="0"/>
          <a:ext cx="0" cy="0"/>
          <a:chOff x="0" y="0"/>
          <a:chExt cx="0" cy="0"/>
        </a:xfrm>
      </p:grpSpPr>
      <p:sp>
        <p:nvSpPr>
          <p:cNvPr id="6" name="Slide Number Placeholder"/>
          <p:cNvSpPr>
            <a:spLocks noGrp="1"/>
          </p:cNvSpPr>
          <p:nvPr>
            <p:ph type="sldNum" sz="quarter" idx="33"/>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34"/>
          </p:nvPr>
        </p:nvSpPr>
        <p:spPr/>
        <p:txBody>
          <a:bodyPr/>
          <a:lstStyle/>
          <a:p>
            <a:r>
              <a:rPr lang="en-US"/>
              <a:t>Privileged and confidential. Prepared at the request of counsel. </a:t>
            </a:r>
            <a:endParaRPr lang="en-US" dirty="0"/>
          </a:p>
        </p:txBody>
      </p:sp>
      <p:sp>
        <p:nvSpPr>
          <p:cNvPr id="50" name="Text Placeholder 13"/>
          <p:cNvSpPr>
            <a:spLocks noGrp="1"/>
          </p:cNvSpPr>
          <p:nvPr>
            <p:ph type="body" sz="quarter" idx="28" hasCustomPrompt="1"/>
          </p:nvPr>
        </p:nvSpPr>
        <p:spPr>
          <a:xfrm>
            <a:off x="8114077" y="5476155"/>
            <a:ext cx="3572156"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9" name="Text Placeholder 12"/>
          <p:cNvSpPr>
            <a:spLocks noGrp="1"/>
          </p:cNvSpPr>
          <p:nvPr>
            <p:ph type="body" sz="quarter" idx="27" hasCustomPrompt="1"/>
          </p:nvPr>
        </p:nvSpPr>
        <p:spPr>
          <a:xfrm>
            <a:off x="8114077" y="5094773"/>
            <a:ext cx="3572156"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54" name="Text Placeholder 11"/>
          <p:cNvSpPr>
            <a:spLocks noGrp="1"/>
          </p:cNvSpPr>
          <p:nvPr>
            <p:ph type="body" sz="quarter" idx="31" hasCustomPrompt="1"/>
          </p:nvPr>
        </p:nvSpPr>
        <p:spPr>
          <a:xfrm>
            <a:off x="8129117"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4" name="Text Placeholder 10"/>
          <p:cNvSpPr>
            <a:spLocks noGrp="1"/>
          </p:cNvSpPr>
          <p:nvPr>
            <p:ph type="body" sz="quarter" idx="17" hasCustomPrompt="1"/>
          </p:nvPr>
        </p:nvSpPr>
        <p:spPr>
          <a:xfrm>
            <a:off x="8353625" y="4009758"/>
            <a:ext cx="3114675" cy="582613"/>
          </a:xfrm>
        </p:spPr>
        <p:txBody>
          <a:bodyPr tIns="182880">
            <a:noAutofit/>
          </a:bodyPr>
          <a:lstStyle>
            <a:lvl1pPr algn="ctr">
              <a:defRPr sz="240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30" name="Picture Placeholder 3"/>
          <p:cNvSpPr>
            <a:spLocks noGrp="1"/>
          </p:cNvSpPr>
          <p:nvPr>
            <p:ph type="pic" sz="quarter" idx="14"/>
          </p:nvPr>
        </p:nvSpPr>
        <p:spPr>
          <a:xfrm>
            <a:off x="8610600"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8" name="Text Placeholder 9"/>
          <p:cNvSpPr>
            <a:spLocks noGrp="1"/>
          </p:cNvSpPr>
          <p:nvPr>
            <p:ph type="body" sz="quarter" idx="26" hasCustomPrompt="1"/>
          </p:nvPr>
        </p:nvSpPr>
        <p:spPr>
          <a:xfrm>
            <a:off x="4315545" y="5476155"/>
            <a:ext cx="3542266"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7" name="Text Placeholder 8"/>
          <p:cNvSpPr>
            <a:spLocks noGrp="1"/>
          </p:cNvSpPr>
          <p:nvPr>
            <p:ph type="body" sz="quarter" idx="25" hasCustomPrompt="1"/>
          </p:nvPr>
        </p:nvSpPr>
        <p:spPr>
          <a:xfrm>
            <a:off x="4315545" y="5094773"/>
            <a:ext cx="3542266"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23" name="Text Placeholder 7"/>
          <p:cNvSpPr>
            <a:spLocks noGrp="1"/>
          </p:cNvSpPr>
          <p:nvPr>
            <p:ph type="body" sz="quarter" idx="49" hasCustomPrompt="1"/>
          </p:nvPr>
        </p:nvSpPr>
        <p:spPr>
          <a:xfrm>
            <a:off x="601334" y="6064654"/>
            <a:ext cx="11084899"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53" name="Text Placeholder 6"/>
          <p:cNvSpPr>
            <a:spLocks noGrp="1"/>
          </p:cNvSpPr>
          <p:nvPr>
            <p:ph type="body" sz="quarter" idx="30" hasCustomPrompt="1"/>
          </p:nvPr>
        </p:nvSpPr>
        <p:spPr>
          <a:xfrm>
            <a:off x="4310743"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3" name="Text Placeholder 5"/>
          <p:cNvSpPr>
            <a:spLocks noGrp="1"/>
          </p:cNvSpPr>
          <p:nvPr>
            <p:ph type="body" sz="quarter" idx="16" hasCustomPrompt="1"/>
          </p:nvPr>
        </p:nvSpPr>
        <p:spPr>
          <a:xfrm>
            <a:off x="4533782" y="4009758"/>
            <a:ext cx="3114675" cy="582613"/>
          </a:xfrm>
        </p:spPr>
        <p:txBody>
          <a:bodyPr tIns="182880">
            <a:noAutofit/>
          </a:bodyPr>
          <a:lstStyle>
            <a:lvl1pPr algn="ctr">
              <a:defRPr sz="240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9" name="Picture Placeholder 2"/>
          <p:cNvSpPr>
            <a:spLocks noGrp="1"/>
          </p:cNvSpPr>
          <p:nvPr>
            <p:ph type="pic" sz="quarter" idx="13"/>
          </p:nvPr>
        </p:nvSpPr>
        <p:spPr>
          <a:xfrm>
            <a:off x="478918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6" name="Text Placeholder 4"/>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3" name="Text Placeholder 3"/>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52" name="Text Placeholder 2"/>
          <p:cNvSpPr>
            <a:spLocks noGrp="1"/>
          </p:cNvSpPr>
          <p:nvPr>
            <p:ph type="body" sz="quarter" idx="29" hasCustomPrompt="1"/>
          </p:nvPr>
        </p:nvSpPr>
        <p:spPr>
          <a:xfrm>
            <a:off x="502418"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2" name="Text Placeholder 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8" name="Picture Placeholder 1"/>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cxnSp>
        <p:nvCxnSpPr>
          <p:cNvPr id="25"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Tree>
    <p:extLst>
      <p:ext uri="{BB962C8B-B14F-4D97-AF65-F5344CB8AC3E}">
        <p14:creationId xmlns:p14="http://schemas.microsoft.com/office/powerpoint/2010/main" val="154799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Light">
    <p:spTree>
      <p:nvGrpSpPr>
        <p:cNvPr id="1" name=""/>
        <p:cNvGrpSpPr/>
        <p:nvPr/>
      </p:nvGrpSpPr>
      <p:grpSpPr>
        <a:xfrm>
          <a:off x="0" y="0"/>
          <a:ext cx="0" cy="0"/>
          <a:chOff x="0" y="0"/>
          <a:chExt cx="0" cy="0"/>
        </a:xfrm>
      </p:grpSpPr>
      <p:pic>
        <p:nvPicPr>
          <p:cNvPr id="33"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a:t> </a:t>
            </a:r>
          </a:p>
        </p:txBody>
      </p:sp>
      <p:pic>
        <p:nvPicPr>
          <p:cNvPr id="28" name="Brattl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dirty="0"/>
              <a:t>Date</a:t>
            </a:r>
          </a:p>
        </p:txBody>
      </p:sp>
      <p:sp>
        <p:nvSpPr>
          <p:cNvPr id="30" name="Presented For"/>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dirty="0"/>
              <a:t>Presented For</a:t>
            </a:r>
          </a:p>
          <a:p>
            <a:pPr lvl="1"/>
            <a:r>
              <a:rPr lang="en-US" dirty="0"/>
              <a:t>Client Names</a:t>
            </a:r>
          </a:p>
        </p:txBody>
      </p:sp>
      <p:sp>
        <p:nvSpPr>
          <p:cNvPr id="3" name="Presented By"/>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dirty="0"/>
              <a:t>Presented By</a:t>
            </a:r>
          </a:p>
          <a:p>
            <a:pPr lvl="1"/>
            <a:r>
              <a:rPr lang="en-US" dirty="0"/>
              <a:t>Presenter Names</a:t>
            </a:r>
          </a:p>
        </p:txBody>
      </p:sp>
      <p:sp>
        <p:nvSpPr>
          <p:cNvPr id="29" name="Subtitle"/>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dirty="0"/>
              <a:t>Presentation Subtitle</a:t>
            </a:r>
          </a:p>
        </p:txBody>
      </p:sp>
      <p:sp>
        <p:nvSpPr>
          <p:cNvPr id="26" name="Title"/>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dirty="0"/>
              <a:t>Presentation Title</a:t>
            </a:r>
          </a:p>
        </p:txBody>
      </p:sp>
    </p:spTree>
    <p:extLst>
      <p:ext uri="{BB962C8B-B14F-4D97-AF65-F5344CB8AC3E}">
        <p14:creationId xmlns:p14="http://schemas.microsoft.com/office/powerpoint/2010/main" val="234104202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d By 4">
    <p:spTree>
      <p:nvGrpSpPr>
        <p:cNvPr id="1" name=""/>
        <p:cNvGrpSpPr/>
        <p:nvPr/>
      </p:nvGrpSpPr>
      <p:grpSpPr>
        <a:xfrm>
          <a:off x="0" y="0"/>
          <a:ext cx="0" cy="0"/>
          <a:chOff x="0" y="0"/>
          <a:chExt cx="0" cy="0"/>
        </a:xfrm>
      </p:grpSpPr>
      <p:sp>
        <p:nvSpPr>
          <p:cNvPr id="8" name="Slide Number Placeholder"/>
          <p:cNvSpPr>
            <a:spLocks noGrp="1"/>
          </p:cNvSpPr>
          <p:nvPr>
            <p:ph type="sldNum" sz="quarter" idx="47"/>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48"/>
          </p:nvPr>
        </p:nvSpPr>
        <p:spPr/>
        <p:txBody>
          <a:bodyPr/>
          <a:lstStyle/>
          <a:p>
            <a:r>
              <a:rPr lang="en-US"/>
              <a:t>Privileged and confidential. Prepared at the request of counsel. </a:t>
            </a:r>
            <a:endParaRPr lang="en-US" dirty="0"/>
          </a:p>
        </p:txBody>
      </p:sp>
      <p:sp>
        <p:nvSpPr>
          <p:cNvPr id="40"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37" name="Text Placeholder 16"/>
          <p:cNvSpPr>
            <a:spLocks noGrp="1"/>
          </p:cNvSpPr>
          <p:nvPr>
            <p:ph type="body" sz="quarter" idx="44" hasCustomPrompt="1"/>
          </p:nvPr>
        </p:nvSpPr>
        <p:spPr>
          <a:xfrm>
            <a:off x="9099733"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36" name="Text Placeholder 15"/>
          <p:cNvSpPr>
            <a:spLocks noGrp="1"/>
          </p:cNvSpPr>
          <p:nvPr>
            <p:ph type="body" sz="quarter" idx="43" hasCustomPrompt="1"/>
          </p:nvPr>
        </p:nvSpPr>
        <p:spPr>
          <a:xfrm>
            <a:off x="9099733"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38" name="Text Placeholder 14"/>
          <p:cNvSpPr>
            <a:spLocks noGrp="1"/>
          </p:cNvSpPr>
          <p:nvPr>
            <p:ph type="body" sz="quarter" idx="45" hasCustomPrompt="1"/>
          </p:nvPr>
        </p:nvSpPr>
        <p:spPr>
          <a:xfrm>
            <a:off x="9091791"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5" name="Text Placeholder 13"/>
          <p:cNvSpPr>
            <a:spLocks noGrp="1"/>
          </p:cNvSpPr>
          <p:nvPr>
            <p:ph type="body" sz="quarter" idx="42" hasCustomPrompt="1"/>
          </p:nvPr>
        </p:nvSpPr>
        <p:spPr>
          <a:xfrm>
            <a:off x="9091792"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30" name="Picture Placeholder 4"/>
          <p:cNvSpPr>
            <a:spLocks noGrp="1"/>
          </p:cNvSpPr>
          <p:nvPr>
            <p:ph type="pic" sz="quarter" idx="14"/>
          </p:nvPr>
        </p:nvSpPr>
        <p:spPr>
          <a:xfrm>
            <a:off x="9072534"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27" name="Text Placeholder 12"/>
          <p:cNvSpPr>
            <a:spLocks noGrp="1"/>
          </p:cNvSpPr>
          <p:nvPr>
            <p:ph type="body" sz="quarter" idx="40" hasCustomPrompt="1"/>
          </p:nvPr>
        </p:nvSpPr>
        <p:spPr>
          <a:xfrm>
            <a:off x="6222790"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26" name="Text Placeholder 11"/>
          <p:cNvSpPr>
            <a:spLocks noGrp="1"/>
          </p:cNvSpPr>
          <p:nvPr>
            <p:ph type="body" sz="quarter" idx="39" hasCustomPrompt="1"/>
          </p:nvPr>
        </p:nvSpPr>
        <p:spPr>
          <a:xfrm>
            <a:off x="6222790"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31" name="Text Placeholder 10"/>
          <p:cNvSpPr>
            <a:spLocks noGrp="1"/>
          </p:cNvSpPr>
          <p:nvPr>
            <p:ph type="body" sz="quarter" idx="41" hasCustomPrompt="1"/>
          </p:nvPr>
        </p:nvSpPr>
        <p:spPr>
          <a:xfrm>
            <a:off x="6214848"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25" name="Text Placeholder 9"/>
          <p:cNvSpPr>
            <a:spLocks noGrp="1"/>
          </p:cNvSpPr>
          <p:nvPr>
            <p:ph type="body" sz="quarter" idx="38" hasCustomPrompt="1"/>
          </p:nvPr>
        </p:nvSpPr>
        <p:spPr>
          <a:xfrm>
            <a:off x="6214849"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0" name="Picture Placeholder 3"/>
          <p:cNvSpPr>
            <a:spLocks noGrp="1"/>
          </p:cNvSpPr>
          <p:nvPr>
            <p:ph type="pic" sz="quarter" idx="33"/>
          </p:nvPr>
        </p:nvSpPr>
        <p:spPr>
          <a:xfrm>
            <a:off x="621484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23" name="Text Placeholder 8"/>
          <p:cNvSpPr>
            <a:spLocks noGrp="1"/>
          </p:cNvSpPr>
          <p:nvPr>
            <p:ph type="body" sz="quarter" idx="36" hasCustomPrompt="1"/>
          </p:nvPr>
        </p:nvSpPr>
        <p:spPr>
          <a:xfrm>
            <a:off x="3300731"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22" name="Text Placeholder 7"/>
          <p:cNvSpPr>
            <a:spLocks noGrp="1"/>
          </p:cNvSpPr>
          <p:nvPr>
            <p:ph type="body" sz="quarter" idx="35" hasCustomPrompt="1"/>
          </p:nvPr>
        </p:nvSpPr>
        <p:spPr>
          <a:xfrm>
            <a:off x="3300731"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24" name="Text Placeholder 6"/>
          <p:cNvSpPr>
            <a:spLocks noGrp="1"/>
          </p:cNvSpPr>
          <p:nvPr>
            <p:ph type="body" sz="quarter" idx="37" hasCustomPrompt="1"/>
          </p:nvPr>
        </p:nvSpPr>
        <p:spPr>
          <a:xfrm>
            <a:off x="3292789"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21" name="Text Placeholder 5"/>
          <p:cNvSpPr>
            <a:spLocks noGrp="1"/>
          </p:cNvSpPr>
          <p:nvPr>
            <p:ph type="body" sz="quarter" idx="34" hasCustomPrompt="1"/>
          </p:nvPr>
        </p:nvSpPr>
        <p:spPr>
          <a:xfrm>
            <a:off x="3292790"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9" name="Picture Placeholder 2"/>
          <p:cNvSpPr>
            <a:spLocks noGrp="1"/>
          </p:cNvSpPr>
          <p:nvPr>
            <p:ph type="pic" sz="quarter" idx="13"/>
          </p:nvPr>
        </p:nvSpPr>
        <p:spPr>
          <a:xfrm>
            <a:off x="3357163"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6" name="Text Placeholder 4"/>
          <p:cNvSpPr>
            <a:spLocks noGrp="1"/>
          </p:cNvSpPr>
          <p:nvPr>
            <p:ph type="body" sz="quarter" idx="24" hasCustomPrompt="1"/>
          </p:nvPr>
        </p:nvSpPr>
        <p:spPr>
          <a:xfrm>
            <a:off x="488742"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43" name="Text Placeholder 3"/>
          <p:cNvSpPr>
            <a:spLocks noGrp="1"/>
          </p:cNvSpPr>
          <p:nvPr>
            <p:ph type="body" sz="quarter" idx="21" hasCustomPrompt="1"/>
          </p:nvPr>
        </p:nvSpPr>
        <p:spPr>
          <a:xfrm>
            <a:off x="488742"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52" name="Text Placeholder 2"/>
          <p:cNvSpPr>
            <a:spLocks noGrp="1"/>
          </p:cNvSpPr>
          <p:nvPr>
            <p:ph type="body" sz="quarter" idx="29" hasCustomPrompt="1"/>
          </p:nvPr>
        </p:nvSpPr>
        <p:spPr>
          <a:xfrm>
            <a:off x="480800"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2" name="Text Placeholder 1"/>
          <p:cNvSpPr>
            <a:spLocks noGrp="1"/>
          </p:cNvSpPr>
          <p:nvPr>
            <p:ph type="body" sz="quarter" idx="15" hasCustomPrompt="1"/>
          </p:nvPr>
        </p:nvSpPr>
        <p:spPr>
          <a:xfrm>
            <a:off x="480801"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8" name="Picture Placeholder 1"/>
          <p:cNvSpPr>
            <a:spLocks noGrp="1"/>
          </p:cNvSpPr>
          <p:nvPr>
            <p:ph type="pic" sz="quarter" idx="12"/>
          </p:nvPr>
        </p:nvSpPr>
        <p:spPr>
          <a:xfrm>
            <a:off x="49947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cxnSp>
        <p:nvCxnSpPr>
          <p:cNvPr id="39"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Tree>
    <p:extLst>
      <p:ext uri="{BB962C8B-B14F-4D97-AF65-F5344CB8AC3E}">
        <p14:creationId xmlns:p14="http://schemas.microsoft.com/office/powerpoint/2010/main" val="342779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uthor Bios">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dirty="0"/>
              <a:t>brattle.com | </a:t>
            </a:r>
            <a:fld id="{C95ECF09-ED6D-489D-87B4-9DBCD4D54A41}" type="slidenum">
              <a:rPr lang="en-US" smtClean="0"/>
              <a:pPr/>
              <a:t>‹#›</a:t>
            </a:fld>
            <a:endParaRPr lang="en-US" dirty="0"/>
          </a:p>
        </p:txBody>
      </p:sp>
      <p:sp>
        <p:nvSpPr>
          <p:cNvPr id="4" name="Footer Placeholder"/>
          <p:cNvSpPr>
            <a:spLocks noGrp="1"/>
          </p:cNvSpPr>
          <p:nvPr>
            <p:ph type="ftr" sz="quarter" idx="35"/>
          </p:nvPr>
        </p:nvSpPr>
        <p:spPr/>
        <p:txBody>
          <a:bodyPr/>
          <a:lstStyle/>
          <a:p>
            <a:r>
              <a:rPr lang="en-US" dirty="0"/>
              <a:t>Privileged and confidential. Prepared at the request of counsel. </a:t>
            </a:r>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8" name="Picture Placeholder"/>
          <p:cNvSpPr>
            <a:spLocks noGrp="1"/>
          </p:cNvSpPr>
          <p:nvPr>
            <p:ph type="pic" sz="quarter" idx="12"/>
          </p:nvPr>
        </p:nvSpPr>
        <p:spPr>
          <a:xfrm>
            <a:off x="967761" y="1407148"/>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endParaRPr lang="en-US" dirty="0"/>
          </a:p>
        </p:txBody>
      </p:sp>
      <p:sp>
        <p:nvSpPr>
          <p:cNvPr id="5" name="Text Placeholder 1"/>
          <p:cNvSpPr>
            <a:spLocks noGrp="1"/>
          </p:cNvSpPr>
          <p:nvPr>
            <p:ph type="body" sz="quarter" idx="32"/>
          </p:nvPr>
        </p:nvSpPr>
        <p:spPr>
          <a:xfrm>
            <a:off x="3443118" y="1320034"/>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
        <p:nvSpPr>
          <p:cNvPr id="15" name="Picture Placeholder"/>
          <p:cNvSpPr>
            <a:spLocks noGrp="1"/>
          </p:cNvSpPr>
          <p:nvPr>
            <p:ph type="pic" sz="quarter" idx="50"/>
          </p:nvPr>
        </p:nvSpPr>
        <p:spPr>
          <a:xfrm>
            <a:off x="967761" y="3826926"/>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endParaRPr lang="en-US" dirty="0"/>
          </a:p>
        </p:txBody>
      </p:sp>
      <p:sp>
        <p:nvSpPr>
          <p:cNvPr id="16" name="Text Placeholder 1"/>
          <p:cNvSpPr>
            <a:spLocks noGrp="1"/>
          </p:cNvSpPr>
          <p:nvPr>
            <p:ph type="body" sz="quarter" idx="51"/>
          </p:nvPr>
        </p:nvSpPr>
        <p:spPr>
          <a:xfrm>
            <a:off x="3443118" y="3740642"/>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spTree>
    <p:extLst>
      <p:ext uri="{BB962C8B-B14F-4D97-AF65-F5344CB8AC3E}">
        <p14:creationId xmlns:p14="http://schemas.microsoft.com/office/powerpoint/2010/main" val="1369868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pert Bio">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dirty="0"/>
              <a:t>brattle.com | </a:t>
            </a:r>
            <a:fld id="{C95ECF09-ED6D-489D-87B4-9DBCD4D54A41}" type="slidenum">
              <a:rPr lang="en-US" smtClean="0"/>
              <a:pPr/>
              <a:t>‹#›</a:t>
            </a:fld>
            <a:endParaRPr lang="en-US" dirty="0"/>
          </a:p>
        </p:txBody>
      </p:sp>
      <p:sp>
        <p:nvSpPr>
          <p:cNvPr id="4" name="Footer Placeholder"/>
          <p:cNvSpPr>
            <a:spLocks noGrp="1"/>
          </p:cNvSpPr>
          <p:nvPr>
            <p:ph type="ftr" sz="quarter" idx="35"/>
          </p:nvPr>
        </p:nvSpPr>
        <p:spPr/>
        <p:txBody>
          <a:bodyPr/>
          <a:lstStyle/>
          <a:p>
            <a:r>
              <a:rPr lang="en-US"/>
              <a:t>Privileged and confidential. Prepared at the request of counsel. </a:t>
            </a:r>
            <a:endParaRPr lang="en-US" dirty="0"/>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6" name="Text Placeholder 5"/>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3" name="Text Placeholder 4"/>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52" name="Text Placeholder 3"/>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2" name="Text Placeholder 2"/>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8" name="Picture Placeholder"/>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a:t>Click icon to add picture</a:t>
            </a:r>
            <a:endParaRPr lang="en-US" dirty="0"/>
          </a:p>
        </p:txBody>
      </p:sp>
      <p:sp>
        <p:nvSpPr>
          <p:cNvPr id="5" name="Text Placeholder 1"/>
          <p:cNvSpPr>
            <a:spLocks noGrp="1"/>
          </p:cNvSpPr>
          <p:nvPr>
            <p:ph type="body" sz="quarter" idx="32"/>
          </p:nvPr>
        </p:nvSpPr>
        <p:spPr>
          <a:xfrm>
            <a:off x="4430713" y="1407149"/>
            <a:ext cx="7242175" cy="4450388"/>
          </a:xfrm>
        </p:spPr>
        <p:txBody>
          <a:bodyPr/>
          <a:lstStyle>
            <a:lvl1pPr marL="111125" indent="-111125">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a:p>
            <a:pPr lvl="2"/>
            <a:r>
              <a:rPr lang="en-US"/>
              <a:t>Third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Tree>
    <p:extLst>
      <p:ext uri="{BB962C8B-B14F-4D97-AF65-F5344CB8AC3E}">
        <p14:creationId xmlns:p14="http://schemas.microsoft.com/office/powerpoint/2010/main" val="421731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xpert Feature">
    <p:spTree>
      <p:nvGrpSpPr>
        <p:cNvPr id="1" name=""/>
        <p:cNvGrpSpPr/>
        <p:nvPr/>
      </p:nvGrpSpPr>
      <p:grpSpPr>
        <a:xfrm>
          <a:off x="0" y="0"/>
          <a:ext cx="0" cy="0"/>
          <a:chOff x="0" y="0"/>
          <a:chExt cx="0" cy="0"/>
        </a:xfrm>
      </p:grpSpPr>
      <p:pic>
        <p:nvPicPr>
          <p:cNvPr id="17" name="Pattern Background"/>
          <p:cNvPicPr>
            <a:picLocks noChangeAspect="1"/>
          </p:cNvPicPr>
          <p:nvPr/>
        </p:nvPicPr>
        <p:blipFill rotWithShape="1">
          <a:blip r:embed="rId2" cstate="screen">
            <a:extLst>
              <a:ext uri="{28A0092B-C50C-407E-A947-70E740481C1C}">
                <a14:useLocalDpi xmlns:a14="http://schemas.microsoft.com/office/drawing/2010/main"/>
              </a:ext>
            </a:extLst>
          </a:blip>
          <a:srcRect l="-182" r="-76"/>
          <a:stretch/>
        </p:blipFill>
        <p:spPr>
          <a:xfrm>
            <a:off x="-38469" y="1"/>
            <a:ext cx="12248397" cy="2438400"/>
          </a:xfrm>
          <a:prstGeom prst="rect">
            <a:avLst/>
          </a:prstGeom>
        </p:spPr>
      </p:pic>
      <p:sp>
        <p:nvSpPr>
          <p:cNvPr id="10" name="Rectangle"/>
          <p:cNvSpPr/>
          <p:nvPr/>
        </p:nvSpPr>
        <p:spPr>
          <a:xfrm>
            <a:off x="5156079" y="1401337"/>
            <a:ext cx="2032906" cy="830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38"/>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39"/>
          </p:nvPr>
        </p:nvSpPr>
        <p:spPr/>
        <p:txBody>
          <a:bodyPr/>
          <a:lstStyle/>
          <a:p>
            <a:r>
              <a:rPr lang="en-US"/>
              <a:t>Privileged and confidential. Prepared at the request of counsel. </a:t>
            </a:r>
            <a:endParaRPr lang="en-US" dirty="0"/>
          </a:p>
        </p:txBody>
      </p:sp>
      <p:sp>
        <p:nvSpPr>
          <p:cNvPr id="14" name="Dsiclaimer"/>
          <p:cNvSpPr>
            <a:spLocks noGrp="1"/>
          </p:cNvSpPr>
          <p:nvPr>
            <p:ph type="body" sz="quarter" idx="49" hasCustomPrompt="1"/>
          </p:nvPr>
        </p:nvSpPr>
        <p:spPr>
          <a:xfrm>
            <a:off x="601334" y="6064654"/>
            <a:ext cx="9527403"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4" name="Freeform"/>
          <p:cNvSpPr/>
          <p:nvPr/>
        </p:nvSpPr>
        <p:spPr>
          <a:xfrm>
            <a:off x="7188985" y="1"/>
            <a:ext cx="4415380" cy="2583516"/>
          </a:xfrm>
          <a:custGeom>
            <a:avLst/>
            <a:gdLst>
              <a:gd name="connsiteX0" fmla="*/ 645880 w 4415380"/>
              <a:gd name="connsiteY0" fmla="*/ 0 h 2583516"/>
              <a:gd name="connsiteX1" fmla="*/ 4415380 w 4415380"/>
              <a:gd name="connsiteY1" fmla="*/ 0 h 2583516"/>
              <a:gd name="connsiteX2" fmla="*/ 3769501 w 4415380"/>
              <a:gd name="connsiteY2" fmla="*/ 2583516 h 2583516"/>
              <a:gd name="connsiteX3" fmla="*/ 0 w 4415380"/>
              <a:gd name="connsiteY3" fmla="*/ 2583516 h 2583516"/>
            </a:gdLst>
            <a:ahLst/>
            <a:cxnLst>
              <a:cxn ang="0">
                <a:pos x="connsiteX0" y="connsiteY0"/>
              </a:cxn>
              <a:cxn ang="0">
                <a:pos x="connsiteX1" y="connsiteY1"/>
              </a:cxn>
              <a:cxn ang="0">
                <a:pos x="connsiteX2" y="connsiteY2"/>
              </a:cxn>
              <a:cxn ang="0">
                <a:pos x="connsiteX3" y="connsiteY3"/>
              </a:cxn>
            </a:cxnLst>
            <a:rect l="l" t="t" r="r" b="b"/>
            <a:pathLst>
              <a:path w="4415380" h="2583516">
                <a:moveTo>
                  <a:pt x="645880" y="0"/>
                </a:moveTo>
                <a:lnTo>
                  <a:pt x="4415380" y="0"/>
                </a:lnTo>
                <a:lnTo>
                  <a:pt x="3769501" y="2583516"/>
                </a:lnTo>
                <a:lnTo>
                  <a:pt x="0" y="2583516"/>
                </a:lnTo>
                <a:close/>
              </a:path>
            </a:pathLst>
          </a:cu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1200"/>
              </a:spcBef>
              <a:spcAft>
                <a:spcPts val="120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22" name="Picture Placeholder"/>
          <p:cNvSpPr>
            <a:spLocks noGrp="1"/>
          </p:cNvSpPr>
          <p:nvPr>
            <p:ph type="pic" sz="quarter" idx="36" hasCustomPrompt="1"/>
          </p:nvPr>
        </p:nvSpPr>
        <p:spPr>
          <a:xfrm>
            <a:off x="7319666" y="0"/>
            <a:ext cx="4132853" cy="2708275"/>
          </a:xfrm>
          <a:custGeom>
            <a:avLst/>
            <a:gdLst>
              <a:gd name="connsiteX0" fmla="*/ 677069 w 4132853"/>
              <a:gd name="connsiteY0" fmla="*/ 0 h 2708275"/>
              <a:gd name="connsiteX1" fmla="*/ 4132853 w 4132853"/>
              <a:gd name="connsiteY1" fmla="*/ 0 h 2708275"/>
              <a:gd name="connsiteX2" fmla="*/ 3455785 w 4132853"/>
              <a:gd name="connsiteY2" fmla="*/ 2708275 h 2708275"/>
              <a:gd name="connsiteX3" fmla="*/ 0 w 4132853"/>
              <a:gd name="connsiteY3" fmla="*/ 2708275 h 2708275"/>
            </a:gdLst>
            <a:ahLst/>
            <a:cxnLst>
              <a:cxn ang="0">
                <a:pos x="connsiteX0" y="connsiteY0"/>
              </a:cxn>
              <a:cxn ang="0">
                <a:pos x="connsiteX1" y="connsiteY1"/>
              </a:cxn>
              <a:cxn ang="0">
                <a:pos x="connsiteX2" y="connsiteY2"/>
              </a:cxn>
              <a:cxn ang="0">
                <a:pos x="connsiteX3" y="connsiteY3"/>
              </a:cxn>
            </a:cxnLst>
            <a:rect l="l" t="t" r="r" b="b"/>
            <a:pathLst>
              <a:path w="4132853" h="2708275">
                <a:moveTo>
                  <a:pt x="677069" y="0"/>
                </a:moveTo>
                <a:lnTo>
                  <a:pt x="4132853" y="0"/>
                </a:lnTo>
                <a:lnTo>
                  <a:pt x="3455785" y="2708275"/>
                </a:lnTo>
                <a:lnTo>
                  <a:pt x="0" y="2708275"/>
                </a:lnTo>
                <a:close/>
              </a:path>
            </a:pathLst>
          </a:custGeom>
          <a:effectLst>
            <a:outerShdw blurRad="203200" sx="102000" sy="102000" algn="ctr" rotWithShape="0">
              <a:prstClr val="black">
                <a:alpha val="25000"/>
              </a:prstClr>
            </a:outerShdw>
          </a:effectLst>
        </p:spPr>
        <p:txBody>
          <a:bodyPr wrap="square" anchor="ctr">
            <a:noAutofit/>
          </a:bodyPr>
          <a:lstStyle>
            <a:lvl1pPr algn="ctr">
              <a:defRPr/>
            </a:lvl1pPr>
          </a:lstStyle>
          <a:p>
            <a:r>
              <a:rPr lang="en-US" dirty="0"/>
              <a:t> </a:t>
            </a:r>
          </a:p>
        </p:txBody>
      </p:sp>
      <p:sp>
        <p:nvSpPr>
          <p:cNvPr id="5" name="Text Placeholder 4"/>
          <p:cNvSpPr>
            <a:spLocks noGrp="1"/>
          </p:cNvSpPr>
          <p:nvPr>
            <p:ph type="body" sz="quarter" idx="32"/>
          </p:nvPr>
        </p:nvSpPr>
        <p:spPr>
          <a:xfrm>
            <a:off x="512024" y="2727469"/>
            <a:ext cx="11160694" cy="3468993"/>
          </a:xfrm>
        </p:spPr>
        <p:txBody>
          <a:bodyPr numCol="2" spcCol="457200"/>
          <a:lstStyle>
            <a:lvl1pPr>
              <a:defRPr sz="1800">
                <a:solidFill>
                  <a:schemeClr val="accent2"/>
                </a:solidFill>
                <a:latin typeface="+mn-lt"/>
              </a:defRPr>
            </a:lvl1pPr>
            <a:lvl2pPr marL="111125" indent="0">
              <a:buNone/>
              <a:defRPr sz="1600">
                <a:latin typeface="+mn-lt"/>
              </a:defRPr>
            </a:lvl2pPr>
            <a:lvl3pPr marL="341313" indent="-225425">
              <a:spcBef>
                <a:spcPts val="600"/>
              </a:spcBef>
              <a:buSzPct val="90000"/>
              <a:buFont typeface="Wingdings 2" panose="05020102010507070707" pitchFamily="18" charset="2"/>
              <a:buChar char=""/>
              <a:defRPr sz="1600" baseline="0"/>
            </a:lvl3pPr>
          </a:lstStyle>
          <a:p>
            <a:pPr lvl="0"/>
            <a:r>
              <a:rPr lang="en-US"/>
              <a:t>Edit Master text styles</a:t>
            </a:r>
          </a:p>
          <a:p>
            <a:pPr lvl="1"/>
            <a:r>
              <a:rPr lang="en-US"/>
              <a:t>Second level</a:t>
            </a:r>
          </a:p>
          <a:p>
            <a:pPr lvl="2"/>
            <a:r>
              <a:rPr lang="en-US"/>
              <a:t>Third level</a:t>
            </a:r>
          </a:p>
        </p:txBody>
      </p:sp>
      <p:sp>
        <p:nvSpPr>
          <p:cNvPr id="46" name="Text Placeholder 3"/>
          <p:cNvSpPr>
            <a:spLocks noGrp="1"/>
          </p:cNvSpPr>
          <p:nvPr>
            <p:ph type="body" sz="quarter" idx="24" hasCustomPrompt="1"/>
          </p:nvPr>
        </p:nvSpPr>
        <p:spPr>
          <a:xfrm>
            <a:off x="502419" y="1784923"/>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a:t>+0.123.456.7890</a:t>
            </a:r>
          </a:p>
        </p:txBody>
      </p:sp>
      <p:sp>
        <p:nvSpPr>
          <p:cNvPr id="43" name="Text Placeholder 2"/>
          <p:cNvSpPr>
            <a:spLocks noGrp="1"/>
          </p:cNvSpPr>
          <p:nvPr>
            <p:ph type="body" sz="quarter" idx="21" hasCustomPrompt="1"/>
          </p:nvPr>
        </p:nvSpPr>
        <p:spPr>
          <a:xfrm>
            <a:off x="502419" y="1396397"/>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a:t>Firstname.Lastname@brattle.com</a:t>
            </a:r>
          </a:p>
        </p:txBody>
      </p:sp>
      <p:sp>
        <p:nvSpPr>
          <p:cNvPr id="52" name="Text Placeholder 2"/>
          <p:cNvSpPr>
            <a:spLocks noGrp="1"/>
          </p:cNvSpPr>
          <p:nvPr>
            <p:ph type="body" sz="quarter" idx="29" hasCustomPrompt="1"/>
          </p:nvPr>
        </p:nvSpPr>
        <p:spPr>
          <a:xfrm>
            <a:off x="502418" y="1038379"/>
            <a:ext cx="6543841" cy="338554"/>
          </a:xfrm>
        </p:spPr>
        <p:txBody>
          <a:bodyPr tIns="45720" bIns="45720" anchor="ctr">
            <a:spAutoFit/>
          </a:bodyPr>
          <a:lstStyle>
            <a:lvl1pPr marL="115888" indent="-55563" algn="l">
              <a:defRPr sz="1600" b="1" i="0" cap="all" spc="50" baseline="0">
                <a:solidFill>
                  <a:schemeClr val="accent2">
                    <a:lumMod val="60000"/>
                    <a:lumOff val="40000"/>
                  </a:schemeClr>
                </a:solidFill>
                <a:latin typeface="+mn-lt"/>
              </a:defRPr>
            </a:lvl1pPr>
          </a:lstStyle>
          <a:p>
            <a:pPr lvl="0"/>
            <a:r>
              <a:rPr lang="en-US" sz="1600" b="1" i="0" spc="50" baseline="0" dirty="0">
                <a:latin typeface="+mn-lt"/>
              </a:rPr>
              <a:t>Title | Location</a:t>
            </a:r>
            <a:endParaRPr lang="en-US" dirty="0"/>
          </a:p>
        </p:txBody>
      </p:sp>
      <p:sp>
        <p:nvSpPr>
          <p:cNvPr id="32" name="Text Placeholder 1"/>
          <p:cNvSpPr>
            <a:spLocks noGrp="1"/>
          </p:cNvSpPr>
          <p:nvPr>
            <p:ph type="body" sz="quarter" idx="15" hasCustomPrompt="1"/>
          </p:nvPr>
        </p:nvSpPr>
        <p:spPr>
          <a:xfrm>
            <a:off x="502419" y="430354"/>
            <a:ext cx="6543840" cy="582613"/>
          </a:xfrm>
        </p:spPr>
        <p:txBody>
          <a:bodyPr tIns="91440" bIns="91440" anchor="ctr">
            <a:noAutofit/>
          </a:bodyPr>
          <a:lstStyle>
            <a:lvl1pPr algn="l">
              <a:defRPr sz="3200" baseline="0">
                <a:solidFill>
                  <a:schemeClr val="bg1"/>
                </a:solidFill>
                <a:latin typeface="+mn-lt"/>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408616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23"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a:t> </a:t>
            </a:r>
          </a:p>
        </p:txBody>
      </p:sp>
      <p:sp>
        <p:nvSpPr>
          <p:cNvPr id="29" name="Subtitle"/>
          <p:cNvSpPr>
            <a:spLocks noGrp="1"/>
          </p:cNvSpPr>
          <p:nvPr>
            <p:ph type="body" sz="quarter" idx="21"/>
          </p:nvPr>
        </p:nvSpPr>
        <p:spPr>
          <a:xfrm>
            <a:off x="515937" y="2904631"/>
            <a:ext cx="7047091"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a:t>Edit Master text styles</a:t>
            </a:r>
          </a:p>
        </p:txBody>
      </p:sp>
      <p:sp>
        <p:nvSpPr>
          <p:cNvPr id="26" name="Title"/>
          <p:cNvSpPr>
            <a:spLocks noGrp="1"/>
          </p:cNvSpPr>
          <p:nvPr>
            <p:ph type="title" hasCustomPrompt="1"/>
          </p:nvPr>
        </p:nvSpPr>
        <p:spPr>
          <a:xfrm>
            <a:off x="516416" y="649480"/>
            <a:ext cx="7815734" cy="2096482"/>
          </a:xfrm>
        </p:spPr>
        <p:txBody>
          <a:bodyPr lIns="91440" anchor="b">
            <a:noAutofit/>
          </a:bodyPr>
          <a:lstStyle>
            <a:lvl1pPr>
              <a:defRPr sz="4200" b="1" baseline="0">
                <a:solidFill>
                  <a:schemeClr val="accent1"/>
                </a:solidFill>
              </a:defRPr>
            </a:lvl1pPr>
          </a:lstStyle>
          <a:p>
            <a:r>
              <a:rPr lang="en-US" dirty="0"/>
              <a:t>Section Title</a:t>
            </a:r>
          </a:p>
        </p:txBody>
      </p:sp>
    </p:spTree>
    <p:extLst>
      <p:ext uri="{BB962C8B-B14F-4D97-AF65-F5344CB8AC3E}">
        <p14:creationId xmlns:p14="http://schemas.microsoft.com/office/powerpoint/2010/main" val="410098928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ockquote">
    <p:bg>
      <p:bgPr>
        <a:solidFill>
          <a:schemeClr val="bg1"/>
        </a:solidFill>
        <a:effectLst/>
      </p:bgPr>
    </p:bg>
    <p:spTree>
      <p:nvGrpSpPr>
        <p:cNvPr id="1" name=""/>
        <p:cNvGrpSpPr/>
        <p:nvPr/>
      </p:nvGrpSpPr>
      <p:grpSpPr>
        <a:xfrm>
          <a:off x="0" y="0"/>
          <a:ext cx="0" cy="0"/>
          <a:chOff x="0" y="0"/>
          <a:chExt cx="0" cy="0"/>
        </a:xfrm>
      </p:grpSpPr>
      <p:pic>
        <p:nvPicPr>
          <p:cNvPr id="2"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8747"/>
            <a:ext cx="12197166" cy="6896747"/>
          </a:xfrm>
          <a:prstGeom prst="rect">
            <a:avLst/>
          </a:prstGeom>
        </p:spPr>
      </p:pic>
      <p:sp>
        <p:nvSpPr>
          <p:cNvPr id="10" name="Gradient Overlay"/>
          <p:cNvSpPr/>
          <p:nvPr/>
        </p:nvSpPr>
        <p:spPr>
          <a:xfrm>
            <a:off x="0" y="-38746"/>
            <a:ext cx="12192000" cy="6896748"/>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p:cNvCxnSpPr/>
          <p:nvPr/>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p:cNvSpPr>
            <a:spLocks noGrp="1"/>
          </p:cNvSpPr>
          <p:nvPr>
            <p:ph type="title" hasCustomPrompt="1"/>
          </p:nvPr>
        </p:nvSpPr>
        <p:spPr>
          <a:xfrm>
            <a:off x="516416" y="1708219"/>
            <a:ext cx="11065984" cy="4501661"/>
          </a:xfrm>
        </p:spPr>
        <p:txBody>
          <a:bodyPr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dirty="0"/>
              <a:t>Block Quote Text</a:t>
            </a:r>
          </a:p>
        </p:txBody>
      </p:sp>
    </p:spTree>
    <p:extLst>
      <p:ext uri="{BB962C8B-B14F-4D97-AF65-F5344CB8AC3E}">
        <p14:creationId xmlns:p14="http://schemas.microsoft.com/office/powerpoint/2010/main" val="25668781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genda_TOC">
    <p:spTree>
      <p:nvGrpSpPr>
        <p:cNvPr id="1" name=""/>
        <p:cNvGrpSpPr/>
        <p:nvPr/>
      </p:nvGrpSpPr>
      <p:grpSpPr>
        <a:xfrm>
          <a:off x="0" y="0"/>
          <a:ext cx="0" cy="0"/>
          <a:chOff x="0" y="0"/>
          <a:chExt cx="0" cy="0"/>
        </a:xfrm>
      </p:grpSpPr>
      <p:pic>
        <p:nvPicPr>
          <p:cNvPr id="9" name="Pattern Background"/>
          <p:cNvPicPr>
            <a:picLocks/>
          </p:cNvPicPr>
          <p:nvPr userDrawn="1"/>
        </p:nvPicPr>
        <p:blipFill rotWithShape="1">
          <a:blip r:embed="rId2" cstate="hqprint">
            <a:extLst>
              <a:ext uri="{28A0092B-C50C-407E-A947-70E740481C1C}">
                <a14:useLocalDpi xmlns:a14="http://schemas.microsoft.com/office/drawing/2010/main"/>
              </a:ext>
            </a:extLst>
          </a:blip>
          <a:srcRect l="60135" r="2664" b="54"/>
          <a:stretch/>
        </p:blipFill>
        <p:spPr>
          <a:xfrm>
            <a:off x="7654834" y="-1"/>
            <a:ext cx="4535607" cy="6858002"/>
          </a:xfrm>
          <a:prstGeom prst="rect">
            <a:avLst/>
          </a:prstGeom>
        </p:spPr>
      </p:pic>
      <p:sp>
        <p:nvSpPr>
          <p:cNvPr id="19" name="Freeform 18"/>
          <p:cNvSpPr/>
          <p:nvPr userDrawn="1"/>
        </p:nvSpPr>
        <p:spPr>
          <a:xfrm>
            <a:off x="-47824" y="-2"/>
            <a:ext cx="10563423" cy="6858001"/>
          </a:xfrm>
          <a:custGeom>
            <a:avLst/>
            <a:gdLst>
              <a:gd name="connsiteX0" fmla="*/ 0 w 10509713"/>
              <a:gd name="connsiteY0" fmla="*/ 0 h 6858001"/>
              <a:gd name="connsiteX1" fmla="*/ 5260993 w 10509713"/>
              <a:gd name="connsiteY1" fmla="*/ 0 h 6858001"/>
              <a:gd name="connsiteX2" fmla="*/ 5260993 w 10509713"/>
              <a:gd name="connsiteY2" fmla="*/ 1 h 6858001"/>
              <a:gd name="connsiteX3" fmla="*/ 8138118 w 10509713"/>
              <a:gd name="connsiteY3" fmla="*/ 1 h 6858001"/>
              <a:gd name="connsiteX4" fmla="*/ 10509713 w 10509713"/>
              <a:gd name="connsiteY4" fmla="*/ 6858001 h 6858001"/>
              <a:gd name="connsiteX5" fmla="*/ 7961357 w 10509713"/>
              <a:gd name="connsiteY5" fmla="*/ 6858001 h 6858001"/>
              <a:gd name="connsiteX6" fmla="*/ 7961354 w 10509713"/>
              <a:gd name="connsiteY6" fmla="*/ 6858001 h 6858001"/>
              <a:gd name="connsiteX7" fmla="*/ 6096678 w 10509713"/>
              <a:gd name="connsiteY7" fmla="*/ 6858001 h 6858001"/>
              <a:gd name="connsiteX8" fmla="*/ 5928858 w 10509713"/>
              <a:gd name="connsiteY8" fmla="*/ 6858001 h 6858001"/>
              <a:gd name="connsiteX9" fmla="*/ 5260993 w 10509713"/>
              <a:gd name="connsiteY9" fmla="*/ 6858001 h 6858001"/>
              <a:gd name="connsiteX10" fmla="*/ 5112946 w 10509713"/>
              <a:gd name="connsiteY10" fmla="*/ 6858001 h 6858001"/>
              <a:gd name="connsiteX11" fmla="*/ 0 w 10509713"/>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9713" h="6858001">
                <a:moveTo>
                  <a:pt x="0" y="0"/>
                </a:moveTo>
                <a:lnTo>
                  <a:pt x="5260993" y="0"/>
                </a:lnTo>
                <a:lnTo>
                  <a:pt x="5260993" y="1"/>
                </a:lnTo>
                <a:lnTo>
                  <a:pt x="8138118" y="1"/>
                </a:lnTo>
                <a:lnTo>
                  <a:pt x="10509713" y="6858001"/>
                </a:lnTo>
                <a:lnTo>
                  <a:pt x="7961357" y="6858001"/>
                </a:lnTo>
                <a:lnTo>
                  <a:pt x="7961354" y="6858001"/>
                </a:lnTo>
                <a:lnTo>
                  <a:pt x="6096678" y="6858001"/>
                </a:lnTo>
                <a:lnTo>
                  <a:pt x="5928858" y="6858001"/>
                </a:lnTo>
                <a:lnTo>
                  <a:pt x="5260993" y="6858001"/>
                </a:lnTo>
                <a:lnTo>
                  <a:pt x="5112946" y="6858001"/>
                </a:lnTo>
                <a:lnTo>
                  <a:pt x="0" y="68580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lvl1pPr>
              <a:defRPr>
                <a:solidFill>
                  <a:schemeClr val="bg1"/>
                </a:solidFill>
              </a:defRPr>
            </a:lvl1p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US"/>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marL="508000" indent="-457200">
              <a:buClr>
                <a:schemeClr val="bg2"/>
              </a:buClr>
              <a:buSzPct val="100000"/>
              <a:buFont typeface="+mj-lt"/>
              <a:buAutoNum type="arabicPeriod"/>
              <a:defRPr sz="2600">
                <a:solidFill>
                  <a:schemeClr val="tx1"/>
                </a:solidFill>
              </a:defRPr>
            </a:lvl1pPr>
            <a:lvl2pPr marL="512763" indent="-401638">
              <a:buSzPct val="100000"/>
              <a:buFont typeface="+mj-lt"/>
              <a:buAutoNum type="romanUcPeriod"/>
              <a:defRPr sz="2600">
                <a:solidFill>
                  <a:schemeClr val="tx1"/>
                </a:solidFill>
              </a:defRPr>
            </a:lvl2pPr>
            <a:lvl3pPr marL="854075" indent="-338138">
              <a:buClr>
                <a:schemeClr val="bg2"/>
              </a:buClr>
              <a:buFont typeface="+mj-lt"/>
              <a:buAutoNum type="alphaUcPeriod"/>
              <a:defRPr sz="2000">
                <a:solidFill>
                  <a:schemeClr val="tx1"/>
                </a:solidFill>
              </a:defRPr>
            </a:lvl3pPr>
            <a:lvl4pPr marL="1144588" indent="-282575">
              <a:buSzPct val="100000"/>
              <a:buFont typeface="+mj-lt"/>
              <a:buAutoNum type="arabicPeriod"/>
              <a:defRPr sz="1800">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p:cNvCxnSpPr/>
          <p:nvPr/>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2" name="Title"/>
          <p:cNvSpPr>
            <a:spLocks noGrp="1"/>
          </p:cNvSpPr>
          <p:nvPr>
            <p:ph type="title"/>
          </p:nvPr>
        </p:nvSpPr>
        <p:spPr/>
        <p:txBody>
          <a:bodyPr/>
          <a:lstStyle/>
          <a:p>
            <a:r>
              <a:rPr lang="en-US"/>
              <a:t>Click to edit Master title style</a:t>
            </a:r>
            <a:endParaRPr lang="en-US" dirty="0"/>
          </a:p>
        </p:txBody>
      </p:sp>
      <p:sp>
        <p:nvSpPr>
          <p:cNvPr id="15"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dirty="0"/>
              <a:t> </a:t>
            </a:r>
          </a:p>
        </p:txBody>
      </p:sp>
    </p:spTree>
    <p:extLst>
      <p:ext uri="{BB962C8B-B14F-4D97-AF65-F5344CB8AC3E}">
        <p14:creationId xmlns:p14="http://schemas.microsoft.com/office/powerpoint/2010/main" val="154367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ight 1-Column">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US"/>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03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ght 1-Column Image">
    <p:spTree>
      <p:nvGrpSpPr>
        <p:cNvPr id="1" name=""/>
        <p:cNvGrpSpPr/>
        <p:nvPr/>
      </p:nvGrpSpPr>
      <p:grpSpPr>
        <a:xfrm>
          <a:off x="0" y="0"/>
          <a:ext cx="0" cy="0"/>
          <a:chOff x="0" y="0"/>
          <a:chExt cx="0" cy="0"/>
        </a:xfrm>
      </p:grpSpPr>
      <p:sp>
        <p:nvSpPr>
          <p:cNvPr id="22"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dirty="0"/>
              <a:t> </a:t>
            </a:r>
          </a:p>
        </p:txBody>
      </p:sp>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US"/>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52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ght 1-Column 2-Line Title">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US"/>
              <a:t>Privileged and confidential. Prepared at the request of counsel. </a:t>
            </a:r>
            <a:endParaRPr lang="en-US" dirty="0"/>
          </a:p>
        </p:txBody>
      </p:sp>
      <p:sp>
        <p:nvSpPr>
          <p:cNvPr id="11" name="Text Placeholder"/>
          <p:cNvSpPr>
            <a:spLocks noGrp="1"/>
          </p:cNvSpPr>
          <p:nvPr>
            <p:ph type="body" sz="quarter" idx="16"/>
          </p:nvPr>
        </p:nvSpPr>
        <p:spPr>
          <a:xfrm>
            <a:off x="508000" y="1525985"/>
            <a:ext cx="11164888" cy="4650978"/>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p:cNvCxnSpPr/>
          <p:nvPr/>
        </p:nvCxnSpPr>
        <p:spPr>
          <a:xfrm>
            <a:off x="601335" y="1525985"/>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2" name="Title"/>
          <p:cNvSpPr>
            <a:spLocks noGrp="1"/>
          </p:cNvSpPr>
          <p:nvPr>
            <p:ph type="title"/>
          </p:nvPr>
        </p:nvSpPr>
        <p:spPr>
          <a:xfrm>
            <a:off x="508000" y="857632"/>
            <a:ext cx="10231535" cy="555476"/>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2939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Dark 1-Column">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dirty="0"/>
              <a:t>Privileged and confidential. Prepared at the request of counsel. </a:t>
            </a:r>
          </a:p>
        </p:txBody>
      </p:sp>
      <p:sp>
        <p:nvSpPr>
          <p:cNvPr id="11" name="Text Placeholder"/>
          <p:cNvSpPr>
            <a:spLocks noGrp="1"/>
          </p:cNvSpPr>
          <p:nvPr>
            <p:ph type="body" sz="quarter" idx="16"/>
          </p:nvPr>
        </p:nvSpPr>
        <p:spPr>
          <a:xfrm>
            <a:off x="508000" y="1181100"/>
            <a:ext cx="11164888" cy="4995862"/>
          </a:xfrm>
        </p:spPr>
        <p:txBody>
          <a:bodyPr tIns="18288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p:cNvCxnSpPr/>
          <p:nvPr/>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4220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508000" y="512748"/>
            <a:ext cx="10231535" cy="555476"/>
          </a:xfrm>
          <a:prstGeom prst="rect">
            <a:avLst/>
          </a:prstGeom>
        </p:spPr>
        <p:txBody>
          <a:bodyPr vert="horz" lIns="73152" tIns="45720" rIns="91440" bIns="91440" rtlCol="0" anchor="b" anchorCtr="0">
            <a:noAutofit/>
          </a:bodyPr>
          <a:lstStyle/>
          <a:p>
            <a:r>
              <a:rPr lang="en-US"/>
              <a:t>Click to edit Master title style</a:t>
            </a:r>
            <a:endParaRPr lang="en-US" dirty="0"/>
          </a:p>
        </p:txBody>
      </p:sp>
      <p:sp>
        <p:nvSpPr>
          <p:cNvPr id="5" name="Text Placeholder 4"/>
          <p:cNvSpPr>
            <a:spLocks noGrp="1"/>
          </p:cNvSpPr>
          <p:nvPr>
            <p:ph type="body" idx="1"/>
          </p:nvPr>
        </p:nvSpPr>
        <p:spPr>
          <a:xfrm>
            <a:off x="508000" y="1181100"/>
            <a:ext cx="11164718" cy="4995864"/>
          </a:xfrm>
          <a:prstGeom prst="rect">
            <a:avLst/>
          </a:prstGeom>
        </p:spPr>
        <p:txBody>
          <a:bodyPr vert="horz" lIns="0" tIns="18288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2" name="Footer Placeholder 1"/>
          <p:cNvSpPr>
            <a:spLocks noGrp="1"/>
          </p:cNvSpPr>
          <p:nvPr>
            <p:ph type="ftr" sz="quarter" idx="3"/>
          </p:nvPr>
        </p:nvSpPr>
        <p:spPr>
          <a:xfrm>
            <a:off x="507999" y="6356350"/>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dirty="0"/>
              <a:t>Privileged and confidential. Prepared at the request of counsel. </a:t>
            </a:r>
          </a:p>
        </p:txBody>
      </p:sp>
      <p:sp>
        <p:nvSpPr>
          <p:cNvPr id="3" name="Slide Number Placeholder 2"/>
          <p:cNvSpPr>
            <a:spLocks noGrp="1"/>
          </p:cNvSpPr>
          <p:nvPr>
            <p:ph type="sldNum" sz="quarter" idx="4"/>
          </p:nvPr>
        </p:nvSpPr>
        <p:spPr>
          <a:xfrm>
            <a:off x="10219174" y="6356350"/>
            <a:ext cx="1453544" cy="365125"/>
          </a:xfrm>
          <a:prstGeom prst="rect">
            <a:avLst/>
          </a:prstGeom>
        </p:spPr>
        <p:txBody>
          <a:bodyPr vert="horz" lIns="91440" tIns="45720" rIns="91440" bIns="45720" rtlCol="0" anchor="ctr"/>
          <a:lstStyle>
            <a:lvl1pPr algn="r">
              <a:defRPr sz="1000">
                <a:solidFill>
                  <a:schemeClr val="bg2"/>
                </a:solidFill>
              </a:defRPr>
            </a:lvl1pPr>
          </a:lstStyle>
          <a:p>
            <a:r>
              <a:rPr lang="en-US" dirty="0"/>
              <a:t>brattle.com | </a:t>
            </a:r>
            <a:fld id="{C95ECF09-ED6D-489D-87B4-9DBCD4D54A41}" type="slidenum">
              <a:rPr lang="en-US" smtClean="0"/>
              <a:pPr/>
              <a:t>‹#›</a:t>
            </a:fld>
            <a:endParaRPr lang="en-US" dirty="0"/>
          </a:p>
        </p:txBody>
      </p:sp>
    </p:spTree>
    <p:extLst>
      <p:ext uri="{BB962C8B-B14F-4D97-AF65-F5344CB8AC3E}">
        <p14:creationId xmlns:p14="http://schemas.microsoft.com/office/powerpoint/2010/main" val="1656265087"/>
      </p:ext>
    </p:extLst>
  </p:cSld>
  <p:clrMap bg1="lt1" tx1="dk1" bg2="lt2" tx2="dk2" accent1="accent1" accent2="accent2" accent3="accent3" accent4="accent4" accent5="accent5" accent6="accent6" hlink="hlink" folHlink="folHlink"/>
  <p:sldLayoutIdLst>
    <p:sldLayoutId id="2147483651" r:id="rId1"/>
    <p:sldLayoutId id="2147483680" r:id="rId2"/>
    <p:sldLayoutId id="2147483685" r:id="rId3"/>
    <p:sldLayoutId id="2147483713" r:id="rId4"/>
    <p:sldLayoutId id="2147483724" r:id="rId5"/>
    <p:sldLayoutId id="2147483681" r:id="rId6"/>
    <p:sldLayoutId id="2147483722" r:id="rId7"/>
    <p:sldLayoutId id="2147483721" r:id="rId8"/>
    <p:sldLayoutId id="2147483706" r:id="rId9"/>
    <p:sldLayoutId id="2147483702" r:id="rId10"/>
    <p:sldLayoutId id="2147483710" r:id="rId11"/>
    <p:sldLayoutId id="2147483701" r:id="rId12"/>
    <p:sldLayoutId id="2147483700" r:id="rId13"/>
    <p:sldLayoutId id="2147483717" r:id="rId14"/>
    <p:sldLayoutId id="2147483705" r:id="rId15"/>
    <p:sldLayoutId id="2147483719" r:id="rId16"/>
    <p:sldLayoutId id="2147483682" r:id="rId17"/>
    <p:sldLayoutId id="2147483714" r:id="rId18"/>
    <p:sldLayoutId id="2147483696" r:id="rId19"/>
    <p:sldLayoutId id="2147483709" r:id="rId20"/>
    <p:sldLayoutId id="2147483723" r:id="rId21"/>
    <p:sldLayoutId id="2147483704" r:id="rId22"/>
    <p:sldLayoutId id="2147483716" r:id="rId23"/>
  </p:sldLayoutIdLst>
  <p:hf hdr="0" dt="0"/>
  <p:txStyles>
    <p:titleStyle>
      <a:lvl1pPr algn="l" defTabSz="457200" rtl="0" eaLnBrk="1" latinLnBrk="0" hangingPunct="1">
        <a:lnSpc>
          <a:spcPct val="80000"/>
        </a:lnSpc>
        <a:spcBef>
          <a:spcPct val="0"/>
        </a:spcBef>
        <a:buNone/>
        <a:defRPr sz="3200" kern="1200">
          <a:solidFill>
            <a:schemeClr val="accent1"/>
          </a:solidFill>
          <a:latin typeface="Calibri" panose="020F0502020204030204" pitchFamily="34" charset="0"/>
          <a:ea typeface="+mj-ea"/>
          <a:cs typeface="Calibri" panose="020F0502020204030204" pitchFamily="34" charset="0"/>
        </a:defRPr>
      </a:lvl1pPr>
    </p:titleStyle>
    <p:body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6"/>
          </p:nvPr>
        </p:nvSpPr>
        <p:spPr/>
        <p:txBody>
          <a:bodyPr/>
          <a:lstStyle/>
          <a:p>
            <a:r>
              <a:rPr lang="en-US" dirty="0"/>
              <a:t>February 2024</a:t>
            </a:r>
          </a:p>
        </p:txBody>
      </p:sp>
      <p:sp>
        <p:nvSpPr>
          <p:cNvPr id="4" name="Text Placeholder 3"/>
          <p:cNvSpPr>
            <a:spLocks noGrp="1"/>
          </p:cNvSpPr>
          <p:nvPr>
            <p:ph type="body" sz="quarter" idx="22"/>
          </p:nvPr>
        </p:nvSpPr>
        <p:spPr/>
        <p:txBody>
          <a:bodyPr/>
          <a:lstStyle/>
          <a:p>
            <a:r>
              <a:rPr lang="en-US" dirty="0"/>
              <a:t>Presented for</a:t>
            </a:r>
          </a:p>
          <a:p>
            <a:pPr>
              <a:spcBef>
                <a:spcPts val="1200"/>
              </a:spcBef>
            </a:pPr>
            <a:r>
              <a:rPr lang="en-US" dirty="0">
                <a:solidFill>
                  <a:schemeClr val="bg1"/>
                </a:solidFill>
              </a:rPr>
              <a:t>NV Energy</a:t>
            </a:r>
          </a:p>
        </p:txBody>
      </p:sp>
      <p:sp>
        <p:nvSpPr>
          <p:cNvPr id="5" name="Text Placeholder 4"/>
          <p:cNvSpPr>
            <a:spLocks noGrp="1"/>
          </p:cNvSpPr>
          <p:nvPr>
            <p:ph type="body" sz="quarter" idx="18"/>
          </p:nvPr>
        </p:nvSpPr>
        <p:spPr/>
        <p:txBody>
          <a:bodyPr/>
          <a:lstStyle/>
          <a:p>
            <a:r>
              <a:rPr lang="en-US" dirty="0"/>
              <a:t>Presented by</a:t>
            </a:r>
          </a:p>
          <a:p>
            <a:pPr>
              <a:spcBef>
                <a:spcPts val="0"/>
              </a:spcBef>
            </a:pPr>
            <a:r>
              <a:rPr lang="en-US" dirty="0">
                <a:solidFill>
                  <a:schemeClr val="bg1"/>
                </a:solidFill>
              </a:rPr>
              <a:t>John Tsoukalis</a:t>
            </a:r>
          </a:p>
          <a:p>
            <a:pPr>
              <a:spcBef>
                <a:spcPts val="0"/>
              </a:spcBef>
            </a:pPr>
            <a:r>
              <a:rPr lang="en-US" dirty="0">
                <a:solidFill>
                  <a:schemeClr val="bg1"/>
                </a:solidFill>
              </a:rPr>
              <a:t>Kai van horn</a:t>
            </a:r>
          </a:p>
          <a:p>
            <a:pPr>
              <a:spcBef>
                <a:spcPts val="0"/>
              </a:spcBef>
            </a:pPr>
            <a:r>
              <a:rPr lang="en-US" dirty="0">
                <a:solidFill>
                  <a:schemeClr val="bg1"/>
                </a:solidFill>
              </a:rPr>
              <a:t>Linquan Bai</a:t>
            </a:r>
          </a:p>
          <a:p>
            <a:pPr>
              <a:spcBef>
                <a:spcPts val="0"/>
              </a:spcBef>
            </a:pPr>
            <a:r>
              <a:rPr lang="en-US" dirty="0">
                <a:solidFill>
                  <a:schemeClr val="bg1"/>
                </a:solidFill>
              </a:rPr>
              <a:t>Evan bennett</a:t>
            </a:r>
          </a:p>
          <a:p>
            <a:pPr>
              <a:spcBef>
                <a:spcPts val="0"/>
              </a:spcBef>
            </a:pPr>
            <a:r>
              <a:rPr lang="en-US" dirty="0">
                <a:solidFill>
                  <a:schemeClr val="bg1"/>
                </a:solidFill>
              </a:rPr>
              <a:t>Sophie Edelman</a:t>
            </a:r>
          </a:p>
          <a:p>
            <a:pPr>
              <a:spcBef>
                <a:spcPts val="0"/>
              </a:spcBef>
            </a:pPr>
            <a:r>
              <a:rPr lang="en-US" dirty="0">
                <a:solidFill>
                  <a:schemeClr val="bg1"/>
                </a:solidFill>
              </a:rPr>
              <a:t>Ellery curtis</a:t>
            </a:r>
          </a:p>
        </p:txBody>
      </p:sp>
      <p:sp>
        <p:nvSpPr>
          <p:cNvPr id="6" name="Text Placeholder 5"/>
          <p:cNvSpPr>
            <a:spLocks noGrp="1"/>
          </p:cNvSpPr>
          <p:nvPr>
            <p:ph type="body" sz="quarter" idx="21"/>
          </p:nvPr>
        </p:nvSpPr>
        <p:spPr/>
        <p:txBody>
          <a:bodyPr/>
          <a:lstStyle/>
          <a:p>
            <a:r>
              <a:rPr lang="en-US" dirty="0"/>
              <a:t>Comparative benefits for NV Energy of joining EDAM vs Markets+</a:t>
            </a:r>
          </a:p>
        </p:txBody>
      </p:sp>
      <p:sp>
        <p:nvSpPr>
          <p:cNvPr id="7" name="Title 6"/>
          <p:cNvSpPr>
            <a:spLocks noGrp="1"/>
          </p:cNvSpPr>
          <p:nvPr>
            <p:ph type="title"/>
          </p:nvPr>
        </p:nvSpPr>
        <p:spPr>
          <a:xfrm>
            <a:off x="516416" y="363299"/>
            <a:ext cx="7209601" cy="1507712"/>
          </a:xfrm>
        </p:spPr>
        <p:txBody>
          <a:bodyPr/>
          <a:lstStyle/>
          <a:p>
            <a:r>
              <a:rPr lang="en-US" dirty="0"/>
              <a:t>NV Energy Day-Ahead Market Benefits Studies</a:t>
            </a:r>
          </a:p>
        </p:txBody>
      </p:sp>
      <p:pic>
        <p:nvPicPr>
          <p:cNvPr id="8" name="Picture Placeholder 7"/>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17537" r="17537"/>
          <a:stretch>
            <a:fillRect/>
          </a:stretch>
        </p:blipFill>
        <p:spPr/>
      </p:pic>
    </p:spTree>
    <p:extLst>
      <p:ext uri="{BB962C8B-B14F-4D97-AF65-F5344CB8AC3E}">
        <p14:creationId xmlns:p14="http://schemas.microsoft.com/office/powerpoint/2010/main" val="2620927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r="34097"/>
          <a:stretch/>
        </p:blipFill>
        <p:spPr>
          <a:xfrm>
            <a:off x="6107381" y="2089480"/>
            <a:ext cx="3398569" cy="3364992"/>
          </a:xfrm>
          <a:prstGeom prst="rect">
            <a:avLst/>
          </a:prstGeom>
        </p:spPr>
      </p:pic>
      <p:sp>
        <p:nvSpPr>
          <p:cNvPr id="21" name="Rectangle 20"/>
          <p:cNvSpPr/>
          <p:nvPr/>
        </p:nvSpPr>
        <p:spPr>
          <a:xfrm>
            <a:off x="839753" y="1968759"/>
            <a:ext cx="3886200" cy="70885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b="1" dirty="0"/>
              <a:t>NVE M+ Benefits Study model</a:t>
            </a:r>
          </a:p>
          <a:p>
            <a:pPr algn="ctr"/>
            <a:r>
              <a:rPr lang="en-US" i="1" dirty="0"/>
              <a:t>BAU &amp; M+ scenarios</a:t>
            </a:r>
          </a:p>
        </p:txBody>
      </p:sp>
      <p:sp>
        <p:nvSpPr>
          <p:cNvPr id="16" name="Rectangle 15"/>
          <p:cNvSpPr/>
          <p:nvPr/>
        </p:nvSpPr>
        <p:spPr>
          <a:xfrm>
            <a:off x="839754" y="2845836"/>
            <a:ext cx="3886200" cy="241075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a:t>Updates &amp; Enhancements:</a:t>
            </a:r>
          </a:p>
          <a:p>
            <a:pPr marL="285750" indent="-285750">
              <a:buFont typeface="Arial" panose="020B0604020202020204" pitchFamily="34" charset="0"/>
              <a:buChar char="•"/>
            </a:pPr>
            <a:r>
              <a:rPr lang="en-US" sz="1600" dirty="0"/>
              <a:t>Constructed alternative market footprints as directed by study funders</a:t>
            </a:r>
          </a:p>
          <a:p>
            <a:pPr marL="285750" indent="-285750">
              <a:buFont typeface="Arial" panose="020B0604020202020204" pitchFamily="34" charset="0"/>
              <a:buChar char="•"/>
            </a:pPr>
            <a:r>
              <a:rPr lang="en-US" sz="1600" dirty="0"/>
              <a:t>Added additional funder-specific resource mix, load, and transmission  updates</a:t>
            </a:r>
          </a:p>
          <a:p>
            <a:pPr marL="285750" indent="-285750">
              <a:buFont typeface="Arial" panose="020B0604020202020204" pitchFamily="34" charset="0"/>
              <a:buChar char="•"/>
            </a:pPr>
            <a:r>
              <a:rPr lang="en-US" sz="1600" b="1" dirty="0"/>
              <a:t>Cases reflect the most up-to-date assumptions and modeling of the EDAM/M+ market designs</a:t>
            </a:r>
          </a:p>
          <a:p>
            <a:pPr marL="285750" indent="-285750">
              <a:buFont typeface="Arial" panose="020B0604020202020204" pitchFamily="34" charset="0"/>
              <a:buChar char="•"/>
            </a:pPr>
            <a:endParaRPr lang="en-US" sz="1600" dirty="0"/>
          </a:p>
        </p:txBody>
      </p:sp>
      <p:sp>
        <p:nvSpPr>
          <p:cNvPr id="14" name="Text Placeholder 13"/>
          <p:cNvSpPr>
            <a:spLocks noGrp="1"/>
          </p:cNvSpPr>
          <p:nvPr>
            <p:ph type="body" sz="quarter" idx="19"/>
          </p:nvPr>
        </p:nvSpPr>
        <p:spPr>
          <a:xfrm>
            <a:off x="508000" y="7549"/>
            <a:ext cx="6040438" cy="477054"/>
          </a:xfrm>
        </p:spPr>
        <p:txBody>
          <a:bodyPr/>
          <a:lstStyle/>
          <a:p>
            <a:r>
              <a:rPr lang="en-US" dirty="0"/>
              <a:t>Overview of NVE Studies</a:t>
            </a:r>
          </a:p>
        </p:txBody>
      </p:sp>
      <p:sp>
        <p:nvSpPr>
          <p:cNvPr id="5" name="Title 4"/>
          <p:cNvSpPr>
            <a:spLocks noGrp="1"/>
          </p:cNvSpPr>
          <p:nvPr>
            <p:ph type="title"/>
          </p:nvPr>
        </p:nvSpPr>
        <p:spPr/>
        <p:txBody>
          <a:bodyPr/>
          <a:lstStyle/>
          <a:p>
            <a:r>
              <a:rPr lang="en-US" dirty="0"/>
              <a:t>January 2024 EDAM/M+ footprint scenario study benefits</a:t>
            </a:r>
          </a:p>
        </p:txBody>
      </p:sp>
      <p:sp>
        <p:nvSpPr>
          <p:cNvPr id="2" name="Slide Number Placeholder 1"/>
          <p:cNvSpPr>
            <a:spLocks noGrp="1"/>
          </p:cNvSpPr>
          <p:nvPr>
            <p:ph type="sldNum" sz="quarter" idx="4294967295"/>
          </p:nvPr>
        </p:nvSpPr>
        <p:spPr>
          <a:xfrm>
            <a:off x="10737850" y="6356350"/>
            <a:ext cx="1454150" cy="365125"/>
          </a:xfrm>
        </p:spPr>
        <p:txBody>
          <a:bodyPr/>
          <a:lstStyle/>
          <a:p>
            <a:r>
              <a:rPr lang="en-US"/>
              <a:t>brattle.com | </a:t>
            </a:r>
            <a:fld id="{C95ECF09-ED6D-489D-87B4-9DBCD4D54A41}" type="slidenum">
              <a:rPr lang="en-US" smtClean="0"/>
              <a:pPr/>
              <a:t>9</a:t>
            </a:fld>
            <a:endParaRPr lang="en-US" dirty="0"/>
          </a:p>
        </p:txBody>
      </p:sp>
      <p:sp>
        <p:nvSpPr>
          <p:cNvPr id="10" name="Rectangle 9"/>
          <p:cNvSpPr/>
          <p:nvPr/>
        </p:nvSpPr>
        <p:spPr>
          <a:xfrm>
            <a:off x="839754" y="5410755"/>
            <a:ext cx="3886200" cy="70885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b="1" dirty="0"/>
              <a:t>Updated NVE Market Benefits Model</a:t>
            </a:r>
          </a:p>
          <a:p>
            <a:pPr algn="ctr"/>
            <a:r>
              <a:rPr lang="en-US" i="1" dirty="0"/>
              <a:t>M+ &amp; EDAM Footprint Scenarios</a:t>
            </a:r>
          </a:p>
        </p:txBody>
      </p:sp>
      <p:sp>
        <p:nvSpPr>
          <p:cNvPr id="12" name="TextBox 11"/>
          <p:cNvSpPr txBox="1"/>
          <p:nvPr/>
        </p:nvSpPr>
        <p:spPr>
          <a:xfrm>
            <a:off x="1368196" y="1434735"/>
            <a:ext cx="2547877" cy="369332"/>
          </a:xfrm>
          <a:prstGeom prst="rect">
            <a:avLst/>
          </a:prstGeom>
          <a:noFill/>
        </p:spPr>
        <p:txBody>
          <a:bodyPr wrap="none" rtlCol="0">
            <a:spAutoFit/>
          </a:bodyPr>
          <a:lstStyle/>
          <a:p>
            <a:r>
              <a:rPr lang="en-US" b="1" dirty="0">
                <a:solidFill>
                  <a:schemeClr val="accent1"/>
                </a:solidFill>
              </a:rPr>
              <a:t>Overview of Study Setup</a:t>
            </a:r>
          </a:p>
        </p:txBody>
      </p:sp>
      <p:sp>
        <p:nvSpPr>
          <p:cNvPr id="28" name="TextBox 27"/>
          <p:cNvSpPr txBox="1"/>
          <p:nvPr/>
        </p:nvSpPr>
        <p:spPr>
          <a:xfrm>
            <a:off x="6142534" y="1529922"/>
            <a:ext cx="5614101" cy="615553"/>
          </a:xfrm>
          <a:prstGeom prst="rect">
            <a:avLst/>
          </a:prstGeom>
          <a:noFill/>
        </p:spPr>
        <p:txBody>
          <a:bodyPr wrap="none" rtlCol="0">
            <a:spAutoFit/>
          </a:bodyPr>
          <a:lstStyle/>
          <a:p>
            <a:r>
              <a:rPr lang="en-US" b="1" dirty="0">
                <a:solidFill>
                  <a:schemeClr val="accent1"/>
                </a:solidFill>
              </a:rPr>
              <a:t>Summary of NVE EDAM/M+ Participation Benefit Drivers</a:t>
            </a:r>
          </a:p>
          <a:p>
            <a:r>
              <a:rPr lang="en-US" sz="1600" b="1" i="1" dirty="0">
                <a:solidFill>
                  <a:schemeClr val="accent1"/>
                </a:solidFill>
              </a:rPr>
              <a:t>$million, Footprint Scenario minus BAU case</a:t>
            </a:r>
          </a:p>
        </p:txBody>
      </p:sp>
      <p:sp>
        <p:nvSpPr>
          <p:cNvPr id="7" name="TextBox 6"/>
          <p:cNvSpPr txBox="1"/>
          <p:nvPr/>
        </p:nvSpPr>
        <p:spPr>
          <a:xfrm>
            <a:off x="5843554" y="6064353"/>
            <a:ext cx="4829592" cy="369332"/>
          </a:xfrm>
          <a:prstGeom prst="rect">
            <a:avLst/>
          </a:prstGeom>
          <a:noFill/>
        </p:spPr>
        <p:txBody>
          <a:bodyPr wrap="none" rtlCol="0">
            <a:spAutoFit/>
          </a:bodyPr>
          <a:lstStyle/>
          <a:p>
            <a:r>
              <a:rPr lang="en-US" dirty="0"/>
              <a:t>Benefits &amp; drivers details provided in next section</a:t>
            </a:r>
          </a:p>
        </p:txBody>
      </p:sp>
      <p:sp>
        <p:nvSpPr>
          <p:cNvPr id="8" name="TextBox 7"/>
          <p:cNvSpPr txBox="1"/>
          <p:nvPr/>
        </p:nvSpPr>
        <p:spPr>
          <a:xfrm>
            <a:off x="6488968" y="5305967"/>
            <a:ext cx="691215" cy="430887"/>
          </a:xfrm>
          <a:prstGeom prst="rect">
            <a:avLst/>
          </a:prstGeom>
          <a:noFill/>
        </p:spPr>
        <p:txBody>
          <a:bodyPr wrap="none" rtlCol="0">
            <a:spAutoFit/>
          </a:bodyPr>
          <a:lstStyle/>
          <a:p>
            <a:pPr algn="ctr"/>
            <a:r>
              <a:rPr lang="en-US" sz="1050" b="1" dirty="0"/>
              <a:t>Bookend</a:t>
            </a:r>
          </a:p>
          <a:p>
            <a:pPr algn="ctr"/>
            <a:r>
              <a:rPr lang="en-US" sz="1050" b="1" dirty="0"/>
              <a:t> EDAM</a:t>
            </a:r>
          </a:p>
        </p:txBody>
      </p:sp>
      <p:sp>
        <p:nvSpPr>
          <p:cNvPr id="19" name="TextBox 18"/>
          <p:cNvSpPr txBox="1"/>
          <p:nvPr/>
        </p:nvSpPr>
        <p:spPr>
          <a:xfrm>
            <a:off x="7173322" y="5297220"/>
            <a:ext cx="580607" cy="415498"/>
          </a:xfrm>
          <a:prstGeom prst="rect">
            <a:avLst/>
          </a:prstGeom>
          <a:noFill/>
        </p:spPr>
        <p:txBody>
          <a:bodyPr wrap="none" rtlCol="0">
            <a:spAutoFit/>
          </a:bodyPr>
          <a:lstStyle/>
          <a:p>
            <a:pPr algn="ctr"/>
            <a:r>
              <a:rPr lang="en-US" sz="1050" b="1" dirty="0"/>
              <a:t>Middle</a:t>
            </a:r>
          </a:p>
          <a:p>
            <a:pPr algn="ctr"/>
            <a:r>
              <a:rPr lang="en-US" sz="1050" b="1" dirty="0"/>
              <a:t>View 1</a:t>
            </a:r>
          </a:p>
        </p:txBody>
      </p:sp>
      <p:sp>
        <p:nvSpPr>
          <p:cNvPr id="22" name="TextBox 21"/>
          <p:cNvSpPr txBox="1"/>
          <p:nvPr/>
        </p:nvSpPr>
        <p:spPr>
          <a:xfrm>
            <a:off x="7784638" y="5309564"/>
            <a:ext cx="580607" cy="415498"/>
          </a:xfrm>
          <a:prstGeom prst="rect">
            <a:avLst/>
          </a:prstGeom>
          <a:noFill/>
        </p:spPr>
        <p:txBody>
          <a:bodyPr wrap="none" rtlCol="0">
            <a:spAutoFit/>
          </a:bodyPr>
          <a:lstStyle/>
          <a:p>
            <a:pPr algn="ctr"/>
            <a:r>
              <a:rPr lang="en-US" sz="1050" b="1" dirty="0"/>
              <a:t>Middle</a:t>
            </a:r>
          </a:p>
          <a:p>
            <a:pPr algn="ctr"/>
            <a:r>
              <a:rPr lang="en-US" sz="1050" b="1" dirty="0"/>
              <a:t>View 2</a:t>
            </a:r>
          </a:p>
        </p:txBody>
      </p:sp>
      <p:sp>
        <p:nvSpPr>
          <p:cNvPr id="23" name="TextBox 22"/>
          <p:cNvSpPr txBox="1"/>
          <p:nvPr/>
        </p:nvSpPr>
        <p:spPr>
          <a:xfrm>
            <a:off x="8419584" y="5311263"/>
            <a:ext cx="580607" cy="415498"/>
          </a:xfrm>
          <a:prstGeom prst="rect">
            <a:avLst/>
          </a:prstGeom>
          <a:noFill/>
        </p:spPr>
        <p:txBody>
          <a:bodyPr wrap="none" rtlCol="0">
            <a:spAutoFit/>
          </a:bodyPr>
          <a:lstStyle/>
          <a:p>
            <a:pPr algn="ctr"/>
            <a:r>
              <a:rPr lang="en-US" sz="1050" b="1" dirty="0"/>
              <a:t>Middle</a:t>
            </a:r>
          </a:p>
          <a:p>
            <a:pPr algn="ctr"/>
            <a:r>
              <a:rPr lang="en-US" sz="1050" b="1" dirty="0"/>
              <a:t>View 3</a:t>
            </a:r>
          </a:p>
        </p:txBody>
      </p:sp>
      <p:sp>
        <p:nvSpPr>
          <p:cNvPr id="24" name="TextBox 23"/>
          <p:cNvSpPr txBox="1"/>
          <p:nvPr/>
        </p:nvSpPr>
        <p:spPr>
          <a:xfrm>
            <a:off x="8993330" y="5297220"/>
            <a:ext cx="715260" cy="415498"/>
          </a:xfrm>
          <a:prstGeom prst="rect">
            <a:avLst/>
          </a:prstGeom>
          <a:noFill/>
        </p:spPr>
        <p:txBody>
          <a:bodyPr wrap="none" rtlCol="0">
            <a:spAutoFit/>
          </a:bodyPr>
          <a:lstStyle/>
          <a:p>
            <a:pPr algn="ctr"/>
            <a:r>
              <a:rPr lang="en-US" sz="1050" b="1" dirty="0"/>
              <a:t>Bookend</a:t>
            </a:r>
          </a:p>
          <a:p>
            <a:pPr algn="ctr"/>
            <a:r>
              <a:rPr lang="en-US" sz="1050" b="1" dirty="0"/>
              <a:t>Markets+</a:t>
            </a:r>
          </a:p>
        </p:txBody>
      </p:sp>
      <p:sp>
        <p:nvSpPr>
          <p:cNvPr id="15" name="TextBox 14"/>
          <p:cNvSpPr txBox="1"/>
          <p:nvPr/>
        </p:nvSpPr>
        <p:spPr>
          <a:xfrm>
            <a:off x="6456227" y="5669437"/>
            <a:ext cx="1334699" cy="307777"/>
          </a:xfrm>
          <a:prstGeom prst="rect">
            <a:avLst/>
          </a:prstGeom>
          <a:solidFill>
            <a:schemeClr val="accent1">
              <a:lumMod val="20000"/>
              <a:lumOff val="80000"/>
            </a:schemeClr>
          </a:solidFill>
        </p:spPr>
        <p:txBody>
          <a:bodyPr wrap="square" rtlCol="0">
            <a:spAutoFit/>
          </a:bodyPr>
          <a:lstStyle/>
          <a:p>
            <a:pPr algn="ctr"/>
            <a:r>
              <a:rPr lang="en-US" sz="1400" b="1" dirty="0">
                <a:solidFill>
                  <a:schemeClr val="accent1"/>
                </a:solidFill>
              </a:rPr>
              <a:t>NVE in EDAM</a:t>
            </a:r>
          </a:p>
        </p:txBody>
      </p:sp>
      <p:sp>
        <p:nvSpPr>
          <p:cNvPr id="29" name="TextBox 28"/>
          <p:cNvSpPr txBox="1"/>
          <p:nvPr/>
        </p:nvSpPr>
        <p:spPr>
          <a:xfrm>
            <a:off x="7762807" y="5669437"/>
            <a:ext cx="1883798" cy="307777"/>
          </a:xfrm>
          <a:prstGeom prst="rect">
            <a:avLst/>
          </a:prstGeom>
          <a:solidFill>
            <a:schemeClr val="accent6">
              <a:lumMod val="20000"/>
              <a:lumOff val="80000"/>
            </a:schemeClr>
          </a:solidFill>
        </p:spPr>
        <p:txBody>
          <a:bodyPr wrap="square" rtlCol="0">
            <a:spAutoFit/>
          </a:bodyPr>
          <a:lstStyle/>
          <a:p>
            <a:pPr algn="ctr"/>
            <a:r>
              <a:rPr lang="en-US" sz="1400" b="1" dirty="0">
                <a:solidFill>
                  <a:schemeClr val="accent6"/>
                </a:solidFill>
              </a:rPr>
              <a:t>NVE in Markets+</a:t>
            </a:r>
          </a:p>
        </p:txBody>
      </p:sp>
      <p:sp>
        <p:nvSpPr>
          <p:cNvPr id="31" name="Right Brace 30"/>
          <p:cNvSpPr/>
          <p:nvPr/>
        </p:nvSpPr>
        <p:spPr>
          <a:xfrm rot="10800000">
            <a:off x="4798643" y="1952452"/>
            <a:ext cx="367721" cy="4435945"/>
          </a:xfrm>
          <a:prstGeom prst="rightBrace">
            <a:avLst>
              <a:gd name="adj1" fmla="val 94239"/>
              <a:gd name="adj2" fmla="val 13638"/>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2" name="Group 31"/>
          <p:cNvGrpSpPr/>
          <p:nvPr/>
        </p:nvGrpSpPr>
        <p:grpSpPr>
          <a:xfrm>
            <a:off x="5415089" y="2630905"/>
            <a:ext cx="692292" cy="2455831"/>
            <a:chOff x="5380262" y="3100498"/>
            <a:chExt cx="692292" cy="2455831"/>
          </a:xfrm>
        </p:grpSpPr>
        <p:cxnSp>
          <p:nvCxnSpPr>
            <p:cNvPr id="33" name="Straight Arrow Connector 32"/>
            <p:cNvCxnSpPr/>
            <p:nvPr/>
          </p:nvCxnSpPr>
          <p:spPr>
            <a:xfrm flipV="1">
              <a:off x="5928298" y="3433493"/>
              <a:ext cx="0" cy="731520"/>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rot="16200000">
              <a:off x="5022472" y="3458288"/>
              <a:ext cx="1146468" cy="430887"/>
            </a:xfrm>
            <a:prstGeom prst="rect">
              <a:avLst/>
            </a:prstGeom>
            <a:noFill/>
          </p:spPr>
          <p:txBody>
            <a:bodyPr wrap="none" rtlCol="0">
              <a:spAutoFit/>
            </a:bodyPr>
            <a:lstStyle/>
            <a:p>
              <a:r>
                <a:rPr lang="en-US" sz="1100" i="1" dirty="0">
                  <a:solidFill>
                    <a:schemeClr val="tx1">
                      <a:lumMod val="50000"/>
                      <a:lumOff val="50000"/>
                    </a:schemeClr>
                  </a:solidFill>
                </a:rPr>
                <a:t>cost decrease or </a:t>
              </a:r>
              <a:br>
                <a:rPr lang="en-US" sz="1100" i="1" dirty="0">
                  <a:solidFill>
                    <a:schemeClr val="tx1">
                      <a:lumMod val="50000"/>
                      <a:lumOff val="50000"/>
                    </a:schemeClr>
                  </a:solidFill>
                </a:rPr>
              </a:br>
              <a:r>
                <a:rPr lang="en-US" sz="1100" i="1" dirty="0">
                  <a:solidFill>
                    <a:schemeClr val="tx1">
                      <a:lumMod val="50000"/>
                      <a:lumOff val="50000"/>
                    </a:schemeClr>
                  </a:solidFill>
                </a:rPr>
                <a:t>revenue increase</a:t>
              </a:r>
            </a:p>
          </p:txBody>
        </p:sp>
        <p:cxnSp>
          <p:nvCxnSpPr>
            <p:cNvPr id="35" name="Straight Arrow Connector 34"/>
            <p:cNvCxnSpPr/>
            <p:nvPr/>
          </p:nvCxnSpPr>
          <p:spPr>
            <a:xfrm>
              <a:off x="5928298" y="4599702"/>
              <a:ext cx="0" cy="731520"/>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rot="16200000">
              <a:off x="5004840" y="4750018"/>
              <a:ext cx="1181734" cy="430887"/>
            </a:xfrm>
            <a:prstGeom prst="rect">
              <a:avLst/>
            </a:prstGeom>
            <a:noFill/>
          </p:spPr>
          <p:txBody>
            <a:bodyPr wrap="none" rtlCol="0">
              <a:spAutoFit/>
            </a:bodyPr>
            <a:lstStyle/>
            <a:p>
              <a:r>
                <a:rPr lang="en-US" sz="1100" i="1" dirty="0">
                  <a:solidFill>
                    <a:schemeClr val="tx1">
                      <a:lumMod val="50000"/>
                      <a:lumOff val="50000"/>
                    </a:schemeClr>
                  </a:solidFill>
                </a:rPr>
                <a:t>cost increase or</a:t>
              </a:r>
              <a:br>
                <a:rPr lang="en-US" sz="1100" i="1" dirty="0">
                  <a:solidFill>
                    <a:schemeClr val="tx1">
                      <a:lumMod val="50000"/>
                      <a:lumOff val="50000"/>
                    </a:schemeClr>
                  </a:solidFill>
                </a:rPr>
              </a:br>
              <a:r>
                <a:rPr lang="en-US" sz="1100" i="1" dirty="0">
                  <a:solidFill>
                    <a:schemeClr val="tx1">
                      <a:lumMod val="50000"/>
                      <a:lumOff val="50000"/>
                    </a:schemeClr>
                  </a:solidFill>
                </a:rPr>
                <a:t>revenue decrease</a:t>
              </a:r>
            </a:p>
          </p:txBody>
        </p:sp>
        <p:cxnSp>
          <p:nvCxnSpPr>
            <p:cNvPr id="37" name="Straight Connector 36"/>
            <p:cNvCxnSpPr/>
            <p:nvPr/>
          </p:nvCxnSpPr>
          <p:spPr>
            <a:xfrm flipH="1">
              <a:off x="5380262" y="4391262"/>
              <a:ext cx="692292"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8" name="Oval 37"/>
          <p:cNvSpPr/>
          <p:nvPr/>
        </p:nvSpPr>
        <p:spPr>
          <a:xfrm>
            <a:off x="279399" y="2043632"/>
            <a:ext cx="457200" cy="457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39" name="Oval 38"/>
          <p:cNvSpPr/>
          <p:nvPr/>
        </p:nvSpPr>
        <p:spPr>
          <a:xfrm>
            <a:off x="275606" y="3664456"/>
            <a:ext cx="457200" cy="4572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2</a:t>
            </a:r>
          </a:p>
        </p:txBody>
      </p:sp>
      <p:sp>
        <p:nvSpPr>
          <p:cNvPr id="40" name="Oval 39"/>
          <p:cNvSpPr/>
          <p:nvPr/>
        </p:nvSpPr>
        <p:spPr>
          <a:xfrm>
            <a:off x="275606" y="5535648"/>
            <a:ext cx="457200" cy="457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3</a:t>
            </a:r>
          </a:p>
        </p:txBody>
      </p:sp>
      <p:sp>
        <p:nvSpPr>
          <p:cNvPr id="41" name="TextBox 40"/>
          <p:cNvSpPr txBox="1"/>
          <p:nvPr/>
        </p:nvSpPr>
        <p:spPr>
          <a:xfrm>
            <a:off x="6502925" y="3572607"/>
            <a:ext cx="802433" cy="184666"/>
          </a:xfrm>
          <a:prstGeom prst="rect">
            <a:avLst/>
          </a:prstGeom>
          <a:solidFill>
            <a:schemeClr val="bg1">
              <a:alpha val="56000"/>
            </a:schemeClr>
          </a:solidFill>
        </p:spPr>
        <p:txBody>
          <a:bodyPr wrap="square" lIns="0" tIns="0" rIns="0" bIns="0" rtlCol="0">
            <a:spAutoFit/>
          </a:bodyPr>
          <a:lstStyle/>
          <a:p>
            <a:pPr algn="ctr"/>
            <a:r>
              <a:rPr lang="en-US" sz="1200" b="1" dirty="0">
                <a:solidFill>
                  <a:schemeClr val="accent6"/>
                </a:solidFill>
              </a:rPr>
              <a:t>$62 million</a:t>
            </a:r>
          </a:p>
        </p:txBody>
      </p:sp>
      <p:sp>
        <p:nvSpPr>
          <p:cNvPr id="42" name="TextBox 41"/>
          <p:cNvSpPr txBox="1"/>
          <p:nvPr/>
        </p:nvSpPr>
        <p:spPr>
          <a:xfrm>
            <a:off x="7101753" y="2661170"/>
            <a:ext cx="802433" cy="184666"/>
          </a:xfrm>
          <a:prstGeom prst="rect">
            <a:avLst/>
          </a:prstGeom>
          <a:solidFill>
            <a:schemeClr val="bg1">
              <a:alpha val="56000"/>
            </a:schemeClr>
          </a:solidFill>
        </p:spPr>
        <p:txBody>
          <a:bodyPr wrap="square" lIns="0" tIns="0" rIns="0" bIns="0" rtlCol="0">
            <a:spAutoFit/>
          </a:bodyPr>
          <a:lstStyle/>
          <a:p>
            <a:pPr algn="ctr"/>
            <a:r>
              <a:rPr lang="en-US" sz="1200" b="1" dirty="0">
                <a:solidFill>
                  <a:schemeClr val="accent6"/>
                </a:solidFill>
              </a:rPr>
              <a:t>$149 million</a:t>
            </a:r>
          </a:p>
        </p:txBody>
      </p:sp>
      <p:sp>
        <p:nvSpPr>
          <p:cNvPr id="43" name="TextBox 42"/>
          <p:cNvSpPr txBox="1"/>
          <p:nvPr/>
        </p:nvSpPr>
        <p:spPr>
          <a:xfrm>
            <a:off x="7620529" y="4087363"/>
            <a:ext cx="802433" cy="184666"/>
          </a:xfrm>
          <a:prstGeom prst="rect">
            <a:avLst/>
          </a:prstGeom>
          <a:solidFill>
            <a:schemeClr val="bg1">
              <a:alpha val="56000"/>
            </a:schemeClr>
          </a:solidFill>
        </p:spPr>
        <p:txBody>
          <a:bodyPr wrap="square" lIns="0" tIns="0" rIns="0" bIns="0" rtlCol="0">
            <a:spAutoFit/>
          </a:bodyPr>
          <a:lstStyle/>
          <a:p>
            <a:pPr algn="ctr"/>
            <a:r>
              <a:rPr lang="en-US" sz="1200" b="1" dirty="0">
                <a:solidFill>
                  <a:schemeClr val="accent6"/>
                </a:solidFill>
              </a:rPr>
              <a:t>-$17 million</a:t>
            </a:r>
          </a:p>
        </p:txBody>
      </p:sp>
      <p:sp>
        <p:nvSpPr>
          <p:cNvPr id="44" name="TextBox 43"/>
          <p:cNvSpPr txBox="1"/>
          <p:nvPr/>
        </p:nvSpPr>
        <p:spPr>
          <a:xfrm>
            <a:off x="8284640" y="3667628"/>
            <a:ext cx="802433" cy="184666"/>
          </a:xfrm>
          <a:prstGeom prst="rect">
            <a:avLst/>
          </a:prstGeom>
          <a:solidFill>
            <a:schemeClr val="bg1">
              <a:alpha val="56000"/>
            </a:schemeClr>
          </a:solidFill>
        </p:spPr>
        <p:txBody>
          <a:bodyPr wrap="square" lIns="0" tIns="0" rIns="0" bIns="0" rtlCol="0">
            <a:spAutoFit/>
          </a:bodyPr>
          <a:lstStyle/>
          <a:p>
            <a:pPr algn="ctr"/>
            <a:r>
              <a:rPr lang="en-US" sz="1200" b="1" dirty="0">
                <a:solidFill>
                  <a:schemeClr val="accent6"/>
                </a:solidFill>
              </a:rPr>
              <a:t>$9 million</a:t>
            </a:r>
          </a:p>
        </p:txBody>
      </p:sp>
      <p:sp>
        <p:nvSpPr>
          <p:cNvPr id="45" name="TextBox 44"/>
          <p:cNvSpPr txBox="1"/>
          <p:nvPr/>
        </p:nvSpPr>
        <p:spPr>
          <a:xfrm>
            <a:off x="8880951" y="3479790"/>
            <a:ext cx="715175" cy="184666"/>
          </a:xfrm>
          <a:prstGeom prst="rect">
            <a:avLst/>
          </a:prstGeom>
          <a:solidFill>
            <a:schemeClr val="bg1">
              <a:alpha val="56000"/>
            </a:schemeClr>
          </a:solidFill>
        </p:spPr>
        <p:txBody>
          <a:bodyPr wrap="square" lIns="0" tIns="0" rIns="0" bIns="0" rtlCol="0">
            <a:spAutoFit/>
          </a:bodyPr>
          <a:lstStyle/>
          <a:p>
            <a:pPr algn="ctr"/>
            <a:r>
              <a:rPr lang="en-US" sz="1200" b="1" dirty="0">
                <a:solidFill>
                  <a:schemeClr val="accent6"/>
                </a:solidFill>
              </a:rPr>
              <a:t>$16 million</a:t>
            </a:r>
          </a:p>
        </p:txBody>
      </p:sp>
      <p:sp>
        <p:nvSpPr>
          <p:cNvPr id="47" name="TextBox 46"/>
          <p:cNvSpPr txBox="1"/>
          <p:nvPr/>
        </p:nvSpPr>
        <p:spPr>
          <a:xfrm>
            <a:off x="9605004" y="2160504"/>
            <a:ext cx="2556053" cy="2023518"/>
          </a:xfrm>
          <a:prstGeom prst="rect">
            <a:avLst/>
          </a:prstGeom>
          <a:noFill/>
        </p:spPr>
        <p:txBody>
          <a:bodyPr wrap="square" numCol="1" rtlCol="0">
            <a:noAutofit/>
          </a:bodyPr>
          <a:lstStyle/>
          <a:p>
            <a:r>
              <a:rPr lang="en-US" sz="1400" b="1" dirty="0">
                <a:solidFill>
                  <a:schemeClr val="accent5">
                    <a:lumMod val="40000"/>
                    <a:lumOff val="60000"/>
                  </a:schemeClr>
                </a:solidFill>
              </a:rPr>
              <a:t>DA Market Congestion Revenue</a:t>
            </a:r>
          </a:p>
          <a:p>
            <a:r>
              <a:rPr lang="en-US" sz="1400" b="1" dirty="0">
                <a:solidFill>
                  <a:schemeClr val="accent5"/>
                </a:solidFill>
              </a:rPr>
              <a:t>RT Market Congestion Revenue</a:t>
            </a:r>
          </a:p>
          <a:p>
            <a:r>
              <a:rPr lang="en-US" sz="1400" b="1" dirty="0">
                <a:solidFill>
                  <a:schemeClr val="accent5">
                    <a:lumMod val="50000"/>
                  </a:schemeClr>
                </a:solidFill>
              </a:rPr>
              <a:t>Bilateral Trading Revenue</a:t>
            </a:r>
          </a:p>
          <a:p>
            <a:r>
              <a:rPr lang="en-US" sz="1400" b="1" dirty="0">
                <a:solidFill>
                  <a:schemeClr val="accent4"/>
                </a:solidFill>
              </a:rPr>
              <a:t>Wheeling Revenue</a:t>
            </a:r>
          </a:p>
          <a:p>
            <a:r>
              <a:rPr lang="en-US" sz="1400" b="1" dirty="0">
                <a:solidFill>
                  <a:schemeClr val="accent3"/>
                </a:solidFill>
              </a:rPr>
              <a:t>Sales Revenue</a:t>
            </a:r>
          </a:p>
          <a:p>
            <a:r>
              <a:rPr lang="en-US" sz="1400" b="1" dirty="0">
                <a:solidFill>
                  <a:schemeClr val="accent2"/>
                </a:solidFill>
              </a:rPr>
              <a:t>Purchase Cost</a:t>
            </a:r>
          </a:p>
          <a:p>
            <a:r>
              <a:rPr lang="en-US" sz="1400" b="1" dirty="0">
                <a:solidFill>
                  <a:schemeClr val="accent1"/>
                </a:solidFill>
              </a:rPr>
              <a:t>Production Cost</a:t>
            </a:r>
          </a:p>
          <a:p>
            <a:r>
              <a:rPr lang="en-US" sz="1400" b="1" dirty="0">
                <a:solidFill>
                  <a:schemeClr val="accent6"/>
                </a:solidFill>
              </a:rPr>
              <a:t>Net Benefit (dash)</a:t>
            </a:r>
          </a:p>
        </p:txBody>
      </p:sp>
      <p:sp>
        <p:nvSpPr>
          <p:cNvPr id="48" name="TextBox 47"/>
          <p:cNvSpPr txBox="1"/>
          <p:nvPr/>
        </p:nvSpPr>
        <p:spPr>
          <a:xfrm>
            <a:off x="9708590" y="4051211"/>
            <a:ext cx="2483410" cy="1569660"/>
          </a:xfrm>
          <a:prstGeom prst="rect">
            <a:avLst/>
          </a:prstGeom>
          <a:noFill/>
        </p:spPr>
        <p:txBody>
          <a:bodyPr wrap="square" rtlCol="0">
            <a:spAutoFit/>
          </a:bodyPr>
          <a:lstStyle/>
          <a:p>
            <a:r>
              <a:rPr lang="en-US" sz="1600" dirty="0">
                <a:solidFill>
                  <a:srgbClr val="7030A0"/>
                </a:solidFill>
              </a:rPr>
              <a:t>NVE shift out of EDAM &amp; WEIM causes loss of RT market revenues and substantial increase in APC as NVE loses high-value sales opportunities</a:t>
            </a:r>
          </a:p>
        </p:txBody>
      </p:sp>
      <p:cxnSp>
        <p:nvCxnSpPr>
          <p:cNvPr id="50" name="Straight Arrow Connector 49"/>
          <p:cNvCxnSpPr/>
          <p:nvPr/>
        </p:nvCxnSpPr>
        <p:spPr>
          <a:xfrm flipH="1" flipV="1">
            <a:off x="8419584" y="4203929"/>
            <a:ext cx="1185062" cy="92333"/>
          </a:xfrm>
          <a:prstGeom prst="straightConnector1">
            <a:avLst/>
          </a:prstGeom>
          <a:ln>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661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txBody>
          <a:bodyPr/>
          <a:lstStyle/>
          <a:p>
            <a:endParaRPr lang="en-US"/>
          </a:p>
        </p:txBody>
      </p:sp>
      <p:sp>
        <p:nvSpPr>
          <p:cNvPr id="4" name="Title 3"/>
          <p:cNvSpPr>
            <a:spLocks noGrp="1"/>
          </p:cNvSpPr>
          <p:nvPr>
            <p:ph type="title"/>
          </p:nvPr>
        </p:nvSpPr>
        <p:spPr/>
        <p:txBody>
          <a:bodyPr/>
          <a:lstStyle/>
          <a:p>
            <a:r>
              <a:rPr lang="en-US" dirty="0"/>
              <a:t>NVE Markets+ / EDAM Footprint Scenarios Study Results</a:t>
            </a:r>
          </a:p>
        </p:txBody>
      </p:sp>
    </p:spTree>
    <p:extLst>
      <p:ext uri="{BB962C8B-B14F-4D97-AF65-F5344CB8AC3E}">
        <p14:creationId xmlns:p14="http://schemas.microsoft.com/office/powerpoint/2010/main" val="358596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6704" y="3649776"/>
            <a:ext cx="7799832" cy="2822448"/>
          </a:xfrm>
          <a:prstGeom prst="rect">
            <a:avLst/>
          </a:prstGeom>
        </p:spPr>
      </p:pic>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11</a:t>
            </a:fld>
            <a:endParaRPr lang="en-US" dirty="0"/>
          </a:p>
        </p:txBody>
      </p:sp>
      <p:sp>
        <p:nvSpPr>
          <p:cNvPr id="7" name="Text Placeholder 7"/>
          <p:cNvSpPr>
            <a:spLocks noGrp="1"/>
          </p:cNvSpPr>
          <p:nvPr>
            <p:ph type="body" sz="quarter" idx="16"/>
          </p:nvPr>
        </p:nvSpPr>
        <p:spPr>
          <a:xfrm>
            <a:off x="508000" y="1141345"/>
            <a:ext cx="11164888" cy="2337351"/>
          </a:xfrm>
        </p:spPr>
        <p:txBody>
          <a:bodyPr/>
          <a:lstStyle/>
          <a:p>
            <a:pPr marL="111125" lvl="1" indent="0">
              <a:buNone/>
            </a:pPr>
            <a:r>
              <a:rPr lang="en-US" dirty="0"/>
              <a:t>The implementation of M+ and/or EDAM produces significant WECC-wide customer benefits, with </a:t>
            </a:r>
            <a:r>
              <a:rPr lang="en-US" b="1" dirty="0"/>
              <a:t>benefits ranging from $682-$985 million per year </a:t>
            </a:r>
            <a:r>
              <a:rPr lang="en-US" dirty="0"/>
              <a:t>across the footprint scenarios</a:t>
            </a:r>
          </a:p>
          <a:p>
            <a:pPr lvl="1"/>
            <a:r>
              <a:rPr lang="en-US" sz="2000" dirty="0"/>
              <a:t>A single market covering most of the WECC (bookend EDAM in this case) produces the highest benefits</a:t>
            </a:r>
          </a:p>
          <a:p>
            <a:pPr lvl="1"/>
            <a:r>
              <a:rPr lang="en-US" sz="2000" dirty="0"/>
              <a:t>A two-market EDAM/M+ scenario with little market transfer capability between the Pacific Northwest and the Southwest in the M+ footprint (Middle View 2) produces the lowest benefits  </a:t>
            </a:r>
          </a:p>
        </p:txBody>
      </p:sp>
      <p:sp>
        <p:nvSpPr>
          <p:cNvPr id="5" name="Text Placeholder 4"/>
          <p:cNvSpPr>
            <a:spLocks noGrp="1"/>
          </p:cNvSpPr>
          <p:nvPr>
            <p:ph type="body" sz="quarter" idx="19"/>
          </p:nvPr>
        </p:nvSpPr>
        <p:spPr/>
        <p:txBody>
          <a:bodyPr/>
          <a:lstStyle/>
          <a:p>
            <a:pPr marL="0" indent="0">
              <a:buNone/>
            </a:pPr>
            <a:r>
              <a:rPr lang="en-US" dirty="0"/>
              <a:t>EDAM/Markets+ Footprint Scenarios</a:t>
            </a:r>
          </a:p>
        </p:txBody>
      </p:sp>
      <p:sp>
        <p:nvSpPr>
          <p:cNvPr id="6" name="Title 5"/>
          <p:cNvSpPr>
            <a:spLocks noGrp="1"/>
          </p:cNvSpPr>
          <p:nvPr>
            <p:ph type="title"/>
          </p:nvPr>
        </p:nvSpPr>
        <p:spPr/>
        <p:txBody>
          <a:bodyPr/>
          <a:lstStyle/>
          <a:p>
            <a:r>
              <a:rPr lang="en-US" dirty="0"/>
              <a:t>WECC-Wide Benefits</a:t>
            </a:r>
          </a:p>
        </p:txBody>
      </p:sp>
      <p:sp>
        <p:nvSpPr>
          <p:cNvPr id="8" name="Rounded Rectangle 7"/>
          <p:cNvSpPr/>
          <p:nvPr/>
        </p:nvSpPr>
        <p:spPr>
          <a:xfrm>
            <a:off x="2992581" y="4336876"/>
            <a:ext cx="5047213" cy="231915"/>
          </a:xfrm>
          <a:prstGeom prst="round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358253" y="3991257"/>
            <a:ext cx="3436182" cy="830997"/>
          </a:xfrm>
          <a:prstGeom prst="rect">
            <a:avLst/>
          </a:prstGeom>
          <a:noFill/>
        </p:spPr>
        <p:txBody>
          <a:bodyPr wrap="square" rtlCol="0">
            <a:spAutoFit/>
          </a:bodyPr>
          <a:lstStyle/>
          <a:p>
            <a:r>
              <a:rPr lang="en-US" sz="1600" b="1" dirty="0">
                <a:solidFill>
                  <a:schemeClr val="accent5"/>
                </a:solidFill>
              </a:rPr>
              <a:t>The Bookend EDAM produces the lowest WECC-wide APC, indicating the most efficient system dispatch</a:t>
            </a:r>
          </a:p>
        </p:txBody>
      </p:sp>
      <p:sp>
        <p:nvSpPr>
          <p:cNvPr id="10" name="Rounded Rectangle 9"/>
          <p:cNvSpPr/>
          <p:nvPr/>
        </p:nvSpPr>
        <p:spPr>
          <a:xfrm>
            <a:off x="2992581" y="5927185"/>
            <a:ext cx="5047213" cy="373403"/>
          </a:xfrm>
          <a:prstGeom prst="round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358253" y="5818877"/>
            <a:ext cx="3436182" cy="584775"/>
          </a:xfrm>
          <a:prstGeom prst="rect">
            <a:avLst/>
          </a:prstGeom>
          <a:noFill/>
        </p:spPr>
        <p:txBody>
          <a:bodyPr wrap="square" rtlCol="0">
            <a:spAutoFit/>
          </a:bodyPr>
          <a:lstStyle/>
          <a:p>
            <a:r>
              <a:rPr lang="en-US" sz="1600" b="1" dirty="0">
                <a:solidFill>
                  <a:schemeClr val="accent6"/>
                </a:solidFill>
              </a:rPr>
              <a:t>All market participation scenarios show benefits relative to BAU</a:t>
            </a:r>
          </a:p>
        </p:txBody>
      </p:sp>
      <p:sp>
        <p:nvSpPr>
          <p:cNvPr id="12" name="TextBox 11"/>
          <p:cNvSpPr txBox="1"/>
          <p:nvPr/>
        </p:nvSpPr>
        <p:spPr>
          <a:xfrm>
            <a:off x="8358253" y="4822254"/>
            <a:ext cx="3436182" cy="830997"/>
          </a:xfrm>
          <a:prstGeom prst="rect">
            <a:avLst/>
          </a:prstGeom>
          <a:noFill/>
        </p:spPr>
        <p:txBody>
          <a:bodyPr wrap="square" rtlCol="0">
            <a:spAutoFit/>
          </a:bodyPr>
          <a:lstStyle/>
          <a:p>
            <a:r>
              <a:rPr lang="en-US" sz="1600" b="1" dirty="0">
                <a:solidFill>
                  <a:schemeClr val="accent3"/>
                </a:solidFill>
              </a:rPr>
              <a:t>However, wheeling revenues, bilateral trading gains and market congestion may be higher in some split cases</a:t>
            </a:r>
          </a:p>
        </p:txBody>
      </p:sp>
      <p:sp>
        <p:nvSpPr>
          <p:cNvPr id="13" name="Rounded Rectangle 12"/>
          <p:cNvSpPr/>
          <p:nvPr/>
        </p:nvSpPr>
        <p:spPr>
          <a:xfrm>
            <a:off x="2992581" y="4596753"/>
            <a:ext cx="5047213" cy="1296490"/>
          </a:xfrm>
          <a:prstGeom prst="roundRect">
            <a:avLst>
              <a:gd name="adj" fmla="val 7942"/>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05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894558" y="1858843"/>
            <a:ext cx="4929143" cy="3291840"/>
          </a:xfrm>
          <a:prstGeom prst="rect">
            <a:avLst/>
          </a:prstGeom>
        </p:spPr>
      </p:pic>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12</a:t>
            </a:fld>
            <a:endParaRPr lang="en-US" dirty="0"/>
          </a:p>
        </p:txBody>
      </p:sp>
      <p:sp>
        <p:nvSpPr>
          <p:cNvPr id="4" name="Text Placeholder 3"/>
          <p:cNvSpPr>
            <a:spLocks noGrp="1"/>
          </p:cNvSpPr>
          <p:nvPr>
            <p:ph type="body" sz="quarter" idx="16"/>
          </p:nvPr>
        </p:nvSpPr>
        <p:spPr>
          <a:xfrm>
            <a:off x="508000" y="1181101"/>
            <a:ext cx="6308437" cy="4995862"/>
          </a:xfrm>
        </p:spPr>
        <p:txBody>
          <a:bodyPr/>
          <a:lstStyle/>
          <a:p>
            <a:r>
              <a:rPr lang="en-US" b="1" dirty="0">
                <a:solidFill>
                  <a:schemeClr val="accent1"/>
                </a:solidFill>
              </a:rPr>
              <a:t>Implementation of organized DA markets increases WECC-wide 20-30% (60-90 </a:t>
            </a:r>
            <a:r>
              <a:rPr lang="en-US" b="1" dirty="0" err="1">
                <a:solidFill>
                  <a:schemeClr val="accent1"/>
                </a:solidFill>
              </a:rPr>
              <a:t>TWh</a:t>
            </a:r>
            <a:r>
              <a:rPr lang="en-US" b="1" dirty="0">
                <a:solidFill>
                  <a:schemeClr val="accent1"/>
                </a:solidFill>
              </a:rPr>
              <a:t>)</a:t>
            </a:r>
          </a:p>
          <a:p>
            <a:pPr lvl="1"/>
            <a:r>
              <a:rPr lang="en-US" sz="1800" dirty="0"/>
              <a:t>The Bookend EDAM case, in which most WECC entities are in the same market, produces the highest total trading volume of the modeled cases</a:t>
            </a:r>
          </a:p>
          <a:p>
            <a:pPr lvl="1"/>
            <a:r>
              <a:rPr lang="en-US" sz="1800" dirty="0"/>
              <a:t>Markets+ trades decrease considerably as the footprint shrinks</a:t>
            </a:r>
          </a:p>
          <a:p>
            <a:pPr lvl="2"/>
            <a:r>
              <a:rPr lang="en-US" sz="1600" dirty="0"/>
              <a:t>Removing AVA, NWMT, PNM, and EPE (Middle View 3) drops trading 26 TWh (18.5%) relative to Bookend Markets+</a:t>
            </a:r>
          </a:p>
          <a:p>
            <a:pPr lvl="2"/>
            <a:r>
              <a:rPr lang="en-US" sz="1600" dirty="0"/>
              <a:t>Removing also IPCO (Middle View 2) drops trading a further 18 </a:t>
            </a:r>
            <a:r>
              <a:rPr lang="en-US" sz="1600" dirty="0" err="1"/>
              <a:t>TWh</a:t>
            </a:r>
            <a:r>
              <a:rPr lang="en-US" sz="1600" dirty="0"/>
              <a:t> (15.4%) relative to Middle View 3</a:t>
            </a:r>
          </a:p>
          <a:p>
            <a:pPr lvl="2"/>
            <a:r>
              <a:rPr lang="en-US" sz="1600" dirty="0"/>
              <a:t>Removing also NVE, PGE, and SCL (Middle View 1) drops trading a further 27 TWh (28%) relative to Middle View 2</a:t>
            </a:r>
          </a:p>
          <a:p>
            <a:pPr lvl="2"/>
            <a:r>
              <a:rPr lang="en-US" sz="1600" dirty="0"/>
              <a:t>Middle View 1 has just 50% the original Bookend Markets+ trading volume despite having 74% of the original load</a:t>
            </a:r>
          </a:p>
          <a:p>
            <a:pPr lvl="1"/>
            <a:endParaRPr lang="en-US" sz="1800" dirty="0"/>
          </a:p>
        </p:txBody>
      </p:sp>
      <p:sp>
        <p:nvSpPr>
          <p:cNvPr id="5" name="Text Placeholder 4"/>
          <p:cNvSpPr>
            <a:spLocks noGrp="1"/>
          </p:cNvSpPr>
          <p:nvPr>
            <p:ph type="body" sz="quarter" idx="19"/>
          </p:nvPr>
        </p:nvSpPr>
        <p:spPr>
          <a:xfrm>
            <a:off x="508000" y="7549"/>
            <a:ext cx="6040438" cy="477054"/>
          </a:xfrm>
        </p:spPr>
        <p:txBody>
          <a:bodyPr/>
          <a:lstStyle/>
          <a:p>
            <a:pPr marL="0" indent="0">
              <a:buNone/>
            </a:pPr>
            <a:r>
              <a:rPr lang="en-US" dirty="0"/>
              <a:t>EDAM/Markets+ Footprint Scenarios</a:t>
            </a:r>
          </a:p>
        </p:txBody>
      </p:sp>
      <p:sp>
        <p:nvSpPr>
          <p:cNvPr id="6" name="Title 5"/>
          <p:cNvSpPr>
            <a:spLocks noGrp="1"/>
          </p:cNvSpPr>
          <p:nvPr>
            <p:ph type="title"/>
          </p:nvPr>
        </p:nvSpPr>
        <p:spPr/>
        <p:txBody>
          <a:bodyPr/>
          <a:lstStyle/>
          <a:p>
            <a:r>
              <a:rPr lang="en-US" dirty="0"/>
              <a:t>WECC-Wide Trading</a:t>
            </a:r>
          </a:p>
        </p:txBody>
      </p:sp>
      <p:sp>
        <p:nvSpPr>
          <p:cNvPr id="9" name="TextBox 8"/>
          <p:cNvSpPr txBox="1"/>
          <p:nvPr/>
        </p:nvSpPr>
        <p:spPr>
          <a:xfrm>
            <a:off x="6816437" y="1787767"/>
            <a:ext cx="504690" cy="276999"/>
          </a:xfrm>
          <a:prstGeom prst="rect">
            <a:avLst/>
          </a:prstGeom>
          <a:noFill/>
        </p:spPr>
        <p:txBody>
          <a:bodyPr wrap="none" rtlCol="0">
            <a:spAutoFit/>
          </a:bodyPr>
          <a:lstStyle/>
          <a:p>
            <a:r>
              <a:rPr lang="en-US" sz="1200" b="1" dirty="0"/>
              <a:t>GWh</a:t>
            </a:r>
          </a:p>
        </p:txBody>
      </p:sp>
      <p:sp>
        <p:nvSpPr>
          <p:cNvPr id="10" name="TextBox 9"/>
          <p:cNvSpPr txBox="1"/>
          <p:nvPr/>
        </p:nvSpPr>
        <p:spPr>
          <a:xfrm>
            <a:off x="7599863" y="1633878"/>
            <a:ext cx="2934201" cy="307777"/>
          </a:xfrm>
          <a:prstGeom prst="rect">
            <a:avLst/>
          </a:prstGeom>
          <a:noFill/>
        </p:spPr>
        <p:txBody>
          <a:bodyPr wrap="none" rtlCol="0">
            <a:spAutoFit/>
          </a:bodyPr>
          <a:lstStyle/>
          <a:p>
            <a:r>
              <a:rPr lang="en-US" sz="1400" b="1" dirty="0">
                <a:solidFill>
                  <a:srgbClr val="002060"/>
                </a:solidFill>
              </a:rPr>
              <a:t>Total WECC Trading by Case and Type</a:t>
            </a:r>
          </a:p>
        </p:txBody>
      </p:sp>
      <p:sp>
        <p:nvSpPr>
          <p:cNvPr id="12" name="TextBox 11"/>
          <p:cNvSpPr txBox="1"/>
          <p:nvPr/>
        </p:nvSpPr>
        <p:spPr>
          <a:xfrm>
            <a:off x="7398327" y="5150683"/>
            <a:ext cx="3921606" cy="338554"/>
          </a:xfrm>
          <a:prstGeom prst="rect">
            <a:avLst/>
          </a:prstGeom>
          <a:noFill/>
        </p:spPr>
        <p:txBody>
          <a:bodyPr wrap="square" rtlCol="0">
            <a:spAutoFit/>
          </a:bodyPr>
          <a:lstStyle/>
          <a:p>
            <a:r>
              <a:rPr lang="en-US" sz="800" dirty="0"/>
              <a:t>Note: Bookend EDAM bilateral trades are mostly with non-market BAs like BCHA and AESO, and the SPP West RTO, which imports solar generation from WALC and AZPS.</a:t>
            </a:r>
          </a:p>
        </p:txBody>
      </p:sp>
    </p:spTree>
    <p:extLst>
      <p:ext uri="{BB962C8B-B14F-4D97-AF65-F5344CB8AC3E}">
        <p14:creationId xmlns:p14="http://schemas.microsoft.com/office/powerpoint/2010/main" val="39747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13</a:t>
            </a:fld>
            <a:endParaRPr lang="en-US" dirty="0"/>
          </a:p>
        </p:txBody>
      </p:sp>
      <p:sp>
        <p:nvSpPr>
          <p:cNvPr id="5" name="Text Placeholder 4"/>
          <p:cNvSpPr>
            <a:spLocks noGrp="1"/>
          </p:cNvSpPr>
          <p:nvPr>
            <p:ph type="body" sz="quarter" idx="19"/>
          </p:nvPr>
        </p:nvSpPr>
        <p:spPr>
          <a:xfrm>
            <a:off x="508000" y="7549"/>
            <a:ext cx="6040438" cy="477054"/>
          </a:xfrm>
        </p:spPr>
        <p:txBody>
          <a:bodyPr/>
          <a:lstStyle/>
          <a:p>
            <a:r>
              <a:rPr lang="en-US" dirty="0"/>
              <a:t>EDAM/Markets+ Footprint Scenarios</a:t>
            </a:r>
          </a:p>
        </p:txBody>
      </p:sp>
      <p:sp>
        <p:nvSpPr>
          <p:cNvPr id="6" name="Title 5"/>
          <p:cNvSpPr>
            <a:spLocks noGrp="1"/>
          </p:cNvSpPr>
          <p:nvPr>
            <p:ph type="title"/>
          </p:nvPr>
        </p:nvSpPr>
        <p:spPr/>
        <p:txBody>
          <a:bodyPr/>
          <a:lstStyle/>
          <a:p>
            <a:r>
              <a:rPr lang="en-US" dirty="0"/>
              <a:t>Nevada Benefits in the EDAM/M+ Footprint Scenarios</a:t>
            </a:r>
          </a:p>
        </p:txBody>
      </p:sp>
      <p:sp>
        <p:nvSpPr>
          <p:cNvPr id="7" name="Text Placeholder 6"/>
          <p:cNvSpPr>
            <a:spLocks noGrp="1"/>
          </p:cNvSpPr>
          <p:nvPr>
            <p:ph type="body" sz="quarter" idx="16"/>
          </p:nvPr>
        </p:nvSpPr>
        <p:spPr/>
        <p:txBody>
          <a:bodyPr/>
          <a:lstStyle/>
          <a:p>
            <a:r>
              <a:rPr lang="en-US" b="1" dirty="0"/>
              <a:t>The footprint scenarios suggest NVE benefits are higher in EDAM than in Markets+</a:t>
            </a:r>
          </a:p>
          <a:p>
            <a:pPr lvl="1"/>
            <a:r>
              <a:rPr lang="en-US" dirty="0"/>
              <a:t>EDAM benefits range from $62 million to $149 million</a:t>
            </a:r>
          </a:p>
          <a:p>
            <a:pPr lvl="1"/>
            <a:r>
              <a:rPr lang="en-US" dirty="0"/>
              <a:t>Markets+ benefits range from a loss of $17 million to a benefit of $16 million</a:t>
            </a:r>
          </a:p>
        </p:txBody>
      </p:sp>
      <p:pic>
        <p:nvPicPr>
          <p:cNvPr id="4" name="Picture 3"/>
          <p:cNvPicPr>
            <a:picLocks noChangeAspect="1"/>
          </p:cNvPicPr>
          <p:nvPr/>
        </p:nvPicPr>
        <p:blipFill>
          <a:blip r:embed="rId2"/>
          <a:stretch>
            <a:fillRect/>
          </a:stretch>
        </p:blipFill>
        <p:spPr>
          <a:xfrm>
            <a:off x="1336346" y="2904744"/>
            <a:ext cx="9609600" cy="3155840"/>
          </a:xfrm>
          <a:prstGeom prst="rect">
            <a:avLst/>
          </a:prstGeom>
        </p:spPr>
      </p:pic>
    </p:spTree>
    <p:extLst>
      <p:ext uri="{BB962C8B-B14F-4D97-AF65-F5344CB8AC3E}">
        <p14:creationId xmlns:p14="http://schemas.microsoft.com/office/powerpoint/2010/main" val="1880003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stretch>
            <a:fillRect/>
          </a:stretch>
        </p:blipFill>
        <p:spPr>
          <a:xfrm>
            <a:off x="6396341" y="1812568"/>
            <a:ext cx="5156952" cy="3364992"/>
          </a:xfrm>
          <a:prstGeom prst="rect">
            <a:avLst/>
          </a:prstGeom>
        </p:spPr>
      </p:pic>
      <p:sp>
        <p:nvSpPr>
          <p:cNvPr id="35" name="TextBox 34"/>
          <p:cNvSpPr txBox="1"/>
          <p:nvPr/>
        </p:nvSpPr>
        <p:spPr>
          <a:xfrm>
            <a:off x="6769047" y="5029055"/>
            <a:ext cx="691215" cy="430887"/>
          </a:xfrm>
          <a:prstGeom prst="rect">
            <a:avLst/>
          </a:prstGeom>
          <a:noFill/>
        </p:spPr>
        <p:txBody>
          <a:bodyPr wrap="none" rtlCol="0">
            <a:spAutoFit/>
          </a:bodyPr>
          <a:lstStyle/>
          <a:p>
            <a:pPr algn="ctr"/>
            <a:r>
              <a:rPr lang="en-US" sz="1050" b="1" dirty="0"/>
              <a:t>Bookend</a:t>
            </a:r>
          </a:p>
          <a:p>
            <a:pPr algn="ctr"/>
            <a:r>
              <a:rPr lang="en-US" sz="1050" b="1" dirty="0"/>
              <a:t> EDAM</a:t>
            </a:r>
          </a:p>
        </p:txBody>
      </p:sp>
      <p:sp>
        <p:nvSpPr>
          <p:cNvPr id="36" name="TextBox 35"/>
          <p:cNvSpPr txBox="1"/>
          <p:nvPr/>
        </p:nvSpPr>
        <p:spPr>
          <a:xfrm>
            <a:off x="7453401" y="5020308"/>
            <a:ext cx="580607" cy="415498"/>
          </a:xfrm>
          <a:prstGeom prst="rect">
            <a:avLst/>
          </a:prstGeom>
          <a:noFill/>
        </p:spPr>
        <p:txBody>
          <a:bodyPr wrap="none" rtlCol="0">
            <a:spAutoFit/>
          </a:bodyPr>
          <a:lstStyle/>
          <a:p>
            <a:pPr algn="ctr"/>
            <a:r>
              <a:rPr lang="en-US" sz="1050" b="1" dirty="0"/>
              <a:t>Middle</a:t>
            </a:r>
          </a:p>
          <a:p>
            <a:pPr algn="ctr"/>
            <a:r>
              <a:rPr lang="en-US" sz="1050" b="1" dirty="0"/>
              <a:t>View 1</a:t>
            </a:r>
          </a:p>
        </p:txBody>
      </p:sp>
      <p:sp>
        <p:nvSpPr>
          <p:cNvPr id="37" name="TextBox 36"/>
          <p:cNvSpPr txBox="1"/>
          <p:nvPr/>
        </p:nvSpPr>
        <p:spPr>
          <a:xfrm>
            <a:off x="8064717" y="5032652"/>
            <a:ext cx="580607" cy="415498"/>
          </a:xfrm>
          <a:prstGeom prst="rect">
            <a:avLst/>
          </a:prstGeom>
          <a:noFill/>
        </p:spPr>
        <p:txBody>
          <a:bodyPr wrap="none" rtlCol="0">
            <a:spAutoFit/>
          </a:bodyPr>
          <a:lstStyle/>
          <a:p>
            <a:pPr algn="ctr"/>
            <a:r>
              <a:rPr lang="en-US" sz="1050" b="1" dirty="0"/>
              <a:t>Middle</a:t>
            </a:r>
          </a:p>
          <a:p>
            <a:pPr algn="ctr"/>
            <a:r>
              <a:rPr lang="en-US" sz="1050" b="1" dirty="0"/>
              <a:t>View 2</a:t>
            </a:r>
          </a:p>
        </p:txBody>
      </p:sp>
      <p:sp>
        <p:nvSpPr>
          <p:cNvPr id="38" name="TextBox 37"/>
          <p:cNvSpPr txBox="1"/>
          <p:nvPr/>
        </p:nvSpPr>
        <p:spPr>
          <a:xfrm>
            <a:off x="8699663" y="5034351"/>
            <a:ext cx="580607" cy="415498"/>
          </a:xfrm>
          <a:prstGeom prst="rect">
            <a:avLst/>
          </a:prstGeom>
          <a:noFill/>
        </p:spPr>
        <p:txBody>
          <a:bodyPr wrap="none" rtlCol="0">
            <a:spAutoFit/>
          </a:bodyPr>
          <a:lstStyle/>
          <a:p>
            <a:pPr algn="ctr"/>
            <a:r>
              <a:rPr lang="en-US" sz="1050" b="1" dirty="0"/>
              <a:t>Middle</a:t>
            </a:r>
          </a:p>
          <a:p>
            <a:pPr algn="ctr"/>
            <a:r>
              <a:rPr lang="en-US" sz="1050" b="1" dirty="0"/>
              <a:t>View 3</a:t>
            </a:r>
          </a:p>
        </p:txBody>
      </p:sp>
      <p:sp>
        <p:nvSpPr>
          <p:cNvPr id="39" name="TextBox 38"/>
          <p:cNvSpPr txBox="1"/>
          <p:nvPr/>
        </p:nvSpPr>
        <p:spPr>
          <a:xfrm>
            <a:off x="9273409" y="5020308"/>
            <a:ext cx="715260" cy="415498"/>
          </a:xfrm>
          <a:prstGeom prst="rect">
            <a:avLst/>
          </a:prstGeom>
          <a:noFill/>
        </p:spPr>
        <p:txBody>
          <a:bodyPr wrap="none" rtlCol="0">
            <a:spAutoFit/>
          </a:bodyPr>
          <a:lstStyle/>
          <a:p>
            <a:pPr algn="ctr"/>
            <a:r>
              <a:rPr lang="en-US" sz="1050" b="1" dirty="0"/>
              <a:t>Bookend</a:t>
            </a:r>
          </a:p>
          <a:p>
            <a:pPr algn="ctr"/>
            <a:r>
              <a:rPr lang="en-US" sz="1050" b="1" dirty="0"/>
              <a:t>Markets+</a:t>
            </a:r>
          </a:p>
        </p:txBody>
      </p:sp>
      <p:sp>
        <p:nvSpPr>
          <p:cNvPr id="40" name="TextBox 39"/>
          <p:cNvSpPr txBox="1"/>
          <p:nvPr/>
        </p:nvSpPr>
        <p:spPr>
          <a:xfrm>
            <a:off x="6727428" y="5392525"/>
            <a:ext cx="1334699" cy="307777"/>
          </a:xfrm>
          <a:prstGeom prst="rect">
            <a:avLst/>
          </a:prstGeom>
          <a:solidFill>
            <a:schemeClr val="accent1">
              <a:lumMod val="20000"/>
              <a:lumOff val="80000"/>
            </a:schemeClr>
          </a:solidFill>
        </p:spPr>
        <p:txBody>
          <a:bodyPr wrap="square" rtlCol="0">
            <a:spAutoFit/>
          </a:bodyPr>
          <a:lstStyle/>
          <a:p>
            <a:pPr algn="ctr"/>
            <a:r>
              <a:rPr lang="en-US" sz="1400" b="1" dirty="0">
                <a:solidFill>
                  <a:schemeClr val="accent1"/>
                </a:solidFill>
              </a:rPr>
              <a:t>NVE in EDAM</a:t>
            </a:r>
          </a:p>
        </p:txBody>
      </p:sp>
      <p:sp>
        <p:nvSpPr>
          <p:cNvPr id="41" name="TextBox 40"/>
          <p:cNvSpPr txBox="1"/>
          <p:nvPr/>
        </p:nvSpPr>
        <p:spPr>
          <a:xfrm>
            <a:off x="8034008" y="5392525"/>
            <a:ext cx="1883798" cy="307777"/>
          </a:xfrm>
          <a:prstGeom prst="rect">
            <a:avLst/>
          </a:prstGeom>
          <a:solidFill>
            <a:schemeClr val="accent6">
              <a:lumMod val="20000"/>
              <a:lumOff val="80000"/>
            </a:schemeClr>
          </a:solidFill>
        </p:spPr>
        <p:txBody>
          <a:bodyPr wrap="square" rtlCol="0">
            <a:spAutoFit/>
          </a:bodyPr>
          <a:lstStyle/>
          <a:p>
            <a:pPr algn="ctr"/>
            <a:r>
              <a:rPr lang="en-US" sz="1400" b="1" dirty="0">
                <a:solidFill>
                  <a:schemeClr val="accent6"/>
                </a:solidFill>
              </a:rPr>
              <a:t>NVE in Markets+</a:t>
            </a:r>
          </a:p>
        </p:txBody>
      </p:sp>
      <p:grpSp>
        <p:nvGrpSpPr>
          <p:cNvPr id="42" name="Group 41"/>
          <p:cNvGrpSpPr/>
          <p:nvPr/>
        </p:nvGrpSpPr>
        <p:grpSpPr>
          <a:xfrm>
            <a:off x="5704049" y="2353993"/>
            <a:ext cx="692292" cy="2455831"/>
            <a:chOff x="5380262" y="3100498"/>
            <a:chExt cx="692292" cy="2455831"/>
          </a:xfrm>
        </p:grpSpPr>
        <p:cxnSp>
          <p:nvCxnSpPr>
            <p:cNvPr id="43" name="Straight Arrow Connector 42"/>
            <p:cNvCxnSpPr/>
            <p:nvPr/>
          </p:nvCxnSpPr>
          <p:spPr>
            <a:xfrm flipV="1">
              <a:off x="5928298" y="3433493"/>
              <a:ext cx="0" cy="731520"/>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rot="16200000">
              <a:off x="5022472" y="3458288"/>
              <a:ext cx="1146468" cy="430887"/>
            </a:xfrm>
            <a:prstGeom prst="rect">
              <a:avLst/>
            </a:prstGeom>
            <a:noFill/>
          </p:spPr>
          <p:txBody>
            <a:bodyPr wrap="none" rtlCol="0">
              <a:spAutoFit/>
            </a:bodyPr>
            <a:lstStyle/>
            <a:p>
              <a:r>
                <a:rPr lang="en-US" sz="1100" i="1" dirty="0">
                  <a:solidFill>
                    <a:schemeClr val="tx1">
                      <a:lumMod val="50000"/>
                      <a:lumOff val="50000"/>
                    </a:schemeClr>
                  </a:solidFill>
                </a:rPr>
                <a:t>cost decrease or </a:t>
              </a:r>
              <a:br>
                <a:rPr lang="en-US" sz="1100" i="1" dirty="0">
                  <a:solidFill>
                    <a:schemeClr val="tx1">
                      <a:lumMod val="50000"/>
                      <a:lumOff val="50000"/>
                    </a:schemeClr>
                  </a:solidFill>
                </a:rPr>
              </a:br>
              <a:r>
                <a:rPr lang="en-US" sz="1100" i="1" dirty="0">
                  <a:solidFill>
                    <a:schemeClr val="tx1">
                      <a:lumMod val="50000"/>
                      <a:lumOff val="50000"/>
                    </a:schemeClr>
                  </a:solidFill>
                </a:rPr>
                <a:t>revenue increase</a:t>
              </a:r>
            </a:p>
          </p:txBody>
        </p:sp>
        <p:cxnSp>
          <p:nvCxnSpPr>
            <p:cNvPr id="45" name="Straight Arrow Connector 44"/>
            <p:cNvCxnSpPr/>
            <p:nvPr/>
          </p:nvCxnSpPr>
          <p:spPr>
            <a:xfrm>
              <a:off x="5928298" y="4599702"/>
              <a:ext cx="0" cy="731520"/>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rot="16200000">
              <a:off x="5004840" y="4750018"/>
              <a:ext cx="1181734" cy="430887"/>
            </a:xfrm>
            <a:prstGeom prst="rect">
              <a:avLst/>
            </a:prstGeom>
            <a:noFill/>
          </p:spPr>
          <p:txBody>
            <a:bodyPr wrap="none" rtlCol="0">
              <a:spAutoFit/>
            </a:bodyPr>
            <a:lstStyle/>
            <a:p>
              <a:r>
                <a:rPr lang="en-US" sz="1100" i="1" dirty="0">
                  <a:solidFill>
                    <a:schemeClr val="tx1">
                      <a:lumMod val="50000"/>
                      <a:lumOff val="50000"/>
                    </a:schemeClr>
                  </a:solidFill>
                </a:rPr>
                <a:t>cost increase or</a:t>
              </a:r>
              <a:br>
                <a:rPr lang="en-US" sz="1100" i="1" dirty="0">
                  <a:solidFill>
                    <a:schemeClr val="tx1">
                      <a:lumMod val="50000"/>
                      <a:lumOff val="50000"/>
                    </a:schemeClr>
                  </a:solidFill>
                </a:rPr>
              </a:br>
              <a:r>
                <a:rPr lang="en-US" sz="1100" i="1" dirty="0">
                  <a:solidFill>
                    <a:schemeClr val="tx1">
                      <a:lumMod val="50000"/>
                      <a:lumOff val="50000"/>
                    </a:schemeClr>
                  </a:solidFill>
                </a:rPr>
                <a:t>revenue decrease</a:t>
              </a:r>
            </a:p>
          </p:txBody>
        </p:sp>
        <p:cxnSp>
          <p:nvCxnSpPr>
            <p:cNvPr id="47" name="Straight Connector 46"/>
            <p:cNvCxnSpPr/>
            <p:nvPr/>
          </p:nvCxnSpPr>
          <p:spPr>
            <a:xfrm flipH="1">
              <a:off x="5380262" y="4391262"/>
              <a:ext cx="692292"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6791885" y="3295695"/>
            <a:ext cx="802433" cy="184666"/>
          </a:xfrm>
          <a:prstGeom prst="rect">
            <a:avLst/>
          </a:prstGeom>
          <a:solidFill>
            <a:schemeClr val="bg1">
              <a:alpha val="56000"/>
            </a:schemeClr>
          </a:solidFill>
        </p:spPr>
        <p:txBody>
          <a:bodyPr wrap="square" lIns="0" tIns="0" rIns="0" bIns="0" rtlCol="0">
            <a:spAutoFit/>
          </a:bodyPr>
          <a:lstStyle/>
          <a:p>
            <a:pPr algn="ctr"/>
            <a:r>
              <a:rPr lang="en-US" sz="1200" b="1" dirty="0">
                <a:solidFill>
                  <a:schemeClr val="accent6"/>
                </a:solidFill>
              </a:rPr>
              <a:t>$62 million</a:t>
            </a:r>
          </a:p>
        </p:txBody>
      </p:sp>
      <p:sp>
        <p:nvSpPr>
          <p:cNvPr id="49" name="TextBox 48"/>
          <p:cNvSpPr txBox="1"/>
          <p:nvPr/>
        </p:nvSpPr>
        <p:spPr>
          <a:xfrm>
            <a:off x="7390713" y="2384258"/>
            <a:ext cx="802433" cy="184666"/>
          </a:xfrm>
          <a:prstGeom prst="rect">
            <a:avLst/>
          </a:prstGeom>
          <a:solidFill>
            <a:schemeClr val="bg1">
              <a:alpha val="56000"/>
            </a:schemeClr>
          </a:solidFill>
        </p:spPr>
        <p:txBody>
          <a:bodyPr wrap="square" lIns="0" tIns="0" rIns="0" bIns="0" rtlCol="0">
            <a:spAutoFit/>
          </a:bodyPr>
          <a:lstStyle/>
          <a:p>
            <a:pPr algn="ctr"/>
            <a:r>
              <a:rPr lang="en-US" sz="1200" b="1" dirty="0">
                <a:solidFill>
                  <a:schemeClr val="accent6"/>
                </a:solidFill>
              </a:rPr>
              <a:t>$149 million</a:t>
            </a:r>
          </a:p>
        </p:txBody>
      </p:sp>
      <p:sp>
        <p:nvSpPr>
          <p:cNvPr id="50" name="TextBox 49"/>
          <p:cNvSpPr txBox="1"/>
          <p:nvPr/>
        </p:nvSpPr>
        <p:spPr>
          <a:xfrm>
            <a:off x="7909489" y="3810451"/>
            <a:ext cx="802433" cy="184666"/>
          </a:xfrm>
          <a:prstGeom prst="rect">
            <a:avLst/>
          </a:prstGeom>
          <a:solidFill>
            <a:schemeClr val="bg1">
              <a:alpha val="56000"/>
            </a:schemeClr>
          </a:solidFill>
        </p:spPr>
        <p:txBody>
          <a:bodyPr wrap="square" lIns="0" tIns="0" rIns="0" bIns="0" rtlCol="0">
            <a:spAutoFit/>
          </a:bodyPr>
          <a:lstStyle/>
          <a:p>
            <a:pPr algn="ctr"/>
            <a:r>
              <a:rPr lang="en-US" sz="1200" b="1" dirty="0">
                <a:solidFill>
                  <a:schemeClr val="accent6"/>
                </a:solidFill>
              </a:rPr>
              <a:t>-$17 million</a:t>
            </a:r>
          </a:p>
        </p:txBody>
      </p:sp>
      <p:sp>
        <p:nvSpPr>
          <p:cNvPr id="51" name="TextBox 50"/>
          <p:cNvSpPr txBox="1"/>
          <p:nvPr/>
        </p:nvSpPr>
        <p:spPr>
          <a:xfrm>
            <a:off x="8573600" y="3390716"/>
            <a:ext cx="802433" cy="184666"/>
          </a:xfrm>
          <a:prstGeom prst="rect">
            <a:avLst/>
          </a:prstGeom>
          <a:solidFill>
            <a:schemeClr val="bg1">
              <a:alpha val="56000"/>
            </a:schemeClr>
          </a:solidFill>
        </p:spPr>
        <p:txBody>
          <a:bodyPr wrap="square" lIns="0" tIns="0" rIns="0" bIns="0" rtlCol="0">
            <a:spAutoFit/>
          </a:bodyPr>
          <a:lstStyle/>
          <a:p>
            <a:pPr algn="ctr"/>
            <a:r>
              <a:rPr lang="en-US" sz="1200" b="1" dirty="0">
                <a:solidFill>
                  <a:schemeClr val="accent6"/>
                </a:solidFill>
              </a:rPr>
              <a:t>$9 million</a:t>
            </a:r>
          </a:p>
        </p:txBody>
      </p:sp>
      <p:sp>
        <p:nvSpPr>
          <p:cNvPr id="52" name="TextBox 51"/>
          <p:cNvSpPr txBox="1"/>
          <p:nvPr/>
        </p:nvSpPr>
        <p:spPr>
          <a:xfrm>
            <a:off x="9169911" y="3202878"/>
            <a:ext cx="715175" cy="184666"/>
          </a:xfrm>
          <a:prstGeom prst="rect">
            <a:avLst/>
          </a:prstGeom>
          <a:solidFill>
            <a:schemeClr val="bg1">
              <a:alpha val="56000"/>
            </a:schemeClr>
          </a:solidFill>
        </p:spPr>
        <p:txBody>
          <a:bodyPr wrap="square" lIns="0" tIns="0" rIns="0" bIns="0" rtlCol="0">
            <a:spAutoFit/>
          </a:bodyPr>
          <a:lstStyle/>
          <a:p>
            <a:pPr algn="ctr"/>
            <a:r>
              <a:rPr lang="en-US" sz="1200" b="1" dirty="0">
                <a:solidFill>
                  <a:schemeClr val="accent6"/>
                </a:solidFill>
              </a:rPr>
              <a:t>$16 million</a:t>
            </a:r>
          </a:p>
        </p:txBody>
      </p:sp>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14</a:t>
            </a:fld>
            <a:endParaRPr lang="en-US" dirty="0"/>
          </a:p>
        </p:txBody>
      </p:sp>
      <p:sp>
        <p:nvSpPr>
          <p:cNvPr id="7" name="Text Placeholder 6"/>
          <p:cNvSpPr>
            <a:spLocks noGrp="1"/>
          </p:cNvSpPr>
          <p:nvPr>
            <p:ph type="body" sz="quarter" idx="16"/>
          </p:nvPr>
        </p:nvSpPr>
        <p:spPr>
          <a:xfrm>
            <a:off x="508000" y="1181101"/>
            <a:ext cx="5196049" cy="4995862"/>
          </a:xfrm>
        </p:spPr>
        <p:txBody>
          <a:bodyPr/>
          <a:lstStyle/>
          <a:p>
            <a:r>
              <a:rPr lang="en-US" b="1" dirty="0"/>
              <a:t>EDAM sensitivity benefits </a:t>
            </a:r>
            <a:r>
              <a:rPr lang="en-US" dirty="0"/>
              <a:t>driven mostly by additional sales revenue and trading benefits</a:t>
            </a:r>
          </a:p>
          <a:p>
            <a:pPr lvl="1"/>
            <a:r>
              <a:rPr lang="en-US" dirty="0"/>
              <a:t>Higher sales value driven by both higher sales quantities and higher average sales prices</a:t>
            </a:r>
          </a:p>
          <a:p>
            <a:r>
              <a:rPr lang="en-US" b="1" dirty="0"/>
              <a:t>M+ sensitivity benefits </a:t>
            </a:r>
            <a:r>
              <a:rPr lang="en-US" dirty="0"/>
              <a:t>driven almost exclusively by savings on reduced internal generation costs</a:t>
            </a:r>
          </a:p>
          <a:p>
            <a:pPr lvl="1"/>
            <a:r>
              <a:rPr lang="en-US" dirty="0"/>
              <a:t>M+ transfer revenues also a source of benefits, but lost bilateral and WEIM revenues relative to BAU result in negative net trading revenue in M+</a:t>
            </a:r>
          </a:p>
        </p:txBody>
      </p:sp>
      <p:sp>
        <p:nvSpPr>
          <p:cNvPr id="5" name="Text Placeholder 4"/>
          <p:cNvSpPr>
            <a:spLocks noGrp="1"/>
          </p:cNvSpPr>
          <p:nvPr>
            <p:ph type="body" sz="quarter" idx="19"/>
          </p:nvPr>
        </p:nvSpPr>
        <p:spPr/>
        <p:txBody>
          <a:bodyPr/>
          <a:lstStyle/>
          <a:p>
            <a:r>
              <a:rPr lang="en-US" dirty="0"/>
              <a:t>EDAM/Markets+ Footprint Scenarios</a:t>
            </a:r>
          </a:p>
        </p:txBody>
      </p:sp>
      <p:sp>
        <p:nvSpPr>
          <p:cNvPr id="6" name="Title 5"/>
          <p:cNvSpPr>
            <a:spLocks noGrp="1"/>
          </p:cNvSpPr>
          <p:nvPr>
            <p:ph type="title"/>
          </p:nvPr>
        </p:nvSpPr>
        <p:spPr/>
        <p:txBody>
          <a:bodyPr/>
          <a:lstStyle/>
          <a:p>
            <a:r>
              <a:rPr lang="en-US" dirty="0"/>
              <a:t>EDAM and M+ benefits drivers distinctive</a:t>
            </a:r>
          </a:p>
        </p:txBody>
      </p:sp>
      <p:sp>
        <p:nvSpPr>
          <p:cNvPr id="8" name="TextBox 7"/>
          <p:cNvSpPr txBox="1"/>
          <p:nvPr/>
        </p:nvSpPr>
        <p:spPr>
          <a:xfrm>
            <a:off x="6728721" y="1385718"/>
            <a:ext cx="2811924" cy="338554"/>
          </a:xfrm>
          <a:prstGeom prst="rect">
            <a:avLst/>
          </a:prstGeom>
          <a:noFill/>
        </p:spPr>
        <p:txBody>
          <a:bodyPr wrap="none" rtlCol="0">
            <a:spAutoFit/>
          </a:bodyPr>
          <a:lstStyle/>
          <a:p>
            <a:r>
              <a:rPr lang="en-US" sz="1600" b="1" dirty="0">
                <a:solidFill>
                  <a:srgbClr val="002060"/>
                </a:solidFill>
              </a:rPr>
              <a:t>Case Benefit Compared to BAU</a:t>
            </a:r>
          </a:p>
        </p:txBody>
      </p:sp>
      <p:sp>
        <p:nvSpPr>
          <p:cNvPr id="9" name="TextBox 8"/>
          <p:cNvSpPr txBox="1"/>
          <p:nvPr/>
        </p:nvSpPr>
        <p:spPr>
          <a:xfrm>
            <a:off x="6460824" y="1679370"/>
            <a:ext cx="814647" cy="276999"/>
          </a:xfrm>
          <a:prstGeom prst="rect">
            <a:avLst/>
          </a:prstGeom>
          <a:noFill/>
        </p:spPr>
        <p:txBody>
          <a:bodyPr wrap="none" rtlCol="0">
            <a:spAutoFit/>
          </a:bodyPr>
          <a:lstStyle/>
          <a:p>
            <a:r>
              <a:rPr lang="en-US" sz="1200" b="1" dirty="0"/>
              <a:t>$ Millions</a:t>
            </a:r>
          </a:p>
        </p:txBody>
      </p:sp>
    </p:spTree>
    <p:extLst>
      <p:ext uri="{BB962C8B-B14F-4D97-AF65-F5344CB8AC3E}">
        <p14:creationId xmlns:p14="http://schemas.microsoft.com/office/powerpoint/2010/main" val="3151522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15</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Bookend EDAM</a:t>
            </a:r>
          </a:p>
        </p:txBody>
      </p:sp>
      <p:grpSp>
        <p:nvGrpSpPr>
          <p:cNvPr id="8" name="Group 7"/>
          <p:cNvGrpSpPr/>
          <p:nvPr/>
        </p:nvGrpSpPr>
        <p:grpSpPr>
          <a:xfrm>
            <a:off x="7187990" y="979029"/>
            <a:ext cx="4647667" cy="5522803"/>
            <a:chOff x="6970636" y="1038989"/>
            <a:chExt cx="4647667" cy="5522803"/>
          </a:xfrm>
        </p:grpSpPr>
        <p:grpSp>
          <p:nvGrpSpPr>
            <p:cNvPr id="47" name="Group 46"/>
            <p:cNvGrpSpPr/>
            <p:nvPr/>
          </p:nvGrpSpPr>
          <p:grpSpPr>
            <a:xfrm>
              <a:off x="6970636" y="1038989"/>
              <a:ext cx="4647667" cy="5522803"/>
              <a:chOff x="6970636" y="1038989"/>
              <a:chExt cx="4647667" cy="5522803"/>
            </a:xfrm>
          </p:grpSpPr>
          <p:pic>
            <p:nvPicPr>
              <p:cNvPr id="48" name="Picture 47"/>
              <p:cNvPicPr>
                <a:picLocks noChangeAspect="1"/>
              </p:cNvPicPr>
              <p:nvPr/>
            </p:nvPicPr>
            <p:blipFill>
              <a:blip r:embed="rId2"/>
              <a:stretch>
                <a:fillRect/>
              </a:stretch>
            </p:blipFill>
            <p:spPr>
              <a:xfrm rot="21108833">
                <a:off x="6987955" y="1230540"/>
                <a:ext cx="4630348" cy="5331252"/>
              </a:xfrm>
              <a:prstGeom prst="rect">
                <a:avLst/>
              </a:prstGeom>
            </p:spPr>
          </p:pic>
          <p:sp>
            <p:nvSpPr>
              <p:cNvPr id="49" name="Oval 48"/>
              <p:cNvSpPr/>
              <p:nvPr/>
            </p:nvSpPr>
            <p:spPr>
              <a:xfrm rot="20131062">
                <a:off x="7319075" y="336185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227586" y="367474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361983" y="401098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564492" y="519744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8974545" y="4988665"/>
                <a:ext cx="1041902" cy="75221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307438" y="544780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400544" y="4748716"/>
                <a:ext cx="712165" cy="441055"/>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110047" y="4761617"/>
                <a:ext cx="983313" cy="97146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9" name="Oval 58"/>
              <p:cNvSpPr/>
              <p:nvPr/>
            </p:nvSpPr>
            <p:spPr>
              <a:xfrm>
                <a:off x="7173752" y="1038989"/>
                <a:ext cx="954660" cy="50406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341306" y="107008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549505" y="2028303"/>
                <a:ext cx="1135276" cy="81889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395705" y="1481837"/>
                <a:ext cx="615312" cy="40905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256010" y="2162602"/>
                <a:ext cx="680970" cy="375686"/>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068139" y="3527761"/>
                <a:ext cx="953514" cy="133978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009493" y="380913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422153" y="5674776"/>
                <a:ext cx="840387" cy="527646"/>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8898249" y="1879392"/>
                <a:ext cx="1155135" cy="806342"/>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084281" y="278838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202330" y="2773025"/>
                <a:ext cx="1140411" cy="738079"/>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Idaho Power</a:t>
                </a:r>
              </a:p>
            </p:txBody>
          </p:sp>
          <p:sp>
            <p:nvSpPr>
              <p:cNvPr id="71" name="Oval 70"/>
              <p:cNvSpPr/>
              <p:nvPr/>
            </p:nvSpPr>
            <p:spPr>
              <a:xfrm>
                <a:off x="7836024" y="1372264"/>
                <a:ext cx="636025" cy="41999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9973708" y="179805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053384" y="263633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685371" y="4587696"/>
                <a:ext cx="776935" cy="5251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7897552" y="557712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7" name="Oval 76"/>
              <p:cNvSpPr/>
              <p:nvPr/>
            </p:nvSpPr>
            <p:spPr>
              <a:xfrm rot="21229649">
                <a:off x="6970636" y="4333583"/>
                <a:ext cx="592924"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253179" y="5621706"/>
                <a:ext cx="712165" cy="441055"/>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044537" y="305162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304121" y="1861088"/>
                <a:ext cx="571734" cy="38297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309863" y="1515658"/>
                <a:ext cx="571734" cy="38297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066969" y="2422677"/>
                <a:ext cx="624915" cy="451842"/>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grpSp>
        <p:sp>
          <p:nvSpPr>
            <p:cNvPr id="83" name="Oval 82"/>
            <p:cNvSpPr/>
            <p:nvPr/>
          </p:nvSpPr>
          <p:spPr>
            <a:xfrm>
              <a:off x="8313602" y="1921718"/>
              <a:ext cx="637712" cy="41999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grpSp>
      <p:sp>
        <p:nvSpPr>
          <p:cNvPr id="4" name="Text Placeholder 3"/>
          <p:cNvSpPr>
            <a:spLocks noGrp="1"/>
          </p:cNvSpPr>
          <p:nvPr>
            <p:ph type="body" sz="quarter" idx="16"/>
          </p:nvPr>
        </p:nvSpPr>
        <p:spPr>
          <a:xfrm>
            <a:off x="507999" y="1155962"/>
            <a:ext cx="6398515" cy="5117535"/>
          </a:xfrm>
        </p:spPr>
        <p:txBody>
          <a:bodyPr/>
          <a:lstStyle/>
          <a:p>
            <a:pPr marL="111125" lvl="1" indent="0">
              <a:spcBef>
                <a:spcPts val="1800"/>
              </a:spcBef>
              <a:buNone/>
            </a:pPr>
            <a:r>
              <a:rPr lang="en-US" b="1" dirty="0"/>
              <a:t>Bookend EDAM gives Nevada its highest trading volumes, but not highest benefits</a:t>
            </a:r>
          </a:p>
          <a:p>
            <a:pPr lvl="1"/>
            <a:r>
              <a:rPr lang="en-US" sz="1600" dirty="0"/>
              <a:t>(1) NVE facilitates market trades between CA and the SW</a:t>
            </a:r>
          </a:p>
          <a:p>
            <a:pPr lvl="2"/>
            <a:r>
              <a:rPr lang="en-US" sz="1400" dirty="0"/>
              <a:t>Nearly 9,000 GWh increase in trade between NVE&lt;&gt;SW and 10,500 GWh increase in trade between NVE&lt;&gt;CA </a:t>
            </a:r>
          </a:p>
          <a:p>
            <a:pPr lvl="1"/>
            <a:r>
              <a:rPr lang="en-US" sz="1600" dirty="0"/>
              <a:t>(2) NVE enables greater transfer of low cost generation from CA and SW (solar and efficient gas) into IPCO and PACE</a:t>
            </a:r>
          </a:p>
          <a:p>
            <a:pPr lvl="1"/>
            <a:r>
              <a:rPr lang="en-US" sz="1600" dirty="0"/>
              <a:t>APC savings and EDAM transfer revenues drive benefit of $62 million/</a:t>
            </a:r>
            <a:r>
              <a:rPr lang="en-US" sz="1600" dirty="0" err="1"/>
              <a:t>yr</a:t>
            </a:r>
            <a:endParaRPr lang="en-US" sz="1600" dirty="0"/>
          </a:p>
        </p:txBody>
      </p:sp>
      <p:sp>
        <p:nvSpPr>
          <p:cNvPr id="86" name="Oval 85"/>
          <p:cNvSpPr/>
          <p:nvPr/>
        </p:nvSpPr>
        <p:spPr>
          <a:xfrm>
            <a:off x="8036095" y="1654014"/>
            <a:ext cx="703882" cy="41999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EDAM/Markets+ Footprint Scenarios</a:t>
            </a:r>
          </a:p>
        </p:txBody>
      </p:sp>
      <p:sp>
        <p:nvSpPr>
          <p:cNvPr id="81" name="TextBox 80"/>
          <p:cNvSpPr txBox="1"/>
          <p:nvPr/>
        </p:nvSpPr>
        <p:spPr>
          <a:xfrm>
            <a:off x="6650509" y="6239432"/>
            <a:ext cx="2708818" cy="369332"/>
          </a:xfrm>
          <a:prstGeom prst="rect">
            <a:avLst/>
          </a:prstGeom>
          <a:noFill/>
        </p:spPr>
        <p:txBody>
          <a:bodyPr wrap="none" rtlCol="0">
            <a:spAutoFit/>
          </a:bodyPr>
          <a:lstStyle/>
          <a:p>
            <a:r>
              <a:rPr lang="en-US" b="1" dirty="0">
                <a:solidFill>
                  <a:schemeClr val="accent1"/>
                </a:solidFill>
              </a:rPr>
              <a:t>EDAM and WEIM Member</a:t>
            </a:r>
          </a:p>
        </p:txBody>
      </p:sp>
      <p:sp>
        <p:nvSpPr>
          <p:cNvPr id="84" name="TextBox 83"/>
          <p:cNvSpPr txBox="1"/>
          <p:nvPr/>
        </p:nvSpPr>
        <p:spPr>
          <a:xfrm>
            <a:off x="6654961" y="6449598"/>
            <a:ext cx="2162772" cy="369332"/>
          </a:xfrm>
          <a:prstGeom prst="rect">
            <a:avLst/>
          </a:prstGeom>
          <a:noFill/>
        </p:spPr>
        <p:txBody>
          <a:bodyPr wrap="none" rtlCol="0">
            <a:spAutoFit/>
          </a:bodyPr>
          <a:lstStyle/>
          <a:p>
            <a:r>
              <a:rPr lang="en-US" b="1" dirty="0">
                <a:solidFill>
                  <a:schemeClr val="accent2"/>
                </a:solidFill>
              </a:rPr>
              <a:t>WEIM-Only Member</a:t>
            </a:r>
          </a:p>
        </p:txBody>
      </p:sp>
      <p:sp>
        <p:nvSpPr>
          <p:cNvPr id="88" name="TextBox 87"/>
          <p:cNvSpPr txBox="1"/>
          <p:nvPr/>
        </p:nvSpPr>
        <p:spPr>
          <a:xfrm>
            <a:off x="6654961" y="6013322"/>
            <a:ext cx="3578840" cy="369332"/>
          </a:xfrm>
          <a:prstGeom prst="rect">
            <a:avLst/>
          </a:prstGeom>
          <a:noFill/>
        </p:spPr>
        <p:txBody>
          <a:bodyPr wrap="square" rtlCol="0">
            <a:spAutoFit/>
          </a:bodyPr>
          <a:lstStyle/>
          <a:p>
            <a:r>
              <a:rPr lang="en-US" b="1" dirty="0">
                <a:solidFill>
                  <a:schemeClr val="accent5"/>
                </a:solidFill>
              </a:rPr>
              <a:t>Markets+ (DA and RT) Member</a:t>
            </a:r>
          </a:p>
        </p:txBody>
      </p:sp>
      <p:pic>
        <p:nvPicPr>
          <p:cNvPr id="3" name="Picture 2"/>
          <p:cNvPicPr>
            <a:picLocks noChangeAspect="1"/>
          </p:cNvPicPr>
          <p:nvPr/>
        </p:nvPicPr>
        <p:blipFill>
          <a:blip r:embed="rId3"/>
          <a:stretch>
            <a:fillRect/>
          </a:stretch>
        </p:blipFill>
        <p:spPr>
          <a:xfrm>
            <a:off x="581801" y="3772297"/>
            <a:ext cx="3832860" cy="2758440"/>
          </a:xfrm>
          <a:prstGeom prst="rect">
            <a:avLst/>
          </a:prstGeom>
        </p:spPr>
      </p:pic>
      <p:cxnSp>
        <p:nvCxnSpPr>
          <p:cNvPr id="9" name="Straight Arrow Connector 8"/>
          <p:cNvCxnSpPr/>
          <p:nvPr/>
        </p:nvCxnSpPr>
        <p:spPr>
          <a:xfrm flipV="1">
            <a:off x="8228371" y="4389810"/>
            <a:ext cx="494627" cy="557820"/>
          </a:xfrm>
          <a:prstGeom prst="straightConnector1">
            <a:avLst/>
          </a:prstGeom>
          <a:ln w="76200">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04297" y="4010791"/>
            <a:ext cx="1960152" cy="584775"/>
          </a:xfrm>
          <a:prstGeom prst="rect">
            <a:avLst/>
          </a:prstGeom>
          <a:noFill/>
        </p:spPr>
        <p:txBody>
          <a:bodyPr wrap="none" rtlCol="0">
            <a:spAutoFit/>
          </a:bodyPr>
          <a:lstStyle/>
          <a:p>
            <a:pPr marL="342900" indent="-342900" algn="ctr">
              <a:buAutoNum type="arabicParenBoth"/>
            </a:pPr>
            <a:r>
              <a:rPr lang="en-US" b="1" dirty="0">
                <a:solidFill>
                  <a:schemeClr val="accent3"/>
                </a:solidFill>
              </a:rPr>
              <a:t>CAISO &amp; LDWP</a:t>
            </a:r>
          </a:p>
          <a:p>
            <a:pPr algn="ctr"/>
            <a:r>
              <a:rPr lang="en-US" sz="1400" b="1" dirty="0">
                <a:solidFill>
                  <a:schemeClr val="accent3"/>
                </a:solidFill>
              </a:rPr>
              <a:t>+10,500 GWh imp/</a:t>
            </a:r>
            <a:r>
              <a:rPr lang="en-US" sz="1400" b="1" dirty="0" err="1">
                <a:solidFill>
                  <a:schemeClr val="accent3"/>
                </a:solidFill>
              </a:rPr>
              <a:t>exp</a:t>
            </a:r>
            <a:endParaRPr lang="en-US" sz="1400" b="1" dirty="0">
              <a:solidFill>
                <a:schemeClr val="accent3"/>
              </a:solidFill>
            </a:endParaRPr>
          </a:p>
        </p:txBody>
      </p:sp>
      <p:sp>
        <p:nvSpPr>
          <p:cNvPr id="11" name="TextBox 10"/>
          <p:cNvSpPr txBox="1"/>
          <p:nvPr/>
        </p:nvSpPr>
        <p:spPr>
          <a:xfrm>
            <a:off x="8099881" y="660487"/>
            <a:ext cx="2455159" cy="369332"/>
          </a:xfrm>
          <a:prstGeom prst="rect">
            <a:avLst/>
          </a:prstGeom>
          <a:noFill/>
        </p:spPr>
        <p:txBody>
          <a:bodyPr wrap="none" rtlCol="0">
            <a:spAutoFit/>
          </a:bodyPr>
          <a:lstStyle/>
          <a:p>
            <a:r>
              <a:rPr lang="en-US" b="1" dirty="0">
                <a:solidFill>
                  <a:srgbClr val="002060"/>
                </a:solidFill>
              </a:rPr>
              <a:t>Bookend EDAM vs. BAU</a:t>
            </a:r>
          </a:p>
        </p:txBody>
      </p:sp>
      <p:sp>
        <p:nvSpPr>
          <p:cNvPr id="13" name="Rectangle 12"/>
          <p:cNvSpPr/>
          <p:nvPr/>
        </p:nvSpPr>
        <p:spPr>
          <a:xfrm>
            <a:off x="3117273" y="4847077"/>
            <a:ext cx="1297388" cy="201106"/>
          </a:xfrm>
          <a:prstGeom prst="rect">
            <a:avLst/>
          </a:prstGeom>
          <a:solidFill>
            <a:srgbClr val="37BA9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117273" y="5236700"/>
            <a:ext cx="595036" cy="546129"/>
          </a:xfrm>
          <a:prstGeom prst="rect">
            <a:avLst/>
          </a:prstGeom>
          <a:solidFill>
            <a:srgbClr val="37BA9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8965818" y="4480284"/>
            <a:ext cx="739733" cy="540394"/>
          </a:xfrm>
          <a:prstGeom prst="straightConnector1">
            <a:avLst/>
          </a:prstGeom>
          <a:ln w="57150">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9079798" y="3909974"/>
            <a:ext cx="626877" cy="241069"/>
          </a:xfrm>
          <a:prstGeom prst="straightConnector1">
            <a:avLst/>
          </a:prstGeom>
          <a:ln w="38100">
            <a:solidFill>
              <a:schemeClr val="accent3"/>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8618084" y="5174999"/>
            <a:ext cx="1921211" cy="584775"/>
          </a:xfrm>
          <a:prstGeom prst="rect">
            <a:avLst/>
          </a:prstGeom>
          <a:solidFill>
            <a:schemeClr val="bg1">
              <a:alpha val="75000"/>
            </a:schemeClr>
          </a:solidFill>
        </p:spPr>
        <p:txBody>
          <a:bodyPr wrap="square" rtlCol="0">
            <a:spAutoFit/>
          </a:bodyPr>
          <a:lstStyle/>
          <a:p>
            <a:pPr algn="ctr"/>
            <a:r>
              <a:rPr lang="en-US" b="1" dirty="0">
                <a:solidFill>
                  <a:schemeClr val="accent3"/>
                </a:solidFill>
              </a:rPr>
              <a:t>(1) SRP &amp; AZPS</a:t>
            </a:r>
          </a:p>
          <a:p>
            <a:pPr algn="ctr"/>
            <a:r>
              <a:rPr lang="en-US" sz="1400" b="1" dirty="0">
                <a:solidFill>
                  <a:schemeClr val="accent3"/>
                </a:solidFill>
              </a:rPr>
              <a:t>+9,000 GWh imp/</a:t>
            </a:r>
            <a:r>
              <a:rPr lang="en-US" sz="1400" b="1" dirty="0" err="1">
                <a:solidFill>
                  <a:schemeClr val="accent3"/>
                </a:solidFill>
              </a:rPr>
              <a:t>exp</a:t>
            </a:r>
            <a:endParaRPr lang="en-US" sz="1400" b="1" dirty="0">
              <a:solidFill>
                <a:schemeClr val="accent3"/>
              </a:solidFill>
            </a:endParaRPr>
          </a:p>
        </p:txBody>
      </p:sp>
      <p:sp>
        <p:nvSpPr>
          <p:cNvPr id="58" name="Rectangle 57"/>
          <p:cNvSpPr/>
          <p:nvPr/>
        </p:nvSpPr>
        <p:spPr>
          <a:xfrm>
            <a:off x="3711356" y="5236952"/>
            <a:ext cx="703305" cy="201106"/>
          </a:xfrm>
          <a:prstGeom prst="rect">
            <a:avLst/>
          </a:prstGeom>
          <a:solidFill>
            <a:srgbClr val="37BA9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3711356" y="5580370"/>
            <a:ext cx="703305" cy="201106"/>
          </a:xfrm>
          <a:prstGeom prst="rect">
            <a:avLst/>
          </a:prstGeom>
          <a:solidFill>
            <a:srgbClr val="37BA9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3128715" y="4481543"/>
            <a:ext cx="1297388" cy="201106"/>
          </a:xfrm>
          <a:prstGeom prst="rect">
            <a:avLst/>
          </a:prstGeom>
          <a:solidFill>
            <a:srgbClr val="37BA9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9145221" y="2747030"/>
            <a:ext cx="1921211" cy="584775"/>
          </a:xfrm>
          <a:prstGeom prst="rect">
            <a:avLst/>
          </a:prstGeom>
          <a:solidFill>
            <a:schemeClr val="bg1">
              <a:alpha val="75000"/>
            </a:schemeClr>
          </a:solidFill>
        </p:spPr>
        <p:txBody>
          <a:bodyPr wrap="square" rtlCol="0">
            <a:spAutoFit/>
          </a:bodyPr>
          <a:lstStyle/>
          <a:p>
            <a:pPr algn="ctr"/>
            <a:r>
              <a:rPr lang="en-US" b="1" dirty="0">
                <a:solidFill>
                  <a:schemeClr val="accent3"/>
                </a:solidFill>
              </a:rPr>
              <a:t>(2) IPCO &amp; PACE</a:t>
            </a:r>
          </a:p>
          <a:p>
            <a:pPr algn="ctr"/>
            <a:r>
              <a:rPr lang="en-US" sz="1400" b="1" dirty="0">
                <a:solidFill>
                  <a:schemeClr val="accent3"/>
                </a:solidFill>
              </a:rPr>
              <a:t>+2,000 GWh </a:t>
            </a:r>
            <a:r>
              <a:rPr lang="en-US" sz="1400" b="1" dirty="0" err="1">
                <a:solidFill>
                  <a:schemeClr val="accent3"/>
                </a:solidFill>
              </a:rPr>
              <a:t>exp</a:t>
            </a:r>
            <a:endParaRPr lang="en-US" sz="1400" b="1" dirty="0">
              <a:solidFill>
                <a:schemeClr val="accent3"/>
              </a:solidFill>
            </a:endParaRPr>
          </a:p>
        </p:txBody>
      </p:sp>
      <p:cxnSp>
        <p:nvCxnSpPr>
          <p:cNvPr id="94" name="Straight Arrow Connector 93"/>
          <p:cNvCxnSpPr/>
          <p:nvPr/>
        </p:nvCxnSpPr>
        <p:spPr>
          <a:xfrm flipV="1">
            <a:off x="8749061" y="3116232"/>
            <a:ext cx="108558" cy="593012"/>
          </a:xfrm>
          <a:prstGeom prst="straightConnector1">
            <a:avLst/>
          </a:prstGeom>
          <a:ln w="38100">
            <a:solidFill>
              <a:schemeClr val="accent3"/>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6658235" y="5809000"/>
            <a:ext cx="2401619" cy="369332"/>
          </a:xfrm>
          <a:prstGeom prst="rect">
            <a:avLst/>
          </a:prstGeom>
          <a:noFill/>
        </p:spPr>
        <p:txBody>
          <a:bodyPr wrap="none" rtlCol="0">
            <a:spAutoFit/>
          </a:bodyPr>
          <a:lstStyle/>
          <a:p>
            <a:r>
              <a:rPr lang="en-US" b="1" dirty="0">
                <a:solidFill>
                  <a:schemeClr val="accent4">
                    <a:lumMod val="75000"/>
                  </a:schemeClr>
                </a:solidFill>
              </a:rPr>
              <a:t>SPP RTO West Member</a:t>
            </a:r>
          </a:p>
        </p:txBody>
      </p:sp>
    </p:spTree>
    <p:extLst>
      <p:ext uri="{BB962C8B-B14F-4D97-AF65-F5344CB8AC3E}">
        <p14:creationId xmlns:p14="http://schemas.microsoft.com/office/powerpoint/2010/main" val="278572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0159" y="3864768"/>
            <a:ext cx="5184648" cy="2758440"/>
          </a:xfrm>
          <a:prstGeom prst="rect">
            <a:avLst/>
          </a:prstGeom>
        </p:spPr>
      </p:pic>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16</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Middle View 1</a:t>
            </a:r>
          </a:p>
        </p:txBody>
      </p:sp>
      <p:grpSp>
        <p:nvGrpSpPr>
          <p:cNvPr id="8" name="Group 7"/>
          <p:cNvGrpSpPr/>
          <p:nvPr/>
        </p:nvGrpSpPr>
        <p:grpSpPr>
          <a:xfrm>
            <a:off x="7187990" y="979029"/>
            <a:ext cx="4647667" cy="5522803"/>
            <a:chOff x="6970636" y="1038989"/>
            <a:chExt cx="4647667" cy="5522803"/>
          </a:xfrm>
        </p:grpSpPr>
        <p:grpSp>
          <p:nvGrpSpPr>
            <p:cNvPr id="47" name="Group 46"/>
            <p:cNvGrpSpPr/>
            <p:nvPr/>
          </p:nvGrpSpPr>
          <p:grpSpPr>
            <a:xfrm>
              <a:off x="6970636" y="1038989"/>
              <a:ext cx="4647667" cy="5522803"/>
              <a:chOff x="6970636" y="1038989"/>
              <a:chExt cx="4647667" cy="5522803"/>
            </a:xfrm>
          </p:grpSpPr>
          <p:pic>
            <p:nvPicPr>
              <p:cNvPr id="48" name="Picture 47"/>
              <p:cNvPicPr>
                <a:picLocks noChangeAspect="1"/>
              </p:cNvPicPr>
              <p:nvPr/>
            </p:nvPicPr>
            <p:blipFill>
              <a:blip r:embed="rId3"/>
              <a:stretch>
                <a:fillRect/>
              </a:stretch>
            </p:blipFill>
            <p:spPr>
              <a:xfrm rot="21108833">
                <a:off x="6987955" y="1230540"/>
                <a:ext cx="4630348" cy="5331252"/>
              </a:xfrm>
              <a:prstGeom prst="rect">
                <a:avLst/>
              </a:prstGeom>
            </p:spPr>
          </p:pic>
          <p:sp>
            <p:nvSpPr>
              <p:cNvPr id="49" name="Oval 48"/>
              <p:cNvSpPr/>
              <p:nvPr/>
            </p:nvSpPr>
            <p:spPr>
              <a:xfrm rot="20131062">
                <a:off x="7319075" y="336185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227586" y="367474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361983" y="401098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564492" y="519744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8974545" y="4988665"/>
                <a:ext cx="1041902" cy="75221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307438" y="544780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400544" y="474871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110047" y="476161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9" name="Oval 58"/>
              <p:cNvSpPr/>
              <p:nvPr/>
            </p:nvSpPr>
            <p:spPr>
              <a:xfrm>
                <a:off x="7173752" y="1038989"/>
                <a:ext cx="954660" cy="50406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341306" y="107008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549505" y="2028303"/>
                <a:ext cx="1135276" cy="81889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395705" y="1481837"/>
                <a:ext cx="615312" cy="40905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256010" y="2162602"/>
                <a:ext cx="680970" cy="37568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068139" y="3527761"/>
                <a:ext cx="953514" cy="133978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009493" y="380913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422153" y="567477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8898249" y="187939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084281" y="278838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202330" y="2773025"/>
                <a:ext cx="1140411" cy="738079"/>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Idaho Power</a:t>
                </a:r>
              </a:p>
            </p:txBody>
          </p:sp>
          <p:sp>
            <p:nvSpPr>
              <p:cNvPr id="71" name="Oval 70"/>
              <p:cNvSpPr/>
              <p:nvPr/>
            </p:nvSpPr>
            <p:spPr>
              <a:xfrm>
                <a:off x="7836024" y="1372264"/>
                <a:ext cx="636025"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9973708" y="179805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053384" y="263633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685371" y="4587696"/>
                <a:ext cx="776935" cy="52510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7897552" y="557712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7" name="Oval 76"/>
              <p:cNvSpPr/>
              <p:nvPr/>
            </p:nvSpPr>
            <p:spPr>
              <a:xfrm rot="21229649">
                <a:off x="6970636" y="4333583"/>
                <a:ext cx="592924"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253179" y="562170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044537" y="305162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304121" y="1861088"/>
                <a:ext cx="571734" cy="38297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309863" y="151565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066969" y="2422677"/>
                <a:ext cx="624915" cy="451842"/>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grpSp>
        <p:sp>
          <p:nvSpPr>
            <p:cNvPr id="83" name="Oval 82"/>
            <p:cNvSpPr/>
            <p:nvPr/>
          </p:nvSpPr>
          <p:spPr>
            <a:xfrm>
              <a:off x="8313602" y="1921718"/>
              <a:ext cx="63771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grpSp>
      <p:sp>
        <p:nvSpPr>
          <p:cNvPr id="4" name="Text Placeholder 3"/>
          <p:cNvSpPr>
            <a:spLocks noGrp="1"/>
          </p:cNvSpPr>
          <p:nvPr>
            <p:ph type="body" sz="quarter" idx="16"/>
          </p:nvPr>
        </p:nvSpPr>
        <p:spPr>
          <a:xfrm>
            <a:off x="513297" y="1014682"/>
            <a:ext cx="6525930" cy="5117535"/>
          </a:xfrm>
        </p:spPr>
        <p:txBody>
          <a:bodyPr/>
          <a:lstStyle/>
          <a:p>
            <a:pPr marL="111125" lvl="1" indent="0">
              <a:spcBef>
                <a:spcPts val="1800"/>
              </a:spcBef>
              <a:buNone/>
            </a:pPr>
            <a:r>
              <a:rPr lang="en-US" b="1" dirty="0"/>
              <a:t>Middle View 1 sees fewer NVE trades, but more access to low-cost purchases and higher benefits</a:t>
            </a:r>
          </a:p>
          <a:p>
            <a:pPr lvl="1"/>
            <a:r>
              <a:rPr lang="en-US" sz="1600" dirty="0"/>
              <a:t>(1) CAISO transactions fall as opportunities to sell through NVE into the SW reduced with SRP &amp; AZPS shifting into M+</a:t>
            </a:r>
          </a:p>
          <a:p>
            <a:pPr lvl="2"/>
            <a:r>
              <a:rPr lang="en-US" sz="1400" dirty="0"/>
              <a:t>Some exchange with SW replaced by trading with IPCO/PACE</a:t>
            </a:r>
          </a:p>
          <a:p>
            <a:pPr lvl="1"/>
            <a:r>
              <a:rPr lang="en-US" sz="1600" dirty="0"/>
              <a:t>(2) Less competition for in-footprint low-cost generation increases NVE imports from remaining EDAM footprint</a:t>
            </a:r>
          </a:p>
          <a:p>
            <a:pPr lvl="1"/>
            <a:r>
              <a:rPr lang="en-US" sz="1600" dirty="0"/>
              <a:t>Higher trade value and lower APC drives benefits up to $149 million/</a:t>
            </a:r>
            <a:r>
              <a:rPr lang="en-US" sz="1600" dirty="0" err="1"/>
              <a:t>yr</a:t>
            </a:r>
            <a:endParaRPr lang="en-US" sz="1600" dirty="0"/>
          </a:p>
        </p:txBody>
      </p:sp>
      <p:sp>
        <p:nvSpPr>
          <p:cNvPr id="86" name="Oval 85"/>
          <p:cNvSpPr/>
          <p:nvPr/>
        </p:nvSpPr>
        <p:spPr>
          <a:xfrm>
            <a:off x="8036095" y="1654014"/>
            <a:ext cx="70388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EDAM/Markets+ Footprint Scenarios</a:t>
            </a:r>
          </a:p>
        </p:txBody>
      </p:sp>
      <p:sp>
        <p:nvSpPr>
          <p:cNvPr id="81" name="TextBox 80"/>
          <p:cNvSpPr txBox="1"/>
          <p:nvPr/>
        </p:nvSpPr>
        <p:spPr>
          <a:xfrm>
            <a:off x="6650509" y="6239432"/>
            <a:ext cx="2708818" cy="369332"/>
          </a:xfrm>
          <a:prstGeom prst="rect">
            <a:avLst/>
          </a:prstGeom>
          <a:noFill/>
        </p:spPr>
        <p:txBody>
          <a:bodyPr wrap="none" rtlCol="0">
            <a:spAutoFit/>
          </a:bodyPr>
          <a:lstStyle/>
          <a:p>
            <a:r>
              <a:rPr lang="en-US" b="1" dirty="0">
                <a:solidFill>
                  <a:schemeClr val="accent1"/>
                </a:solidFill>
              </a:rPr>
              <a:t>EDAM and WEIM Member</a:t>
            </a:r>
          </a:p>
        </p:txBody>
      </p:sp>
      <p:sp>
        <p:nvSpPr>
          <p:cNvPr id="84" name="TextBox 83"/>
          <p:cNvSpPr txBox="1"/>
          <p:nvPr/>
        </p:nvSpPr>
        <p:spPr>
          <a:xfrm>
            <a:off x="6654961" y="6449598"/>
            <a:ext cx="2162772" cy="369332"/>
          </a:xfrm>
          <a:prstGeom prst="rect">
            <a:avLst/>
          </a:prstGeom>
          <a:noFill/>
        </p:spPr>
        <p:txBody>
          <a:bodyPr wrap="none" rtlCol="0">
            <a:spAutoFit/>
          </a:bodyPr>
          <a:lstStyle/>
          <a:p>
            <a:r>
              <a:rPr lang="en-US" b="1" dirty="0">
                <a:solidFill>
                  <a:schemeClr val="accent2"/>
                </a:solidFill>
              </a:rPr>
              <a:t>WEIM-Only Member</a:t>
            </a:r>
          </a:p>
        </p:txBody>
      </p:sp>
      <p:sp>
        <p:nvSpPr>
          <p:cNvPr id="88" name="TextBox 87"/>
          <p:cNvSpPr txBox="1"/>
          <p:nvPr/>
        </p:nvSpPr>
        <p:spPr>
          <a:xfrm>
            <a:off x="6654961" y="6013322"/>
            <a:ext cx="3578840" cy="369332"/>
          </a:xfrm>
          <a:prstGeom prst="rect">
            <a:avLst/>
          </a:prstGeom>
          <a:noFill/>
        </p:spPr>
        <p:txBody>
          <a:bodyPr wrap="square" rtlCol="0">
            <a:spAutoFit/>
          </a:bodyPr>
          <a:lstStyle/>
          <a:p>
            <a:r>
              <a:rPr lang="en-US" b="1" dirty="0">
                <a:solidFill>
                  <a:schemeClr val="accent5"/>
                </a:solidFill>
              </a:rPr>
              <a:t>Markets+ (DA and RT) Member</a:t>
            </a:r>
          </a:p>
        </p:txBody>
      </p:sp>
      <p:sp>
        <p:nvSpPr>
          <p:cNvPr id="11" name="TextBox 10"/>
          <p:cNvSpPr txBox="1"/>
          <p:nvPr/>
        </p:nvSpPr>
        <p:spPr>
          <a:xfrm>
            <a:off x="7766859" y="661634"/>
            <a:ext cx="3418821" cy="369332"/>
          </a:xfrm>
          <a:prstGeom prst="rect">
            <a:avLst/>
          </a:prstGeom>
          <a:noFill/>
        </p:spPr>
        <p:txBody>
          <a:bodyPr wrap="none" rtlCol="0">
            <a:spAutoFit/>
          </a:bodyPr>
          <a:lstStyle/>
          <a:p>
            <a:r>
              <a:rPr lang="en-US" b="1" dirty="0">
                <a:solidFill>
                  <a:srgbClr val="002060"/>
                </a:solidFill>
              </a:rPr>
              <a:t>Middle View 1 vs. Bookend EDAM</a:t>
            </a:r>
          </a:p>
        </p:txBody>
      </p:sp>
      <p:sp>
        <p:nvSpPr>
          <p:cNvPr id="13" name="Rectangle 12"/>
          <p:cNvSpPr/>
          <p:nvPr/>
        </p:nvSpPr>
        <p:spPr>
          <a:xfrm>
            <a:off x="4464469" y="4942329"/>
            <a:ext cx="1297388" cy="201106"/>
          </a:xfrm>
          <a:prstGeom prst="rect">
            <a:avLst/>
          </a:prstGeom>
          <a:solidFill>
            <a:schemeClr val="accent6">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4464469" y="5675923"/>
            <a:ext cx="1297389" cy="210308"/>
          </a:xfrm>
          <a:prstGeom prst="rect">
            <a:avLst/>
          </a:prstGeom>
          <a:solidFill>
            <a:schemeClr val="accent6">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56227" y="5143435"/>
            <a:ext cx="614291" cy="532488"/>
          </a:xfrm>
          <a:prstGeom prst="rect">
            <a:avLst/>
          </a:prstGeom>
          <a:solidFill>
            <a:srgbClr val="37BA9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9098951" y="3931920"/>
            <a:ext cx="371582" cy="226307"/>
          </a:xfrm>
          <a:prstGeom prst="straightConnector1">
            <a:avLst/>
          </a:prstGeom>
          <a:ln w="38100">
            <a:solidFill>
              <a:schemeClr val="accent3"/>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a:off x="8971360" y="3262378"/>
            <a:ext cx="127591" cy="453163"/>
          </a:xfrm>
          <a:prstGeom prst="straightConnector1">
            <a:avLst/>
          </a:prstGeom>
          <a:ln w="38100">
            <a:solidFill>
              <a:schemeClr val="accent3"/>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cxnSpLocks/>
            <a:stCxn id="52" idx="6"/>
          </p:cNvCxnSpPr>
          <p:nvPr/>
        </p:nvCxnSpPr>
        <p:spPr>
          <a:xfrm flipV="1">
            <a:off x="8462405" y="4569812"/>
            <a:ext cx="309360" cy="627226"/>
          </a:xfrm>
          <a:prstGeom prst="straightConnector1">
            <a:avLst/>
          </a:prstGeom>
          <a:ln w="3810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8135487" y="4230990"/>
            <a:ext cx="565699" cy="418286"/>
          </a:xfrm>
          <a:prstGeom prst="straightConnector1">
            <a:avLst/>
          </a:prstGeom>
          <a:ln w="76200">
            <a:solidFill>
              <a:schemeClr val="accent6"/>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4464469" y="4568408"/>
            <a:ext cx="1297389" cy="210308"/>
          </a:xfrm>
          <a:prstGeom prst="rect">
            <a:avLst/>
          </a:prstGeom>
          <a:solidFill>
            <a:schemeClr val="accent6">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6480639" y="3637886"/>
            <a:ext cx="1768562" cy="584775"/>
          </a:xfrm>
          <a:prstGeom prst="rect">
            <a:avLst/>
          </a:prstGeom>
          <a:solidFill>
            <a:schemeClr val="bg1">
              <a:alpha val="75000"/>
            </a:schemeClr>
          </a:solidFill>
        </p:spPr>
        <p:txBody>
          <a:bodyPr wrap="none" rtlCol="0">
            <a:spAutoFit/>
          </a:bodyPr>
          <a:lstStyle/>
          <a:p>
            <a:pPr marL="342900" indent="-342900" algn="ctr">
              <a:buAutoNum type="arabicParenBoth"/>
            </a:pPr>
            <a:r>
              <a:rPr lang="en-US" b="1" dirty="0">
                <a:solidFill>
                  <a:schemeClr val="accent6"/>
                </a:solidFill>
              </a:rPr>
              <a:t>CAISO</a:t>
            </a:r>
          </a:p>
          <a:p>
            <a:pPr algn="ctr"/>
            <a:r>
              <a:rPr lang="en-US" sz="1400" b="1" dirty="0">
                <a:solidFill>
                  <a:schemeClr val="accent6"/>
                </a:solidFill>
              </a:rPr>
              <a:t>-6,000 GWh imp/</a:t>
            </a:r>
            <a:r>
              <a:rPr lang="en-US" sz="1400" b="1" dirty="0" err="1">
                <a:solidFill>
                  <a:schemeClr val="accent6"/>
                </a:solidFill>
              </a:rPr>
              <a:t>exp</a:t>
            </a:r>
            <a:endParaRPr lang="en-US" sz="1400" b="1" dirty="0">
              <a:solidFill>
                <a:schemeClr val="accent6"/>
              </a:solidFill>
            </a:endParaRPr>
          </a:p>
        </p:txBody>
      </p:sp>
      <p:sp>
        <p:nvSpPr>
          <p:cNvPr id="90" name="TextBox 89"/>
          <p:cNvSpPr txBox="1"/>
          <p:nvPr/>
        </p:nvSpPr>
        <p:spPr>
          <a:xfrm>
            <a:off x="9145221" y="2747030"/>
            <a:ext cx="1921211" cy="584775"/>
          </a:xfrm>
          <a:prstGeom prst="rect">
            <a:avLst/>
          </a:prstGeom>
          <a:solidFill>
            <a:schemeClr val="bg1">
              <a:alpha val="75000"/>
            </a:schemeClr>
          </a:solidFill>
        </p:spPr>
        <p:txBody>
          <a:bodyPr wrap="square" rtlCol="0">
            <a:spAutoFit/>
          </a:bodyPr>
          <a:lstStyle/>
          <a:p>
            <a:pPr algn="ctr"/>
            <a:r>
              <a:rPr lang="en-US" b="1" dirty="0">
                <a:solidFill>
                  <a:schemeClr val="accent3"/>
                </a:solidFill>
              </a:rPr>
              <a:t>(2) IPCO &amp; PACE</a:t>
            </a:r>
          </a:p>
          <a:p>
            <a:pPr algn="ctr"/>
            <a:r>
              <a:rPr lang="en-US" sz="1400" b="1" dirty="0">
                <a:solidFill>
                  <a:schemeClr val="accent3"/>
                </a:solidFill>
              </a:rPr>
              <a:t>+3,000 GWh imp/</a:t>
            </a:r>
            <a:r>
              <a:rPr lang="en-US" sz="1400" b="1" dirty="0" err="1">
                <a:solidFill>
                  <a:schemeClr val="accent3"/>
                </a:solidFill>
              </a:rPr>
              <a:t>exp</a:t>
            </a:r>
            <a:endParaRPr lang="en-US" sz="1400" b="1" dirty="0">
              <a:solidFill>
                <a:schemeClr val="accent3"/>
              </a:solidFill>
            </a:endParaRPr>
          </a:p>
        </p:txBody>
      </p:sp>
      <p:sp>
        <p:nvSpPr>
          <p:cNvPr id="93" name="Rectangle 92"/>
          <p:cNvSpPr/>
          <p:nvPr/>
        </p:nvSpPr>
        <p:spPr>
          <a:xfrm>
            <a:off x="4464469" y="5137417"/>
            <a:ext cx="691575" cy="201106"/>
          </a:xfrm>
          <a:prstGeom prst="rect">
            <a:avLst/>
          </a:prstGeom>
          <a:solidFill>
            <a:srgbClr val="37BA9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4464469" y="5480835"/>
            <a:ext cx="691575" cy="201106"/>
          </a:xfrm>
          <a:prstGeom prst="rect">
            <a:avLst/>
          </a:prstGeom>
          <a:solidFill>
            <a:srgbClr val="37BA9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Arrow Connector 94"/>
          <p:cNvCxnSpPr/>
          <p:nvPr/>
        </p:nvCxnSpPr>
        <p:spPr>
          <a:xfrm flipH="1" flipV="1">
            <a:off x="9012355" y="4369219"/>
            <a:ext cx="532724" cy="639242"/>
          </a:xfrm>
          <a:prstGeom prst="straightConnector1">
            <a:avLst/>
          </a:prstGeom>
          <a:ln w="76200">
            <a:solidFill>
              <a:schemeClr val="accent6"/>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9507189" y="4777768"/>
            <a:ext cx="1819858" cy="584775"/>
          </a:xfrm>
          <a:prstGeom prst="rect">
            <a:avLst/>
          </a:prstGeom>
          <a:solidFill>
            <a:schemeClr val="bg1">
              <a:alpha val="75000"/>
            </a:schemeClr>
          </a:solidFill>
        </p:spPr>
        <p:txBody>
          <a:bodyPr wrap="none" rtlCol="0">
            <a:spAutoFit/>
          </a:bodyPr>
          <a:lstStyle/>
          <a:p>
            <a:pPr marL="342900" indent="-342900" algn="ctr">
              <a:buAutoNum type="arabicParenBoth"/>
            </a:pPr>
            <a:r>
              <a:rPr lang="en-US" b="1" dirty="0">
                <a:solidFill>
                  <a:schemeClr val="accent6"/>
                </a:solidFill>
              </a:rPr>
              <a:t>SRP &amp; AZPS</a:t>
            </a:r>
          </a:p>
          <a:p>
            <a:pPr algn="ctr"/>
            <a:r>
              <a:rPr lang="en-US" sz="1400" b="1" dirty="0">
                <a:solidFill>
                  <a:schemeClr val="accent6"/>
                </a:solidFill>
              </a:rPr>
              <a:t>-10,000 GWh imp/</a:t>
            </a:r>
            <a:r>
              <a:rPr lang="en-US" sz="1400" b="1" dirty="0" err="1">
                <a:solidFill>
                  <a:schemeClr val="accent6"/>
                </a:solidFill>
              </a:rPr>
              <a:t>exp</a:t>
            </a:r>
            <a:endParaRPr lang="en-US" sz="1400" b="1" dirty="0">
              <a:solidFill>
                <a:schemeClr val="accent6"/>
              </a:solidFill>
            </a:endParaRPr>
          </a:p>
        </p:txBody>
      </p:sp>
      <p:sp>
        <p:nvSpPr>
          <p:cNvPr id="99" name="TextBox 98"/>
          <p:cNvSpPr txBox="1"/>
          <p:nvPr/>
        </p:nvSpPr>
        <p:spPr>
          <a:xfrm>
            <a:off x="6658235" y="5809000"/>
            <a:ext cx="2401619" cy="369332"/>
          </a:xfrm>
          <a:prstGeom prst="rect">
            <a:avLst/>
          </a:prstGeom>
          <a:noFill/>
        </p:spPr>
        <p:txBody>
          <a:bodyPr wrap="none" rtlCol="0">
            <a:spAutoFit/>
          </a:bodyPr>
          <a:lstStyle/>
          <a:p>
            <a:r>
              <a:rPr lang="en-US" b="1" dirty="0">
                <a:solidFill>
                  <a:schemeClr val="accent4">
                    <a:lumMod val="75000"/>
                  </a:schemeClr>
                </a:solidFill>
              </a:rPr>
              <a:t>SPP RTO West Member</a:t>
            </a:r>
          </a:p>
        </p:txBody>
      </p:sp>
    </p:spTree>
    <p:extLst>
      <p:ext uri="{BB962C8B-B14F-4D97-AF65-F5344CB8AC3E}">
        <p14:creationId xmlns:p14="http://schemas.microsoft.com/office/powerpoint/2010/main" val="328422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191747" y="3848856"/>
            <a:ext cx="3640408" cy="2715768"/>
          </a:xfrm>
          <a:prstGeom prst="rect">
            <a:avLst/>
          </a:prstGeom>
        </p:spPr>
      </p:pic>
      <p:pic>
        <p:nvPicPr>
          <p:cNvPr id="7" name="Picture 6"/>
          <p:cNvPicPr>
            <a:picLocks noChangeAspect="1"/>
          </p:cNvPicPr>
          <p:nvPr/>
        </p:nvPicPr>
        <p:blipFill>
          <a:blip r:embed="rId3"/>
          <a:stretch>
            <a:fillRect/>
          </a:stretch>
        </p:blipFill>
        <p:spPr>
          <a:xfrm>
            <a:off x="7099127" y="859950"/>
            <a:ext cx="3640408" cy="2715768"/>
          </a:xfrm>
          <a:prstGeom prst="rect">
            <a:avLst/>
          </a:prstGeom>
        </p:spPr>
      </p:pic>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17</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Generation Shifts in NVE – </a:t>
            </a:r>
            <a:r>
              <a:rPr lang="en-US"/>
              <a:t>EDAM Cases</a:t>
            </a:r>
            <a:endParaRPr lang="en-US" dirty="0"/>
          </a:p>
        </p:txBody>
      </p:sp>
      <p:sp>
        <p:nvSpPr>
          <p:cNvPr id="4" name="Text Placeholder 3"/>
          <p:cNvSpPr>
            <a:spLocks noGrp="1"/>
          </p:cNvSpPr>
          <p:nvPr>
            <p:ph type="body" sz="quarter" idx="16"/>
          </p:nvPr>
        </p:nvSpPr>
        <p:spPr>
          <a:xfrm>
            <a:off x="507999" y="1155962"/>
            <a:ext cx="6065681" cy="5117535"/>
          </a:xfrm>
        </p:spPr>
        <p:txBody>
          <a:bodyPr/>
          <a:lstStyle/>
          <a:p>
            <a:pPr marL="111125" lvl="1" indent="0">
              <a:spcBef>
                <a:spcPts val="1800"/>
              </a:spcBef>
              <a:buNone/>
            </a:pPr>
            <a:r>
              <a:rPr lang="en-US" b="1" dirty="0"/>
              <a:t>The scope of the EDAM footprint has significant impact on NVE generation</a:t>
            </a:r>
          </a:p>
          <a:p>
            <a:pPr lvl="1"/>
            <a:r>
              <a:rPr lang="en-US" sz="1800" dirty="0"/>
              <a:t>In Bookend EDAM, NVE gas generation increase overnight to displace less efficient gas in the footprint, while modestly reducing gas generation midday to take advantage of cheap excess solar from CAISO and LDWP</a:t>
            </a:r>
          </a:p>
          <a:p>
            <a:pPr lvl="1"/>
            <a:r>
              <a:rPr lang="en-US" sz="1800" dirty="0"/>
              <a:t>Smaller Middle View 1 EDAM footprint bottles up more midday solar resulting in more NVE purchase opportunities</a:t>
            </a:r>
          </a:p>
          <a:p>
            <a:pPr lvl="2"/>
            <a:r>
              <a:rPr lang="en-US" sz="1600" dirty="0"/>
              <a:t>NVE reduces generation midday to capitalize on additional excess solar</a:t>
            </a:r>
          </a:p>
          <a:p>
            <a:pPr lvl="2"/>
            <a:r>
              <a:rPr lang="en-US" sz="1600" dirty="0"/>
              <a:t>Increased oversupply in the EDAM footprint relative to Bookend EDAM case drives increase in NVE curtailments</a:t>
            </a:r>
          </a:p>
          <a:p>
            <a:pPr lvl="1"/>
            <a:endParaRPr lang="en-US" sz="1800" dirty="0"/>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EDAM/Markets+ Footprint Scenarios</a:t>
            </a:r>
          </a:p>
        </p:txBody>
      </p:sp>
      <p:sp>
        <p:nvSpPr>
          <p:cNvPr id="11" name="TextBox 10"/>
          <p:cNvSpPr txBox="1"/>
          <p:nvPr/>
        </p:nvSpPr>
        <p:spPr>
          <a:xfrm>
            <a:off x="7673579" y="621942"/>
            <a:ext cx="2455159" cy="369332"/>
          </a:xfrm>
          <a:prstGeom prst="rect">
            <a:avLst/>
          </a:prstGeom>
          <a:noFill/>
        </p:spPr>
        <p:txBody>
          <a:bodyPr wrap="none" rtlCol="0">
            <a:spAutoFit/>
          </a:bodyPr>
          <a:lstStyle/>
          <a:p>
            <a:r>
              <a:rPr lang="en-US" b="1" dirty="0">
                <a:solidFill>
                  <a:srgbClr val="002060"/>
                </a:solidFill>
              </a:rPr>
              <a:t>Bookend EDAM vs. BAU</a:t>
            </a:r>
          </a:p>
        </p:txBody>
      </p:sp>
      <p:sp>
        <p:nvSpPr>
          <p:cNvPr id="58" name="TextBox 57"/>
          <p:cNvSpPr txBox="1"/>
          <p:nvPr/>
        </p:nvSpPr>
        <p:spPr>
          <a:xfrm>
            <a:off x="7191747" y="3614998"/>
            <a:ext cx="3418821" cy="369332"/>
          </a:xfrm>
          <a:prstGeom prst="rect">
            <a:avLst/>
          </a:prstGeom>
          <a:noFill/>
        </p:spPr>
        <p:txBody>
          <a:bodyPr wrap="none" rtlCol="0">
            <a:spAutoFit/>
          </a:bodyPr>
          <a:lstStyle/>
          <a:p>
            <a:r>
              <a:rPr lang="en-US" b="1" dirty="0">
                <a:solidFill>
                  <a:srgbClr val="002060"/>
                </a:solidFill>
              </a:rPr>
              <a:t>Middle View 1 vs. Bookend EDAM</a:t>
            </a:r>
          </a:p>
        </p:txBody>
      </p:sp>
    </p:spTree>
    <p:extLst>
      <p:ext uri="{BB962C8B-B14F-4D97-AF65-F5344CB8AC3E}">
        <p14:creationId xmlns:p14="http://schemas.microsoft.com/office/powerpoint/2010/main" val="3700461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18</a:t>
            </a:fld>
            <a:endParaRPr lang="en-US" dirty="0"/>
          </a:p>
        </p:txBody>
      </p:sp>
      <p:sp>
        <p:nvSpPr>
          <p:cNvPr id="5" name="Text Placeholder 4"/>
          <p:cNvSpPr>
            <a:spLocks noGrp="1"/>
          </p:cNvSpPr>
          <p:nvPr>
            <p:ph type="body" sz="quarter" idx="19"/>
          </p:nvPr>
        </p:nvSpPr>
        <p:spPr>
          <a:xfrm>
            <a:off x="508000" y="7549"/>
            <a:ext cx="6040438" cy="477054"/>
          </a:xfrm>
        </p:spPr>
        <p:txBody>
          <a:bodyPr/>
          <a:lstStyle/>
          <a:p>
            <a:r>
              <a:rPr lang="en-US" dirty="0"/>
              <a:t>EDAM/Markets+ Footprint Scenarios</a:t>
            </a:r>
          </a:p>
        </p:txBody>
      </p:sp>
      <p:sp>
        <p:nvSpPr>
          <p:cNvPr id="6" name="Title 5"/>
          <p:cNvSpPr>
            <a:spLocks noGrp="1"/>
          </p:cNvSpPr>
          <p:nvPr>
            <p:ph type="title"/>
          </p:nvPr>
        </p:nvSpPr>
        <p:spPr/>
        <p:txBody>
          <a:bodyPr/>
          <a:lstStyle/>
          <a:p>
            <a:r>
              <a:rPr lang="en-US" dirty="0">
                <a:solidFill>
                  <a:srgbClr val="002060"/>
                </a:solidFill>
              </a:rPr>
              <a:t>Middle View 1 and Bookend EDAM</a:t>
            </a:r>
          </a:p>
        </p:txBody>
      </p:sp>
      <p:sp>
        <p:nvSpPr>
          <p:cNvPr id="7" name="Text Placeholder 6"/>
          <p:cNvSpPr>
            <a:spLocks noGrp="1"/>
          </p:cNvSpPr>
          <p:nvPr>
            <p:ph type="body" sz="quarter" idx="16"/>
          </p:nvPr>
        </p:nvSpPr>
        <p:spPr>
          <a:xfrm>
            <a:off x="508000" y="1181101"/>
            <a:ext cx="6214161" cy="4995862"/>
          </a:xfrm>
        </p:spPr>
        <p:txBody>
          <a:bodyPr/>
          <a:lstStyle/>
          <a:p>
            <a:r>
              <a:rPr lang="en-US" sz="2000" b="1" dirty="0"/>
              <a:t>MV1 shows the highest benefits for Nevada (higher even than Bookend EDAM) due increased availability of low-cost purchases</a:t>
            </a:r>
          </a:p>
          <a:p>
            <a:pPr lvl="1"/>
            <a:r>
              <a:rPr lang="en-US" sz="2000" dirty="0"/>
              <a:t>This is driven by the </a:t>
            </a:r>
            <a:r>
              <a:rPr lang="en-US" sz="2000" b="1" dirty="0">
                <a:solidFill>
                  <a:schemeClr val="accent2"/>
                </a:solidFill>
              </a:rPr>
              <a:t>specific footprint </a:t>
            </a:r>
            <a:r>
              <a:rPr lang="en-US" sz="2000" dirty="0"/>
              <a:t>assumed for Middle View 1:</a:t>
            </a:r>
          </a:p>
          <a:p>
            <a:pPr lvl="2"/>
            <a:r>
              <a:rPr lang="en-US" sz="1800" dirty="0"/>
              <a:t>MV1’s EDAM contains the largest solar, wind, and battery storage entities in the WECC, containing 46% of WECC load but 80% of solar generation, 70% of storage capacity, and 68% of wind generation</a:t>
            </a:r>
          </a:p>
          <a:p>
            <a:pPr lvl="2"/>
            <a:r>
              <a:rPr lang="en-US" sz="1800" dirty="0"/>
              <a:t>In contrast Bookend EDAM </a:t>
            </a:r>
            <a:r>
              <a:rPr lang="en-US" sz="1800"/>
              <a:t>contains 74% </a:t>
            </a:r>
            <a:r>
              <a:rPr lang="en-US" sz="1800" dirty="0"/>
              <a:t>of WECC load, </a:t>
            </a:r>
            <a:r>
              <a:rPr lang="en-US" sz="1800"/>
              <a:t>but 97% </a:t>
            </a:r>
            <a:r>
              <a:rPr lang="en-US" sz="1800" dirty="0"/>
              <a:t>of solar generation</a:t>
            </a:r>
            <a:r>
              <a:rPr lang="en-US" sz="1800"/>
              <a:t>, 97% </a:t>
            </a:r>
            <a:r>
              <a:rPr lang="en-US" sz="1800" dirty="0"/>
              <a:t>of storage capacity</a:t>
            </a:r>
            <a:r>
              <a:rPr lang="en-US" sz="1800"/>
              <a:t>, and 83% </a:t>
            </a:r>
            <a:r>
              <a:rPr lang="en-US" sz="1800" dirty="0"/>
              <a:t>of wind generation</a:t>
            </a:r>
          </a:p>
          <a:p>
            <a:pPr lvl="1"/>
            <a:r>
              <a:rPr lang="en-US" sz="2000" dirty="0"/>
              <a:t>This significant renewable excess in the MV1 EDAM footprint reduces Nevada’s purchase costs by ~$50 million relative to Bookend EDAM</a:t>
            </a:r>
          </a:p>
        </p:txBody>
      </p:sp>
      <p:pic>
        <p:nvPicPr>
          <p:cNvPr id="4" name="Picture 3"/>
          <p:cNvPicPr>
            <a:picLocks noChangeAspect="1"/>
          </p:cNvPicPr>
          <p:nvPr/>
        </p:nvPicPr>
        <p:blipFill>
          <a:blip r:embed="rId2"/>
          <a:stretch>
            <a:fillRect/>
          </a:stretch>
        </p:blipFill>
        <p:spPr>
          <a:xfrm>
            <a:off x="6722161" y="1911926"/>
            <a:ext cx="5026147" cy="3722783"/>
          </a:xfrm>
          <a:prstGeom prst="rect">
            <a:avLst/>
          </a:prstGeom>
        </p:spPr>
      </p:pic>
      <p:sp>
        <p:nvSpPr>
          <p:cNvPr id="9" name="TextBox 8"/>
          <p:cNvSpPr txBox="1"/>
          <p:nvPr/>
        </p:nvSpPr>
        <p:spPr>
          <a:xfrm>
            <a:off x="7454405" y="1369672"/>
            <a:ext cx="3285130" cy="646331"/>
          </a:xfrm>
          <a:prstGeom prst="rect">
            <a:avLst/>
          </a:prstGeom>
          <a:noFill/>
        </p:spPr>
        <p:txBody>
          <a:bodyPr wrap="none" rtlCol="0">
            <a:spAutoFit/>
          </a:bodyPr>
          <a:lstStyle/>
          <a:p>
            <a:pPr algn="ctr"/>
            <a:r>
              <a:rPr lang="en-US" b="1" dirty="0">
                <a:solidFill>
                  <a:srgbClr val="002060"/>
                </a:solidFill>
              </a:rPr>
              <a:t>NVE Weighted Cost of Purchases</a:t>
            </a:r>
          </a:p>
          <a:p>
            <a:pPr algn="ctr"/>
            <a:r>
              <a:rPr lang="en-US" b="1" dirty="0">
                <a:solidFill>
                  <a:srgbClr val="002060"/>
                </a:solidFill>
              </a:rPr>
              <a:t>Average by Hour of Day</a:t>
            </a:r>
          </a:p>
        </p:txBody>
      </p:sp>
      <p:sp>
        <p:nvSpPr>
          <p:cNvPr id="14" name="TextBox 13"/>
          <p:cNvSpPr txBox="1"/>
          <p:nvPr/>
        </p:nvSpPr>
        <p:spPr>
          <a:xfrm>
            <a:off x="10294126" y="3649426"/>
            <a:ext cx="1529134" cy="1600438"/>
          </a:xfrm>
          <a:prstGeom prst="rect">
            <a:avLst/>
          </a:prstGeom>
          <a:noFill/>
        </p:spPr>
        <p:txBody>
          <a:bodyPr wrap="square" rtlCol="0">
            <a:spAutoFit/>
          </a:bodyPr>
          <a:lstStyle/>
          <a:p>
            <a:r>
              <a:rPr lang="en-US" sz="1400" b="1" dirty="0">
                <a:solidFill>
                  <a:schemeClr val="accent2"/>
                </a:solidFill>
              </a:rPr>
              <a:t>MV1 has more periods of excess renewables creating</a:t>
            </a:r>
          </a:p>
          <a:p>
            <a:r>
              <a:rPr lang="en-US" sz="1400" b="1" dirty="0">
                <a:solidFill>
                  <a:schemeClr val="accent2"/>
                </a:solidFill>
              </a:rPr>
              <a:t>opportunities to purchase lower prices</a:t>
            </a:r>
          </a:p>
        </p:txBody>
      </p:sp>
      <p:cxnSp>
        <p:nvCxnSpPr>
          <p:cNvPr id="15" name="Straight Arrow Connector 14"/>
          <p:cNvCxnSpPr/>
          <p:nvPr/>
        </p:nvCxnSpPr>
        <p:spPr>
          <a:xfrm flipH="1" flipV="1">
            <a:off x="9338872" y="4449645"/>
            <a:ext cx="955254" cy="234782"/>
          </a:xfrm>
          <a:prstGeom prst="straightConnector1">
            <a:avLst/>
          </a:prstGeom>
          <a:ln w="38100">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993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txBody>
          <a:bodyPr/>
          <a:lstStyle/>
          <a:p>
            <a:endParaRPr lang="en-US"/>
          </a:p>
        </p:txBody>
      </p:sp>
      <p:sp>
        <p:nvSpPr>
          <p:cNvPr id="3" name="Text Placeholder 2"/>
          <p:cNvSpPr>
            <a:spLocks noGrp="1"/>
          </p:cNvSpPr>
          <p:nvPr>
            <p:ph type="body" sz="quarter" idx="21"/>
          </p:nvPr>
        </p:nvSpPr>
        <p:spPr/>
        <p:txBody>
          <a:bodyPr/>
          <a:lstStyle/>
          <a:p>
            <a:r>
              <a:rPr lang="en-US" dirty="0"/>
              <a:t> </a:t>
            </a:r>
          </a:p>
        </p:txBody>
      </p:sp>
      <p:sp>
        <p:nvSpPr>
          <p:cNvPr id="4" name="Title 3"/>
          <p:cNvSpPr>
            <a:spLocks noGrp="1"/>
          </p:cNvSpPr>
          <p:nvPr>
            <p:ph type="title"/>
          </p:nvPr>
        </p:nvSpPr>
        <p:spPr>
          <a:xfrm>
            <a:off x="516416" y="649480"/>
            <a:ext cx="6275323" cy="2096482"/>
          </a:xfrm>
        </p:spPr>
        <p:txBody>
          <a:bodyPr/>
          <a:lstStyle/>
          <a:p>
            <a:r>
              <a:rPr lang="en-US" dirty="0"/>
              <a:t>Overview of NVE Market Benefits Studies</a:t>
            </a:r>
          </a:p>
        </p:txBody>
      </p:sp>
    </p:spTree>
    <p:extLst>
      <p:ext uri="{BB962C8B-B14F-4D97-AF65-F5344CB8AC3E}">
        <p14:creationId xmlns:p14="http://schemas.microsoft.com/office/powerpoint/2010/main" val="351061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92782" y="3716415"/>
            <a:ext cx="3915156" cy="2758440"/>
          </a:xfrm>
          <a:prstGeom prst="rect">
            <a:avLst/>
          </a:prstGeom>
        </p:spPr>
      </p:pic>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19</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Bookend Markets+</a:t>
            </a:r>
          </a:p>
        </p:txBody>
      </p:sp>
      <p:grpSp>
        <p:nvGrpSpPr>
          <p:cNvPr id="8" name="Group 7"/>
          <p:cNvGrpSpPr/>
          <p:nvPr/>
        </p:nvGrpSpPr>
        <p:grpSpPr>
          <a:xfrm>
            <a:off x="7187990" y="979029"/>
            <a:ext cx="4647667" cy="5522803"/>
            <a:chOff x="6970636" y="1038989"/>
            <a:chExt cx="4647667" cy="5522803"/>
          </a:xfrm>
        </p:grpSpPr>
        <p:grpSp>
          <p:nvGrpSpPr>
            <p:cNvPr id="47" name="Group 46"/>
            <p:cNvGrpSpPr/>
            <p:nvPr/>
          </p:nvGrpSpPr>
          <p:grpSpPr>
            <a:xfrm>
              <a:off x="6970636" y="1038989"/>
              <a:ext cx="4647667" cy="5522803"/>
              <a:chOff x="6970636" y="1038989"/>
              <a:chExt cx="4647667" cy="5522803"/>
            </a:xfrm>
          </p:grpSpPr>
          <p:pic>
            <p:nvPicPr>
              <p:cNvPr id="48" name="Picture 47"/>
              <p:cNvPicPr>
                <a:picLocks noChangeAspect="1"/>
              </p:cNvPicPr>
              <p:nvPr/>
            </p:nvPicPr>
            <p:blipFill>
              <a:blip r:embed="rId3"/>
              <a:stretch>
                <a:fillRect/>
              </a:stretch>
            </p:blipFill>
            <p:spPr>
              <a:xfrm rot="21108833">
                <a:off x="6987955" y="1230540"/>
                <a:ext cx="4630348" cy="5331252"/>
              </a:xfrm>
              <a:prstGeom prst="rect">
                <a:avLst/>
              </a:prstGeom>
            </p:spPr>
          </p:pic>
          <p:sp>
            <p:nvSpPr>
              <p:cNvPr id="49" name="Oval 48"/>
              <p:cNvSpPr/>
              <p:nvPr/>
            </p:nvSpPr>
            <p:spPr>
              <a:xfrm rot="20131062">
                <a:off x="7319075" y="336185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227586" y="367474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361983" y="401098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564492" y="519744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8974545" y="4988665"/>
                <a:ext cx="1041902" cy="75221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307438" y="544780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400544" y="474871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110047" y="4761617"/>
                <a:ext cx="983313" cy="97146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9" name="Oval 58"/>
              <p:cNvSpPr/>
              <p:nvPr/>
            </p:nvSpPr>
            <p:spPr>
              <a:xfrm>
                <a:off x="7173752" y="1038989"/>
                <a:ext cx="954660" cy="50406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341306" y="107008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549505" y="2028303"/>
                <a:ext cx="1135276" cy="81889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395705" y="1481837"/>
                <a:ext cx="615312" cy="40905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256010" y="2162602"/>
                <a:ext cx="680970" cy="37568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068139" y="3527761"/>
                <a:ext cx="953514" cy="133978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009493" y="380913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422153" y="5674776"/>
                <a:ext cx="840387" cy="52764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8898249" y="1879392"/>
                <a:ext cx="1155135" cy="8063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084281" y="278838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202330" y="2773025"/>
                <a:ext cx="1140411" cy="738079"/>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Idaho Power</a:t>
                </a:r>
              </a:p>
            </p:txBody>
          </p:sp>
          <p:sp>
            <p:nvSpPr>
              <p:cNvPr id="71" name="Oval 70"/>
              <p:cNvSpPr/>
              <p:nvPr/>
            </p:nvSpPr>
            <p:spPr>
              <a:xfrm>
                <a:off x="7836024" y="1372264"/>
                <a:ext cx="636025"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9973708" y="179805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053384" y="263633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685371" y="4587696"/>
                <a:ext cx="776935" cy="52510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7897552" y="557712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7" name="Oval 76"/>
              <p:cNvSpPr/>
              <p:nvPr/>
            </p:nvSpPr>
            <p:spPr>
              <a:xfrm rot="21229649">
                <a:off x="6970636" y="4333583"/>
                <a:ext cx="592924"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253179" y="562170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044537" y="305162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304121" y="186108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309863" y="151565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066969" y="2422677"/>
                <a:ext cx="624915" cy="4518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grpSp>
        <p:sp>
          <p:nvSpPr>
            <p:cNvPr id="83" name="Oval 82"/>
            <p:cNvSpPr/>
            <p:nvPr/>
          </p:nvSpPr>
          <p:spPr>
            <a:xfrm>
              <a:off x="8313602" y="1921718"/>
              <a:ext cx="63771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grpSp>
      <p:sp>
        <p:nvSpPr>
          <p:cNvPr id="4" name="Text Placeholder 3"/>
          <p:cNvSpPr>
            <a:spLocks noGrp="1"/>
          </p:cNvSpPr>
          <p:nvPr>
            <p:ph type="body" sz="quarter" idx="16"/>
          </p:nvPr>
        </p:nvSpPr>
        <p:spPr>
          <a:xfrm>
            <a:off x="507998" y="1155962"/>
            <a:ext cx="6217663" cy="5117535"/>
          </a:xfrm>
        </p:spPr>
        <p:txBody>
          <a:bodyPr/>
          <a:lstStyle/>
          <a:p>
            <a:pPr marL="111125" lvl="1" indent="0">
              <a:spcBef>
                <a:spcPts val="1800"/>
              </a:spcBef>
              <a:buNone/>
            </a:pPr>
            <a:r>
              <a:rPr lang="en-US" b="1" dirty="0"/>
              <a:t>Bookend Markets+ sees big shifts in NVE trading patterns from BAU</a:t>
            </a:r>
          </a:p>
          <a:p>
            <a:pPr lvl="1"/>
            <a:r>
              <a:rPr lang="en-US" sz="1600" dirty="0"/>
              <a:t>(1) Increased costs to access to low-cost gen in EDAM market (CAISO/PACE/LDWP) drives down trade volumes</a:t>
            </a:r>
          </a:p>
          <a:p>
            <a:pPr lvl="1"/>
            <a:r>
              <a:rPr lang="en-US" sz="1600" dirty="0"/>
              <a:t>(2) NVE M+ trading increases with thermal heavy balancing authorities in the SW, and accesses PNW hydro via IPCO and BPA</a:t>
            </a:r>
          </a:p>
          <a:p>
            <a:pPr lvl="1"/>
            <a:r>
              <a:rPr lang="en-US" sz="1600" dirty="0"/>
              <a:t>Significant APC reduction and M+ transfer revenue drive $17 million/</a:t>
            </a:r>
            <a:r>
              <a:rPr lang="en-US" sz="1600" dirty="0" err="1"/>
              <a:t>yr</a:t>
            </a:r>
            <a:r>
              <a:rPr lang="en-US" sz="1600" dirty="0"/>
              <a:t> in benefits</a:t>
            </a:r>
          </a:p>
          <a:p>
            <a:pPr lvl="1"/>
            <a:endParaRPr lang="en-US" sz="1600" dirty="0"/>
          </a:p>
        </p:txBody>
      </p:sp>
      <p:sp>
        <p:nvSpPr>
          <p:cNvPr id="86" name="Oval 85"/>
          <p:cNvSpPr/>
          <p:nvPr/>
        </p:nvSpPr>
        <p:spPr>
          <a:xfrm>
            <a:off x="8036095" y="1654014"/>
            <a:ext cx="70388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EDAM/Markets+ Footprint Scenarios</a:t>
            </a:r>
          </a:p>
        </p:txBody>
      </p:sp>
      <p:sp>
        <p:nvSpPr>
          <p:cNvPr id="81" name="TextBox 80"/>
          <p:cNvSpPr txBox="1"/>
          <p:nvPr/>
        </p:nvSpPr>
        <p:spPr>
          <a:xfrm>
            <a:off x="6650509" y="6239432"/>
            <a:ext cx="2708818" cy="369332"/>
          </a:xfrm>
          <a:prstGeom prst="rect">
            <a:avLst/>
          </a:prstGeom>
          <a:noFill/>
        </p:spPr>
        <p:txBody>
          <a:bodyPr wrap="none" rtlCol="0">
            <a:spAutoFit/>
          </a:bodyPr>
          <a:lstStyle/>
          <a:p>
            <a:r>
              <a:rPr lang="en-US" b="1" dirty="0">
                <a:solidFill>
                  <a:schemeClr val="accent1"/>
                </a:solidFill>
              </a:rPr>
              <a:t>EDAM and WEIM Member</a:t>
            </a:r>
          </a:p>
        </p:txBody>
      </p:sp>
      <p:sp>
        <p:nvSpPr>
          <p:cNvPr id="84" name="TextBox 83"/>
          <p:cNvSpPr txBox="1"/>
          <p:nvPr/>
        </p:nvSpPr>
        <p:spPr>
          <a:xfrm>
            <a:off x="6654961" y="6449598"/>
            <a:ext cx="2162772" cy="369332"/>
          </a:xfrm>
          <a:prstGeom prst="rect">
            <a:avLst/>
          </a:prstGeom>
          <a:noFill/>
        </p:spPr>
        <p:txBody>
          <a:bodyPr wrap="none" rtlCol="0">
            <a:spAutoFit/>
          </a:bodyPr>
          <a:lstStyle/>
          <a:p>
            <a:r>
              <a:rPr lang="en-US" b="1" dirty="0">
                <a:solidFill>
                  <a:schemeClr val="accent2"/>
                </a:solidFill>
              </a:rPr>
              <a:t>WEIM-Only Member</a:t>
            </a:r>
          </a:p>
        </p:txBody>
      </p:sp>
      <p:sp>
        <p:nvSpPr>
          <p:cNvPr id="88" name="TextBox 87"/>
          <p:cNvSpPr txBox="1"/>
          <p:nvPr/>
        </p:nvSpPr>
        <p:spPr>
          <a:xfrm>
            <a:off x="6654961" y="6013322"/>
            <a:ext cx="3578840" cy="369332"/>
          </a:xfrm>
          <a:prstGeom prst="rect">
            <a:avLst/>
          </a:prstGeom>
          <a:noFill/>
        </p:spPr>
        <p:txBody>
          <a:bodyPr wrap="square" rtlCol="0">
            <a:spAutoFit/>
          </a:bodyPr>
          <a:lstStyle/>
          <a:p>
            <a:r>
              <a:rPr lang="en-US" b="1" dirty="0">
                <a:solidFill>
                  <a:schemeClr val="accent5"/>
                </a:solidFill>
              </a:rPr>
              <a:t>Markets+ (DA and RT) Member</a:t>
            </a:r>
          </a:p>
        </p:txBody>
      </p:sp>
      <p:sp>
        <p:nvSpPr>
          <p:cNvPr id="11" name="TextBox 10"/>
          <p:cNvSpPr txBox="1"/>
          <p:nvPr/>
        </p:nvSpPr>
        <p:spPr>
          <a:xfrm>
            <a:off x="8099881" y="660487"/>
            <a:ext cx="2763642" cy="369332"/>
          </a:xfrm>
          <a:prstGeom prst="rect">
            <a:avLst/>
          </a:prstGeom>
          <a:noFill/>
        </p:spPr>
        <p:txBody>
          <a:bodyPr wrap="none" rtlCol="0">
            <a:spAutoFit/>
          </a:bodyPr>
          <a:lstStyle/>
          <a:p>
            <a:r>
              <a:rPr lang="en-US" b="1" dirty="0">
                <a:solidFill>
                  <a:srgbClr val="002060"/>
                </a:solidFill>
              </a:rPr>
              <a:t>Bookend Markets+ vs. BAU</a:t>
            </a:r>
          </a:p>
        </p:txBody>
      </p:sp>
      <p:sp>
        <p:nvSpPr>
          <p:cNvPr id="57" name="Rectangle 56"/>
          <p:cNvSpPr/>
          <p:nvPr/>
        </p:nvSpPr>
        <p:spPr>
          <a:xfrm>
            <a:off x="3210549" y="5547817"/>
            <a:ext cx="1297389" cy="350425"/>
          </a:xfrm>
          <a:prstGeom prst="rect">
            <a:avLst/>
          </a:prstGeom>
          <a:solidFill>
            <a:srgbClr val="37BA9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flipH="1" flipV="1">
            <a:off x="8557771" y="2583910"/>
            <a:ext cx="344365" cy="1130819"/>
          </a:xfrm>
          <a:prstGeom prst="straightConnector1">
            <a:avLst/>
          </a:prstGeom>
          <a:ln w="57150">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3210550" y="4801316"/>
            <a:ext cx="1297388" cy="201106"/>
          </a:xfrm>
          <a:prstGeom prst="rect">
            <a:avLst/>
          </a:prstGeom>
          <a:solidFill>
            <a:schemeClr val="accent6">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3204375" y="5353693"/>
            <a:ext cx="1297388" cy="201106"/>
          </a:xfrm>
          <a:prstGeom prst="rect">
            <a:avLst/>
          </a:prstGeom>
          <a:solidFill>
            <a:schemeClr val="accent6">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3204375" y="5002422"/>
            <a:ext cx="1297388" cy="201106"/>
          </a:xfrm>
          <a:prstGeom prst="rect">
            <a:avLst/>
          </a:prstGeom>
          <a:solidFill>
            <a:srgbClr val="37BA9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3204375" y="4424575"/>
            <a:ext cx="1297388" cy="201106"/>
          </a:xfrm>
          <a:prstGeom prst="rect">
            <a:avLst/>
          </a:prstGeom>
          <a:solidFill>
            <a:srgbClr val="37BA9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3204374" y="4450046"/>
            <a:ext cx="1297389" cy="330858"/>
          </a:xfrm>
          <a:prstGeom prst="rect">
            <a:avLst/>
          </a:prstGeom>
          <a:solidFill>
            <a:srgbClr val="37BA9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3204374" y="4974824"/>
            <a:ext cx="1297389" cy="351475"/>
          </a:xfrm>
          <a:prstGeom prst="rect">
            <a:avLst/>
          </a:prstGeom>
          <a:solidFill>
            <a:srgbClr val="37BA9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92"/>
          <p:cNvCxnSpPr/>
          <p:nvPr/>
        </p:nvCxnSpPr>
        <p:spPr>
          <a:xfrm flipV="1">
            <a:off x="8099881" y="4230990"/>
            <a:ext cx="601305" cy="743834"/>
          </a:xfrm>
          <a:prstGeom prst="straightConnector1">
            <a:avLst/>
          </a:prstGeom>
          <a:ln w="76200">
            <a:solidFill>
              <a:schemeClr val="accent6"/>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3"/>
          <p:cNvCxnSpPr/>
          <p:nvPr/>
        </p:nvCxnSpPr>
        <p:spPr>
          <a:xfrm flipV="1">
            <a:off x="8960116" y="3615264"/>
            <a:ext cx="565699" cy="418286"/>
          </a:xfrm>
          <a:prstGeom prst="straightConnector1">
            <a:avLst/>
          </a:prstGeom>
          <a:ln w="76200">
            <a:solidFill>
              <a:schemeClr val="accent6"/>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94"/>
          <p:cNvCxnSpPr>
            <a:cxnSpLocks/>
            <a:stCxn id="53" idx="1"/>
          </p:cNvCxnSpPr>
          <p:nvPr/>
        </p:nvCxnSpPr>
        <p:spPr>
          <a:xfrm flipH="1" flipV="1">
            <a:off x="8960116" y="4342557"/>
            <a:ext cx="384366" cy="696308"/>
          </a:xfrm>
          <a:prstGeom prst="straightConnector1">
            <a:avLst/>
          </a:prstGeom>
          <a:ln w="76200">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95"/>
          <p:cNvSpPr txBox="1"/>
          <p:nvPr/>
        </p:nvSpPr>
        <p:spPr>
          <a:xfrm>
            <a:off x="8867033" y="5053391"/>
            <a:ext cx="2148435" cy="584775"/>
          </a:xfrm>
          <a:prstGeom prst="rect">
            <a:avLst/>
          </a:prstGeom>
          <a:solidFill>
            <a:schemeClr val="bg1">
              <a:alpha val="75000"/>
            </a:schemeClr>
          </a:solidFill>
        </p:spPr>
        <p:txBody>
          <a:bodyPr wrap="square" rtlCol="0">
            <a:spAutoFit/>
          </a:bodyPr>
          <a:lstStyle/>
          <a:p>
            <a:pPr algn="ctr"/>
            <a:r>
              <a:rPr lang="en-US" b="1" dirty="0">
                <a:solidFill>
                  <a:schemeClr val="accent3"/>
                </a:solidFill>
              </a:rPr>
              <a:t>(2) SRP/AZPS/WALC</a:t>
            </a:r>
          </a:p>
          <a:p>
            <a:pPr algn="ctr"/>
            <a:r>
              <a:rPr lang="en-US" sz="1400" b="1" dirty="0">
                <a:solidFill>
                  <a:schemeClr val="accent3"/>
                </a:solidFill>
              </a:rPr>
              <a:t>+9,000 GWh imp/</a:t>
            </a:r>
            <a:r>
              <a:rPr lang="en-US" sz="1400" b="1" dirty="0" err="1">
                <a:solidFill>
                  <a:schemeClr val="accent3"/>
                </a:solidFill>
              </a:rPr>
              <a:t>exp</a:t>
            </a:r>
            <a:endParaRPr lang="en-US" sz="1400" b="1" dirty="0">
              <a:solidFill>
                <a:schemeClr val="accent3"/>
              </a:solidFill>
            </a:endParaRPr>
          </a:p>
        </p:txBody>
      </p:sp>
      <p:sp>
        <p:nvSpPr>
          <p:cNvPr id="14" name="TextBox 96"/>
          <p:cNvSpPr txBox="1"/>
          <p:nvPr/>
        </p:nvSpPr>
        <p:spPr>
          <a:xfrm>
            <a:off x="8293141" y="1986335"/>
            <a:ext cx="2148435" cy="584775"/>
          </a:xfrm>
          <a:prstGeom prst="rect">
            <a:avLst/>
          </a:prstGeom>
          <a:solidFill>
            <a:schemeClr val="bg1">
              <a:alpha val="75000"/>
            </a:schemeClr>
          </a:solidFill>
        </p:spPr>
        <p:txBody>
          <a:bodyPr wrap="square" rtlCol="0">
            <a:spAutoFit/>
          </a:bodyPr>
          <a:lstStyle/>
          <a:p>
            <a:pPr algn="ctr"/>
            <a:r>
              <a:rPr lang="en-US" b="1" dirty="0">
                <a:solidFill>
                  <a:schemeClr val="accent3"/>
                </a:solidFill>
              </a:rPr>
              <a:t>(2) BPAT and IPCO</a:t>
            </a:r>
          </a:p>
          <a:p>
            <a:pPr algn="ctr"/>
            <a:r>
              <a:rPr lang="en-US" sz="1400" b="1" dirty="0">
                <a:solidFill>
                  <a:schemeClr val="accent3"/>
                </a:solidFill>
              </a:rPr>
              <a:t>+2,500 GWh imp/</a:t>
            </a:r>
            <a:r>
              <a:rPr lang="en-US" sz="1400" b="1" dirty="0" err="1">
                <a:solidFill>
                  <a:schemeClr val="accent3"/>
                </a:solidFill>
              </a:rPr>
              <a:t>exp</a:t>
            </a:r>
            <a:endParaRPr lang="en-US" sz="1400" b="1" dirty="0">
              <a:solidFill>
                <a:schemeClr val="accent3"/>
              </a:solidFill>
            </a:endParaRPr>
          </a:p>
        </p:txBody>
      </p:sp>
      <p:sp>
        <p:nvSpPr>
          <p:cNvPr id="99" name="TextBox 98"/>
          <p:cNvSpPr txBox="1"/>
          <p:nvPr/>
        </p:nvSpPr>
        <p:spPr>
          <a:xfrm>
            <a:off x="6180012" y="3637886"/>
            <a:ext cx="2369816" cy="584775"/>
          </a:xfrm>
          <a:prstGeom prst="rect">
            <a:avLst/>
          </a:prstGeom>
          <a:solidFill>
            <a:schemeClr val="bg1">
              <a:alpha val="75000"/>
            </a:schemeClr>
          </a:solidFill>
        </p:spPr>
        <p:txBody>
          <a:bodyPr wrap="none" rtlCol="0">
            <a:spAutoFit/>
          </a:bodyPr>
          <a:lstStyle/>
          <a:p>
            <a:pPr marL="342900" indent="-342900" algn="ctr">
              <a:buAutoNum type="arabicParenBoth"/>
            </a:pPr>
            <a:r>
              <a:rPr lang="en-US" b="1" dirty="0">
                <a:solidFill>
                  <a:schemeClr val="accent6"/>
                </a:solidFill>
              </a:rPr>
              <a:t>CAISO/PACE/LDWP</a:t>
            </a:r>
          </a:p>
          <a:p>
            <a:pPr algn="ctr"/>
            <a:r>
              <a:rPr lang="en-US" sz="1400" b="1" dirty="0">
                <a:solidFill>
                  <a:schemeClr val="accent6"/>
                </a:solidFill>
              </a:rPr>
              <a:t>-10,000 </a:t>
            </a:r>
            <a:r>
              <a:rPr lang="en-US" sz="1400" b="1" dirty="0" err="1">
                <a:solidFill>
                  <a:schemeClr val="accent6"/>
                </a:solidFill>
              </a:rPr>
              <a:t>TWh</a:t>
            </a:r>
            <a:r>
              <a:rPr lang="en-US" sz="1400" b="1" dirty="0">
                <a:solidFill>
                  <a:schemeClr val="accent6"/>
                </a:solidFill>
              </a:rPr>
              <a:t> imp/</a:t>
            </a:r>
            <a:r>
              <a:rPr lang="en-US" sz="1400" b="1" dirty="0" err="1">
                <a:solidFill>
                  <a:schemeClr val="accent6"/>
                </a:solidFill>
              </a:rPr>
              <a:t>exp</a:t>
            </a:r>
            <a:endParaRPr lang="en-US" sz="1400" b="1" dirty="0">
              <a:solidFill>
                <a:schemeClr val="accent6"/>
              </a:solidFill>
            </a:endParaRPr>
          </a:p>
        </p:txBody>
      </p:sp>
      <p:sp>
        <p:nvSpPr>
          <p:cNvPr id="15" name="TextBox 14"/>
          <p:cNvSpPr txBox="1"/>
          <p:nvPr/>
        </p:nvSpPr>
        <p:spPr>
          <a:xfrm>
            <a:off x="5778973" y="6608764"/>
            <a:ext cx="184731" cy="369332"/>
          </a:xfrm>
          <a:prstGeom prst="rect">
            <a:avLst/>
          </a:prstGeom>
          <a:noFill/>
        </p:spPr>
        <p:txBody>
          <a:bodyPr wrap="none" rtlCol="0">
            <a:spAutoFit/>
          </a:bodyPr>
          <a:lstStyle/>
          <a:p>
            <a:endParaRPr lang="en-US" dirty="0"/>
          </a:p>
        </p:txBody>
      </p:sp>
      <p:sp>
        <p:nvSpPr>
          <p:cNvPr id="95" name="TextBox 94"/>
          <p:cNvSpPr txBox="1"/>
          <p:nvPr/>
        </p:nvSpPr>
        <p:spPr>
          <a:xfrm>
            <a:off x="6658235" y="5809000"/>
            <a:ext cx="2401619" cy="369332"/>
          </a:xfrm>
          <a:prstGeom prst="rect">
            <a:avLst/>
          </a:prstGeom>
          <a:noFill/>
        </p:spPr>
        <p:txBody>
          <a:bodyPr wrap="none" rtlCol="0">
            <a:spAutoFit/>
          </a:bodyPr>
          <a:lstStyle/>
          <a:p>
            <a:r>
              <a:rPr lang="en-US" b="1" dirty="0">
                <a:solidFill>
                  <a:schemeClr val="accent4">
                    <a:lumMod val="75000"/>
                  </a:schemeClr>
                </a:solidFill>
              </a:rPr>
              <a:t>SPP RTO West Member</a:t>
            </a:r>
          </a:p>
        </p:txBody>
      </p:sp>
    </p:spTree>
    <p:extLst>
      <p:ext uri="{BB962C8B-B14F-4D97-AF65-F5344CB8AC3E}">
        <p14:creationId xmlns:p14="http://schemas.microsoft.com/office/powerpoint/2010/main" val="2223990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2960" y="3773999"/>
            <a:ext cx="5266944" cy="2758440"/>
          </a:xfrm>
          <a:prstGeom prst="rect">
            <a:avLst/>
          </a:prstGeom>
        </p:spPr>
      </p:pic>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20</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Middle View 3</a:t>
            </a:r>
          </a:p>
        </p:txBody>
      </p:sp>
      <p:grpSp>
        <p:nvGrpSpPr>
          <p:cNvPr id="8" name="Group 7"/>
          <p:cNvGrpSpPr/>
          <p:nvPr/>
        </p:nvGrpSpPr>
        <p:grpSpPr>
          <a:xfrm>
            <a:off x="7187990" y="979029"/>
            <a:ext cx="4647667" cy="5522803"/>
            <a:chOff x="6970636" y="1038989"/>
            <a:chExt cx="4647667" cy="5522803"/>
          </a:xfrm>
        </p:grpSpPr>
        <p:grpSp>
          <p:nvGrpSpPr>
            <p:cNvPr id="47" name="Group 46"/>
            <p:cNvGrpSpPr/>
            <p:nvPr/>
          </p:nvGrpSpPr>
          <p:grpSpPr>
            <a:xfrm>
              <a:off x="6970636" y="1038989"/>
              <a:ext cx="4647667" cy="5522803"/>
              <a:chOff x="6970636" y="1038989"/>
              <a:chExt cx="4647667" cy="5522803"/>
            </a:xfrm>
          </p:grpSpPr>
          <p:pic>
            <p:nvPicPr>
              <p:cNvPr id="48" name="Picture 47"/>
              <p:cNvPicPr>
                <a:picLocks noChangeAspect="1"/>
              </p:cNvPicPr>
              <p:nvPr/>
            </p:nvPicPr>
            <p:blipFill>
              <a:blip r:embed="rId3"/>
              <a:stretch>
                <a:fillRect/>
              </a:stretch>
            </p:blipFill>
            <p:spPr>
              <a:xfrm rot="21108833">
                <a:off x="6987955" y="1230540"/>
                <a:ext cx="4630348" cy="5331252"/>
              </a:xfrm>
              <a:prstGeom prst="rect">
                <a:avLst/>
              </a:prstGeom>
            </p:spPr>
          </p:pic>
          <p:sp>
            <p:nvSpPr>
              <p:cNvPr id="49" name="Oval 48"/>
              <p:cNvSpPr/>
              <p:nvPr/>
            </p:nvSpPr>
            <p:spPr>
              <a:xfrm rot="20131062">
                <a:off x="7319075" y="336185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227586" y="367474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361983" y="401098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564492" y="519744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8974545" y="4988665"/>
                <a:ext cx="1041902" cy="75221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307438" y="544780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400544" y="474871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110047" y="476161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9" name="Oval 58"/>
              <p:cNvSpPr/>
              <p:nvPr/>
            </p:nvSpPr>
            <p:spPr>
              <a:xfrm>
                <a:off x="7173752" y="1038989"/>
                <a:ext cx="954660" cy="50406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341306" y="107008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549505" y="2028303"/>
                <a:ext cx="1135276" cy="81889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395705" y="1481837"/>
                <a:ext cx="615312" cy="40905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256010" y="2162602"/>
                <a:ext cx="680970" cy="37568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068139" y="3527761"/>
                <a:ext cx="953514" cy="133978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009493" y="380913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422153" y="567477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8898249" y="187939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084281" y="278838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202330" y="2773025"/>
                <a:ext cx="1140411" cy="738079"/>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Idaho Power</a:t>
                </a:r>
              </a:p>
            </p:txBody>
          </p:sp>
          <p:sp>
            <p:nvSpPr>
              <p:cNvPr id="71" name="Oval 70"/>
              <p:cNvSpPr/>
              <p:nvPr/>
            </p:nvSpPr>
            <p:spPr>
              <a:xfrm>
                <a:off x="7836024" y="1372264"/>
                <a:ext cx="636025"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9973708" y="179805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053384" y="263633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685371" y="4587696"/>
                <a:ext cx="776935" cy="52510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7897552" y="557712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7" name="Oval 76"/>
              <p:cNvSpPr/>
              <p:nvPr/>
            </p:nvSpPr>
            <p:spPr>
              <a:xfrm rot="21229649">
                <a:off x="6970636" y="4333583"/>
                <a:ext cx="592924"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253179" y="562170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044537" y="305162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304121" y="186108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309863" y="151565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066969" y="2422677"/>
                <a:ext cx="624915" cy="4518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grpSp>
        <p:sp>
          <p:nvSpPr>
            <p:cNvPr id="83" name="Oval 82"/>
            <p:cNvSpPr/>
            <p:nvPr/>
          </p:nvSpPr>
          <p:spPr>
            <a:xfrm>
              <a:off x="8313602" y="1921718"/>
              <a:ext cx="63771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grpSp>
      <p:sp>
        <p:nvSpPr>
          <p:cNvPr id="4" name="Text Placeholder 3"/>
          <p:cNvSpPr>
            <a:spLocks noGrp="1"/>
          </p:cNvSpPr>
          <p:nvPr>
            <p:ph type="body" sz="quarter" idx="16"/>
          </p:nvPr>
        </p:nvSpPr>
        <p:spPr>
          <a:xfrm>
            <a:off x="507999" y="1155963"/>
            <a:ext cx="6065681" cy="2361766"/>
          </a:xfrm>
        </p:spPr>
        <p:txBody>
          <a:bodyPr/>
          <a:lstStyle/>
          <a:p>
            <a:pPr marL="111125" lvl="1" indent="0">
              <a:spcBef>
                <a:spcPts val="1800"/>
              </a:spcBef>
              <a:buNone/>
            </a:pPr>
            <a:r>
              <a:rPr lang="en-US" b="1" dirty="0"/>
              <a:t>Middle View 3 drops NWMT, EPE, PNM, AVA from Markets+, modestly reducing NVE benefits</a:t>
            </a:r>
          </a:p>
          <a:p>
            <a:pPr lvl="1"/>
            <a:r>
              <a:rPr lang="en-US" sz="1600" dirty="0"/>
              <a:t>Overall NVE trading &amp; generation remains similar to Bookend M+, but the reduced footprint modestly reduces NV sales revenue and increases purchase costs</a:t>
            </a:r>
          </a:p>
          <a:p>
            <a:pPr lvl="1"/>
            <a:r>
              <a:rPr lang="en-US" sz="1600" dirty="0"/>
              <a:t>NVE benefit declines to $9 million/</a:t>
            </a:r>
            <a:r>
              <a:rPr lang="en-US" sz="1600" dirty="0" err="1"/>
              <a:t>yr</a:t>
            </a:r>
            <a:endParaRPr lang="en-US" sz="1600" dirty="0"/>
          </a:p>
          <a:p>
            <a:pPr lvl="2"/>
            <a:r>
              <a:rPr lang="en-US" sz="1400" dirty="0"/>
              <a:t>Decline driven by $2m in reduced Markets+ transfer revenues and $6m in higher APC</a:t>
            </a:r>
          </a:p>
        </p:txBody>
      </p:sp>
      <p:sp>
        <p:nvSpPr>
          <p:cNvPr id="86" name="Oval 85"/>
          <p:cNvSpPr/>
          <p:nvPr/>
        </p:nvSpPr>
        <p:spPr>
          <a:xfrm>
            <a:off x="8036095" y="1654014"/>
            <a:ext cx="70388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EDAM/Markets+ Footprint Scenarios</a:t>
            </a:r>
          </a:p>
        </p:txBody>
      </p:sp>
      <p:sp>
        <p:nvSpPr>
          <p:cNvPr id="81" name="TextBox 80"/>
          <p:cNvSpPr txBox="1"/>
          <p:nvPr/>
        </p:nvSpPr>
        <p:spPr>
          <a:xfrm>
            <a:off x="6650509" y="6239432"/>
            <a:ext cx="2708818" cy="369332"/>
          </a:xfrm>
          <a:prstGeom prst="rect">
            <a:avLst/>
          </a:prstGeom>
          <a:noFill/>
        </p:spPr>
        <p:txBody>
          <a:bodyPr wrap="none" rtlCol="0">
            <a:spAutoFit/>
          </a:bodyPr>
          <a:lstStyle/>
          <a:p>
            <a:r>
              <a:rPr lang="en-US" b="1" dirty="0">
                <a:solidFill>
                  <a:schemeClr val="accent1"/>
                </a:solidFill>
              </a:rPr>
              <a:t>EDAM and WEIM Member</a:t>
            </a:r>
          </a:p>
        </p:txBody>
      </p:sp>
      <p:sp>
        <p:nvSpPr>
          <p:cNvPr id="84" name="TextBox 83"/>
          <p:cNvSpPr txBox="1"/>
          <p:nvPr/>
        </p:nvSpPr>
        <p:spPr>
          <a:xfrm>
            <a:off x="6654961" y="6449598"/>
            <a:ext cx="2162772" cy="369332"/>
          </a:xfrm>
          <a:prstGeom prst="rect">
            <a:avLst/>
          </a:prstGeom>
          <a:noFill/>
        </p:spPr>
        <p:txBody>
          <a:bodyPr wrap="none" rtlCol="0">
            <a:spAutoFit/>
          </a:bodyPr>
          <a:lstStyle/>
          <a:p>
            <a:r>
              <a:rPr lang="en-US" b="1" dirty="0">
                <a:solidFill>
                  <a:schemeClr val="accent2"/>
                </a:solidFill>
              </a:rPr>
              <a:t>WEIM-Only Member</a:t>
            </a:r>
          </a:p>
        </p:txBody>
      </p:sp>
      <p:sp>
        <p:nvSpPr>
          <p:cNvPr id="88" name="TextBox 87"/>
          <p:cNvSpPr txBox="1"/>
          <p:nvPr/>
        </p:nvSpPr>
        <p:spPr>
          <a:xfrm>
            <a:off x="6654961" y="6013322"/>
            <a:ext cx="3578840" cy="369332"/>
          </a:xfrm>
          <a:prstGeom prst="rect">
            <a:avLst/>
          </a:prstGeom>
          <a:noFill/>
        </p:spPr>
        <p:txBody>
          <a:bodyPr wrap="square" rtlCol="0">
            <a:spAutoFit/>
          </a:bodyPr>
          <a:lstStyle/>
          <a:p>
            <a:r>
              <a:rPr lang="en-US" b="1" dirty="0">
                <a:solidFill>
                  <a:schemeClr val="accent5"/>
                </a:solidFill>
              </a:rPr>
              <a:t>Markets+ (DA and RT) Member</a:t>
            </a:r>
          </a:p>
        </p:txBody>
      </p:sp>
      <p:sp>
        <p:nvSpPr>
          <p:cNvPr id="11" name="TextBox 10"/>
          <p:cNvSpPr txBox="1"/>
          <p:nvPr/>
        </p:nvSpPr>
        <p:spPr>
          <a:xfrm>
            <a:off x="8099881" y="660487"/>
            <a:ext cx="3331681" cy="369332"/>
          </a:xfrm>
          <a:prstGeom prst="rect">
            <a:avLst/>
          </a:prstGeom>
          <a:noFill/>
        </p:spPr>
        <p:txBody>
          <a:bodyPr wrap="none" rtlCol="0">
            <a:spAutoFit/>
          </a:bodyPr>
          <a:lstStyle/>
          <a:p>
            <a:r>
              <a:rPr lang="en-US" b="1" dirty="0">
                <a:solidFill>
                  <a:srgbClr val="002060"/>
                </a:solidFill>
              </a:rPr>
              <a:t>Middle View 3 vs. Bookend Mkt+</a:t>
            </a:r>
          </a:p>
        </p:txBody>
      </p:sp>
      <p:sp>
        <p:nvSpPr>
          <p:cNvPr id="76" name="TextBox 75"/>
          <p:cNvSpPr txBox="1"/>
          <p:nvPr/>
        </p:nvSpPr>
        <p:spPr>
          <a:xfrm>
            <a:off x="6658235" y="5809000"/>
            <a:ext cx="2401619" cy="369332"/>
          </a:xfrm>
          <a:prstGeom prst="rect">
            <a:avLst/>
          </a:prstGeom>
          <a:noFill/>
        </p:spPr>
        <p:txBody>
          <a:bodyPr wrap="none" rtlCol="0">
            <a:spAutoFit/>
          </a:bodyPr>
          <a:lstStyle/>
          <a:p>
            <a:r>
              <a:rPr lang="en-US" b="1" dirty="0">
                <a:solidFill>
                  <a:schemeClr val="accent4">
                    <a:lumMod val="75000"/>
                  </a:schemeClr>
                </a:solidFill>
              </a:rPr>
              <a:t>SPP RTO West Member</a:t>
            </a:r>
          </a:p>
        </p:txBody>
      </p:sp>
    </p:spTree>
    <p:extLst>
      <p:ext uri="{BB962C8B-B14F-4D97-AF65-F5344CB8AC3E}">
        <p14:creationId xmlns:p14="http://schemas.microsoft.com/office/powerpoint/2010/main" val="69392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82900" y="3691158"/>
            <a:ext cx="6618732" cy="2758440"/>
          </a:xfrm>
          <a:prstGeom prst="rect">
            <a:avLst/>
          </a:prstGeom>
        </p:spPr>
      </p:pic>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21</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Middle View 2</a:t>
            </a:r>
          </a:p>
        </p:txBody>
      </p:sp>
      <p:grpSp>
        <p:nvGrpSpPr>
          <p:cNvPr id="8" name="Group 7"/>
          <p:cNvGrpSpPr/>
          <p:nvPr/>
        </p:nvGrpSpPr>
        <p:grpSpPr>
          <a:xfrm>
            <a:off x="7187990" y="979029"/>
            <a:ext cx="4647667" cy="5522803"/>
            <a:chOff x="6970636" y="1038989"/>
            <a:chExt cx="4647667" cy="5522803"/>
          </a:xfrm>
        </p:grpSpPr>
        <p:grpSp>
          <p:nvGrpSpPr>
            <p:cNvPr id="47" name="Group 46"/>
            <p:cNvGrpSpPr/>
            <p:nvPr/>
          </p:nvGrpSpPr>
          <p:grpSpPr>
            <a:xfrm>
              <a:off x="6970636" y="1038989"/>
              <a:ext cx="4647667" cy="5522803"/>
              <a:chOff x="6970636" y="1038989"/>
              <a:chExt cx="4647667" cy="5522803"/>
            </a:xfrm>
          </p:grpSpPr>
          <p:pic>
            <p:nvPicPr>
              <p:cNvPr id="48" name="Picture 47"/>
              <p:cNvPicPr>
                <a:picLocks noChangeAspect="1"/>
              </p:cNvPicPr>
              <p:nvPr/>
            </p:nvPicPr>
            <p:blipFill>
              <a:blip r:embed="rId3"/>
              <a:stretch>
                <a:fillRect/>
              </a:stretch>
            </p:blipFill>
            <p:spPr>
              <a:xfrm rot="21108833">
                <a:off x="6987955" y="1230540"/>
                <a:ext cx="4630348" cy="5331252"/>
              </a:xfrm>
              <a:prstGeom prst="rect">
                <a:avLst/>
              </a:prstGeom>
            </p:spPr>
          </p:pic>
          <p:sp>
            <p:nvSpPr>
              <p:cNvPr id="49" name="Oval 48"/>
              <p:cNvSpPr/>
              <p:nvPr/>
            </p:nvSpPr>
            <p:spPr>
              <a:xfrm rot="20131062">
                <a:off x="7319075" y="336185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227586" y="367474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361983" y="401098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564492" y="519744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8974545" y="4988665"/>
                <a:ext cx="1041902" cy="75221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307438" y="544780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400544" y="474871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110047" y="476161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9" name="Oval 58"/>
              <p:cNvSpPr/>
              <p:nvPr/>
            </p:nvSpPr>
            <p:spPr>
              <a:xfrm>
                <a:off x="7173752" y="1038989"/>
                <a:ext cx="954660" cy="50406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341306" y="107008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549505" y="2028303"/>
                <a:ext cx="1135276" cy="81889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395705" y="1481837"/>
                <a:ext cx="615312" cy="40905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256010" y="2162602"/>
                <a:ext cx="680970" cy="37568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068139" y="3527761"/>
                <a:ext cx="953514" cy="133978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009493" y="380913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422153" y="567477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8898249" y="187939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084281" y="278838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202330" y="2773025"/>
                <a:ext cx="1140411" cy="738079"/>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Idaho Power</a:t>
                </a:r>
              </a:p>
            </p:txBody>
          </p:sp>
          <p:sp>
            <p:nvSpPr>
              <p:cNvPr id="71" name="Oval 70"/>
              <p:cNvSpPr/>
              <p:nvPr/>
            </p:nvSpPr>
            <p:spPr>
              <a:xfrm>
                <a:off x="7836024" y="1372264"/>
                <a:ext cx="636025"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9973708" y="179805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053384" y="263633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685371" y="4587696"/>
                <a:ext cx="776935" cy="52510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7897552" y="557712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7" name="Oval 76"/>
              <p:cNvSpPr/>
              <p:nvPr/>
            </p:nvSpPr>
            <p:spPr>
              <a:xfrm rot="21229649">
                <a:off x="6970636" y="4333583"/>
                <a:ext cx="592924"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253179" y="562170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044537" y="305162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304121" y="186108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309863" y="151565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066969" y="2422677"/>
                <a:ext cx="624915" cy="4518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grpSp>
        <p:sp>
          <p:nvSpPr>
            <p:cNvPr id="83" name="Oval 82"/>
            <p:cNvSpPr/>
            <p:nvPr/>
          </p:nvSpPr>
          <p:spPr>
            <a:xfrm>
              <a:off x="8313602" y="1921718"/>
              <a:ext cx="63771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grpSp>
      <p:sp>
        <p:nvSpPr>
          <p:cNvPr id="4" name="Text Placeholder 3"/>
          <p:cNvSpPr>
            <a:spLocks noGrp="1"/>
          </p:cNvSpPr>
          <p:nvPr>
            <p:ph type="body" sz="quarter" idx="16"/>
          </p:nvPr>
        </p:nvSpPr>
        <p:spPr>
          <a:xfrm>
            <a:off x="507999" y="1155963"/>
            <a:ext cx="6394417" cy="2361766"/>
          </a:xfrm>
        </p:spPr>
        <p:txBody>
          <a:bodyPr/>
          <a:lstStyle/>
          <a:p>
            <a:pPr marL="111125" lvl="1" indent="0">
              <a:spcBef>
                <a:spcPts val="1800"/>
              </a:spcBef>
              <a:buNone/>
            </a:pPr>
            <a:r>
              <a:rPr lang="en-US" b="1" dirty="0"/>
              <a:t>Middle View 2 removes Idaho from Markets+, cutting off a major pathway between SW and PNW in M+</a:t>
            </a:r>
          </a:p>
          <a:p>
            <a:pPr lvl="1"/>
            <a:r>
              <a:rPr lang="en-US" sz="1600" dirty="0"/>
              <a:t>NVE becomes the only link to the PNW, but only with 200 MW from SPPC to BPAT</a:t>
            </a:r>
            <a:endParaRPr lang="en-US" sz="1400" dirty="0"/>
          </a:p>
          <a:p>
            <a:pPr lvl="2"/>
            <a:r>
              <a:rPr lang="en-US" sz="1400" dirty="0"/>
              <a:t>Flows with Idaho decline more than 3,000 GWh; trading with BPA already hitting limits during valuable periods in MV3, so changes little</a:t>
            </a:r>
          </a:p>
          <a:p>
            <a:pPr lvl="1"/>
            <a:r>
              <a:rPr lang="en-US" sz="1600" dirty="0"/>
              <a:t>Small increase in APC and significantly reduced M+ transfer revenues drives NVE M+ benefits down to -$18 million</a:t>
            </a:r>
          </a:p>
        </p:txBody>
      </p:sp>
      <p:sp>
        <p:nvSpPr>
          <p:cNvPr id="86" name="Oval 85"/>
          <p:cNvSpPr/>
          <p:nvPr/>
        </p:nvSpPr>
        <p:spPr>
          <a:xfrm>
            <a:off x="8036095" y="1654014"/>
            <a:ext cx="70388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EDAM/Markets+ Footprint Scenarios</a:t>
            </a:r>
          </a:p>
        </p:txBody>
      </p:sp>
      <p:sp>
        <p:nvSpPr>
          <p:cNvPr id="81" name="TextBox 80"/>
          <p:cNvSpPr txBox="1"/>
          <p:nvPr/>
        </p:nvSpPr>
        <p:spPr>
          <a:xfrm>
            <a:off x="7246348" y="6213579"/>
            <a:ext cx="2708818" cy="369332"/>
          </a:xfrm>
          <a:prstGeom prst="rect">
            <a:avLst/>
          </a:prstGeom>
          <a:noFill/>
        </p:spPr>
        <p:txBody>
          <a:bodyPr wrap="none" rtlCol="0">
            <a:spAutoFit/>
          </a:bodyPr>
          <a:lstStyle/>
          <a:p>
            <a:r>
              <a:rPr lang="en-US" b="1" dirty="0">
                <a:solidFill>
                  <a:schemeClr val="accent1"/>
                </a:solidFill>
              </a:rPr>
              <a:t>EDAM and WEIM Member</a:t>
            </a:r>
          </a:p>
        </p:txBody>
      </p:sp>
      <p:sp>
        <p:nvSpPr>
          <p:cNvPr id="84" name="TextBox 83"/>
          <p:cNvSpPr txBox="1"/>
          <p:nvPr/>
        </p:nvSpPr>
        <p:spPr>
          <a:xfrm>
            <a:off x="7246348" y="6433132"/>
            <a:ext cx="2162772" cy="369332"/>
          </a:xfrm>
          <a:prstGeom prst="rect">
            <a:avLst/>
          </a:prstGeom>
          <a:noFill/>
        </p:spPr>
        <p:txBody>
          <a:bodyPr wrap="none" rtlCol="0">
            <a:spAutoFit/>
          </a:bodyPr>
          <a:lstStyle/>
          <a:p>
            <a:r>
              <a:rPr lang="en-US" b="1" dirty="0">
                <a:solidFill>
                  <a:schemeClr val="accent2"/>
                </a:solidFill>
              </a:rPr>
              <a:t>WEIM-Only Member</a:t>
            </a:r>
          </a:p>
        </p:txBody>
      </p:sp>
      <p:sp>
        <p:nvSpPr>
          <p:cNvPr id="88" name="TextBox 87"/>
          <p:cNvSpPr txBox="1"/>
          <p:nvPr/>
        </p:nvSpPr>
        <p:spPr>
          <a:xfrm>
            <a:off x="7256345" y="6010260"/>
            <a:ext cx="3578840" cy="369332"/>
          </a:xfrm>
          <a:prstGeom prst="rect">
            <a:avLst/>
          </a:prstGeom>
          <a:noFill/>
        </p:spPr>
        <p:txBody>
          <a:bodyPr wrap="square" rtlCol="0">
            <a:spAutoFit/>
          </a:bodyPr>
          <a:lstStyle/>
          <a:p>
            <a:r>
              <a:rPr lang="en-US" b="1" dirty="0">
                <a:solidFill>
                  <a:schemeClr val="accent5"/>
                </a:solidFill>
              </a:rPr>
              <a:t>Markets+ (DA and RT) Member</a:t>
            </a:r>
          </a:p>
        </p:txBody>
      </p:sp>
      <p:sp>
        <p:nvSpPr>
          <p:cNvPr id="11" name="TextBox 10"/>
          <p:cNvSpPr txBox="1"/>
          <p:nvPr/>
        </p:nvSpPr>
        <p:spPr>
          <a:xfrm>
            <a:off x="8004918" y="677796"/>
            <a:ext cx="3305905" cy="369332"/>
          </a:xfrm>
          <a:prstGeom prst="rect">
            <a:avLst/>
          </a:prstGeom>
          <a:noFill/>
        </p:spPr>
        <p:txBody>
          <a:bodyPr wrap="none" rtlCol="0">
            <a:spAutoFit/>
          </a:bodyPr>
          <a:lstStyle/>
          <a:p>
            <a:r>
              <a:rPr lang="en-US" b="1" dirty="0">
                <a:solidFill>
                  <a:srgbClr val="002060"/>
                </a:solidFill>
              </a:rPr>
              <a:t>Middle View 2 vs. Middle View 3</a:t>
            </a:r>
          </a:p>
        </p:txBody>
      </p:sp>
      <p:sp>
        <p:nvSpPr>
          <p:cNvPr id="57" name="Rectangle 56"/>
          <p:cNvSpPr/>
          <p:nvPr/>
        </p:nvSpPr>
        <p:spPr>
          <a:xfrm>
            <a:off x="5896792" y="4969097"/>
            <a:ext cx="1297388" cy="201106"/>
          </a:xfrm>
          <a:prstGeom prst="rect">
            <a:avLst/>
          </a:prstGeom>
          <a:solidFill>
            <a:schemeClr val="accent6">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8303845" y="2568167"/>
            <a:ext cx="269719" cy="1210432"/>
          </a:xfrm>
          <a:prstGeom prst="straightConnector1">
            <a:avLst/>
          </a:prstGeom>
          <a:ln w="57150">
            <a:solidFill>
              <a:schemeClr val="accent6"/>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8509192" y="2652826"/>
            <a:ext cx="1938252" cy="830997"/>
          </a:xfrm>
          <a:prstGeom prst="rect">
            <a:avLst/>
          </a:prstGeom>
          <a:solidFill>
            <a:schemeClr val="bg1">
              <a:alpha val="75000"/>
            </a:schemeClr>
          </a:solidFill>
        </p:spPr>
        <p:txBody>
          <a:bodyPr wrap="square" rtlCol="0">
            <a:spAutoFit/>
          </a:bodyPr>
          <a:lstStyle/>
          <a:p>
            <a:pPr algn="ctr"/>
            <a:r>
              <a:rPr lang="en-US" sz="1600" b="1" dirty="0">
                <a:solidFill>
                  <a:schemeClr val="accent6"/>
                </a:solidFill>
              </a:rPr>
              <a:t>Little SW&lt;&gt;PNW capacity remains in M+</a:t>
            </a:r>
            <a:endParaRPr lang="en-US" sz="1200" b="1" dirty="0">
              <a:solidFill>
                <a:schemeClr val="accent6"/>
              </a:solidFill>
            </a:endParaRPr>
          </a:p>
        </p:txBody>
      </p:sp>
      <p:sp>
        <p:nvSpPr>
          <p:cNvPr id="90" name="TextBox 89"/>
          <p:cNvSpPr txBox="1"/>
          <p:nvPr/>
        </p:nvSpPr>
        <p:spPr>
          <a:xfrm>
            <a:off x="7242122" y="5840121"/>
            <a:ext cx="2401619" cy="369332"/>
          </a:xfrm>
          <a:prstGeom prst="rect">
            <a:avLst/>
          </a:prstGeom>
          <a:noFill/>
        </p:spPr>
        <p:txBody>
          <a:bodyPr wrap="none" rtlCol="0">
            <a:spAutoFit/>
          </a:bodyPr>
          <a:lstStyle/>
          <a:p>
            <a:r>
              <a:rPr lang="en-US" b="1" dirty="0">
                <a:solidFill>
                  <a:schemeClr val="accent4">
                    <a:lumMod val="75000"/>
                  </a:schemeClr>
                </a:solidFill>
              </a:rPr>
              <a:t>SPP RTO West Member</a:t>
            </a:r>
          </a:p>
        </p:txBody>
      </p:sp>
    </p:spTree>
    <p:extLst>
      <p:ext uri="{BB962C8B-B14F-4D97-AF65-F5344CB8AC3E}">
        <p14:creationId xmlns:p14="http://schemas.microsoft.com/office/powerpoint/2010/main" val="355113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91799" y="3262689"/>
            <a:ext cx="3640408" cy="2715768"/>
          </a:xfrm>
          <a:prstGeom prst="rect">
            <a:avLst/>
          </a:prstGeom>
        </p:spPr>
      </p:pic>
      <p:pic>
        <p:nvPicPr>
          <p:cNvPr id="14" name="Picture 13"/>
          <p:cNvPicPr>
            <a:picLocks noChangeAspect="1"/>
          </p:cNvPicPr>
          <p:nvPr/>
        </p:nvPicPr>
        <p:blipFill>
          <a:blip r:embed="rId3"/>
          <a:stretch>
            <a:fillRect/>
          </a:stretch>
        </p:blipFill>
        <p:spPr>
          <a:xfrm>
            <a:off x="4159454" y="3262689"/>
            <a:ext cx="3640408" cy="2715768"/>
          </a:xfrm>
          <a:prstGeom prst="rect">
            <a:avLst/>
          </a:prstGeom>
        </p:spPr>
      </p:pic>
      <p:pic>
        <p:nvPicPr>
          <p:cNvPr id="12" name="Picture 11"/>
          <p:cNvPicPr>
            <a:picLocks noChangeAspect="1"/>
          </p:cNvPicPr>
          <p:nvPr/>
        </p:nvPicPr>
        <p:blipFill>
          <a:blip r:embed="rId4"/>
          <a:stretch>
            <a:fillRect/>
          </a:stretch>
        </p:blipFill>
        <p:spPr>
          <a:xfrm>
            <a:off x="8096318" y="3262689"/>
            <a:ext cx="3640408" cy="2715768"/>
          </a:xfrm>
          <a:prstGeom prst="rect">
            <a:avLst/>
          </a:prstGeom>
        </p:spPr>
      </p:pic>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22</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NVE Generation Shifts – Markets+ Cases</a:t>
            </a:r>
          </a:p>
        </p:txBody>
      </p:sp>
      <p:sp>
        <p:nvSpPr>
          <p:cNvPr id="4" name="Text Placeholder 3"/>
          <p:cNvSpPr>
            <a:spLocks noGrp="1"/>
          </p:cNvSpPr>
          <p:nvPr>
            <p:ph type="body" sz="quarter" idx="16"/>
          </p:nvPr>
        </p:nvSpPr>
        <p:spPr>
          <a:xfrm>
            <a:off x="507999" y="1155962"/>
            <a:ext cx="10881132" cy="2018989"/>
          </a:xfrm>
        </p:spPr>
        <p:txBody>
          <a:bodyPr/>
          <a:lstStyle/>
          <a:p>
            <a:pPr marL="111125" lvl="1" indent="0">
              <a:spcBef>
                <a:spcPts val="1800"/>
              </a:spcBef>
              <a:buNone/>
            </a:pPr>
            <a:r>
              <a:rPr lang="en-US" b="1" dirty="0"/>
              <a:t>NVE gas generation shifts a driver of M+ benefits outcomes</a:t>
            </a:r>
          </a:p>
          <a:p>
            <a:pPr lvl="1"/>
            <a:r>
              <a:rPr lang="en-US" sz="1800" dirty="0"/>
              <a:t>As M+ footprint scope declines, NVE produces less internally reducing sales revenue and increasing purchase costs </a:t>
            </a:r>
            <a:endParaRPr lang="en-US" sz="1600" dirty="0"/>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EDAM/Markets+ Footprint Scenarios</a:t>
            </a:r>
          </a:p>
        </p:txBody>
      </p:sp>
      <p:sp>
        <p:nvSpPr>
          <p:cNvPr id="11" name="TextBox 10"/>
          <p:cNvSpPr txBox="1"/>
          <p:nvPr/>
        </p:nvSpPr>
        <p:spPr>
          <a:xfrm>
            <a:off x="1127993" y="2900198"/>
            <a:ext cx="2368021" cy="369332"/>
          </a:xfrm>
          <a:prstGeom prst="rect">
            <a:avLst/>
          </a:prstGeom>
          <a:noFill/>
        </p:spPr>
        <p:txBody>
          <a:bodyPr wrap="none" rtlCol="0">
            <a:spAutoFit/>
          </a:bodyPr>
          <a:lstStyle/>
          <a:p>
            <a:r>
              <a:rPr lang="en-US" b="1" dirty="0">
                <a:solidFill>
                  <a:srgbClr val="002060"/>
                </a:solidFill>
              </a:rPr>
              <a:t>Bookend Mkt+ vs. BAU</a:t>
            </a:r>
          </a:p>
        </p:txBody>
      </p:sp>
      <p:sp>
        <p:nvSpPr>
          <p:cNvPr id="58" name="TextBox 57"/>
          <p:cNvSpPr txBox="1"/>
          <p:nvPr/>
        </p:nvSpPr>
        <p:spPr>
          <a:xfrm>
            <a:off x="4116007" y="2900198"/>
            <a:ext cx="3727302" cy="369332"/>
          </a:xfrm>
          <a:prstGeom prst="rect">
            <a:avLst/>
          </a:prstGeom>
          <a:noFill/>
        </p:spPr>
        <p:txBody>
          <a:bodyPr wrap="none" rtlCol="0">
            <a:spAutoFit/>
          </a:bodyPr>
          <a:lstStyle/>
          <a:p>
            <a:r>
              <a:rPr lang="en-US" b="1" dirty="0">
                <a:solidFill>
                  <a:srgbClr val="002060"/>
                </a:solidFill>
              </a:rPr>
              <a:t>Middle View 3 vs. Bookend Markets+</a:t>
            </a:r>
          </a:p>
        </p:txBody>
      </p:sp>
      <p:sp>
        <p:nvSpPr>
          <p:cNvPr id="15" name="TextBox 14"/>
          <p:cNvSpPr txBox="1"/>
          <p:nvPr/>
        </p:nvSpPr>
        <p:spPr>
          <a:xfrm>
            <a:off x="8083226" y="2900198"/>
            <a:ext cx="3305905" cy="369332"/>
          </a:xfrm>
          <a:prstGeom prst="rect">
            <a:avLst/>
          </a:prstGeom>
          <a:noFill/>
        </p:spPr>
        <p:txBody>
          <a:bodyPr wrap="none" rtlCol="0">
            <a:spAutoFit/>
          </a:bodyPr>
          <a:lstStyle/>
          <a:p>
            <a:r>
              <a:rPr lang="en-US" b="1" dirty="0">
                <a:solidFill>
                  <a:srgbClr val="002060"/>
                </a:solidFill>
              </a:rPr>
              <a:t>Middle View 2 vs. Middle View 3</a:t>
            </a:r>
          </a:p>
        </p:txBody>
      </p:sp>
    </p:spTree>
    <p:extLst>
      <p:ext uri="{BB962C8B-B14F-4D97-AF65-F5344CB8AC3E}">
        <p14:creationId xmlns:p14="http://schemas.microsoft.com/office/powerpoint/2010/main" val="129652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23</a:t>
            </a:fld>
            <a:endParaRPr lang="en-US" dirty="0"/>
          </a:p>
        </p:txBody>
      </p:sp>
      <p:sp>
        <p:nvSpPr>
          <p:cNvPr id="4" name="Text Placeholder 3"/>
          <p:cNvSpPr>
            <a:spLocks noGrp="1"/>
          </p:cNvSpPr>
          <p:nvPr>
            <p:ph type="body" sz="quarter" idx="16"/>
          </p:nvPr>
        </p:nvSpPr>
        <p:spPr>
          <a:xfrm>
            <a:off x="508000" y="1181101"/>
            <a:ext cx="11164888" cy="741005"/>
          </a:xfrm>
        </p:spPr>
        <p:txBody>
          <a:bodyPr/>
          <a:lstStyle/>
          <a:p>
            <a:r>
              <a:rPr lang="en-US" dirty="0"/>
              <a:t>The table below shows the </a:t>
            </a:r>
            <a:r>
              <a:rPr lang="en-US" b="1" dirty="0"/>
              <a:t>benefit</a:t>
            </a:r>
            <a:r>
              <a:rPr lang="en-US" dirty="0"/>
              <a:t> (as opposed to total cost in the previous tables) by metric compared to the BAU case</a:t>
            </a:r>
          </a:p>
        </p:txBody>
      </p:sp>
      <p:sp>
        <p:nvSpPr>
          <p:cNvPr id="5" name="Text Placeholder 4"/>
          <p:cNvSpPr>
            <a:spLocks noGrp="1"/>
          </p:cNvSpPr>
          <p:nvPr>
            <p:ph type="body" sz="quarter" idx="19"/>
          </p:nvPr>
        </p:nvSpPr>
        <p:spPr/>
        <p:txBody>
          <a:bodyPr/>
          <a:lstStyle/>
          <a:p>
            <a:r>
              <a:rPr lang="en-US" dirty="0"/>
              <a:t>EDAM/Markets+ Footprint Scenarios</a:t>
            </a:r>
          </a:p>
        </p:txBody>
      </p:sp>
      <p:sp>
        <p:nvSpPr>
          <p:cNvPr id="6" name="Title 5"/>
          <p:cNvSpPr>
            <a:spLocks noGrp="1"/>
          </p:cNvSpPr>
          <p:nvPr>
            <p:ph type="title"/>
          </p:nvPr>
        </p:nvSpPr>
        <p:spPr/>
        <p:txBody>
          <a:bodyPr/>
          <a:lstStyle/>
          <a:p>
            <a:r>
              <a:rPr lang="en-US" dirty="0"/>
              <a:t>NV System Benefits by Case</a:t>
            </a:r>
          </a:p>
        </p:txBody>
      </p:sp>
      <p:pic>
        <p:nvPicPr>
          <p:cNvPr id="10" name="Picture 9"/>
          <p:cNvPicPr>
            <a:picLocks noChangeAspect="1"/>
          </p:cNvPicPr>
          <p:nvPr/>
        </p:nvPicPr>
        <p:blipFill>
          <a:blip r:embed="rId2"/>
          <a:stretch>
            <a:fillRect/>
          </a:stretch>
        </p:blipFill>
        <p:spPr>
          <a:xfrm>
            <a:off x="624978" y="2301348"/>
            <a:ext cx="10930931" cy="4143951"/>
          </a:xfrm>
          <a:prstGeom prst="rect">
            <a:avLst/>
          </a:prstGeom>
        </p:spPr>
      </p:pic>
    </p:spTree>
    <p:extLst>
      <p:ext uri="{BB962C8B-B14F-4D97-AF65-F5344CB8AC3E}">
        <p14:creationId xmlns:p14="http://schemas.microsoft.com/office/powerpoint/2010/main" val="4266240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24</a:t>
            </a:fld>
            <a:endParaRPr lang="en-US" dirty="0"/>
          </a:p>
        </p:txBody>
      </p:sp>
      <p:sp>
        <p:nvSpPr>
          <p:cNvPr id="4" name="Text Placeholder 3"/>
          <p:cNvSpPr>
            <a:spLocks noGrp="1"/>
          </p:cNvSpPr>
          <p:nvPr>
            <p:ph type="body" sz="quarter" idx="16"/>
          </p:nvPr>
        </p:nvSpPr>
        <p:spPr/>
        <p:txBody>
          <a:bodyPr/>
          <a:lstStyle/>
          <a:p>
            <a:pPr lvl="1"/>
            <a:r>
              <a:rPr lang="en-US" dirty="0"/>
              <a:t>The </a:t>
            </a:r>
            <a:r>
              <a:rPr lang="en-US" b="1" dirty="0"/>
              <a:t>highest WECC-wide market benefits in these cases accrue to a single, nearly WECC-wide market</a:t>
            </a:r>
            <a:r>
              <a:rPr lang="en-US" dirty="0"/>
              <a:t>, while the lowest WECC-wide benefits accrue to a split two-market scenario where the EDAM footprint divides a fragmented M+</a:t>
            </a:r>
          </a:p>
          <a:p>
            <a:pPr lvl="1"/>
            <a:r>
              <a:rPr lang="en-US" b="1" dirty="0"/>
              <a:t>NVE estimated benefits are highest in the EDAM</a:t>
            </a:r>
            <a:r>
              <a:rPr lang="en-US" dirty="0"/>
              <a:t>, largely due to the opportunity to sell additional generation at higher prices and buy at excess solar at lower prices</a:t>
            </a:r>
            <a:endParaRPr lang="en-US" b="1" dirty="0"/>
          </a:p>
          <a:p>
            <a:pPr lvl="1"/>
            <a:r>
              <a:rPr lang="en-US" b="1" dirty="0"/>
              <a:t>NVE benefits significantly influenced by market footprint </a:t>
            </a:r>
            <a:r>
              <a:rPr lang="en-US" dirty="0"/>
              <a:t>due to the its large amount of transfer capability and centrality in the WECC system</a:t>
            </a:r>
          </a:p>
          <a:p>
            <a:pPr lvl="2"/>
            <a:r>
              <a:rPr lang="en-US" dirty="0"/>
              <a:t>NVE benefits tend to be higher when it is central to the market and facilitates transfers within the market (e.g., in Bookend M+ case, in which NVE facilitates transfers between the PNW and SW; or Bookend EDAM case, in which NVE facilitates transfers between CAISO and the SW)</a:t>
            </a:r>
          </a:p>
          <a:p>
            <a:pPr lvl="2"/>
            <a:r>
              <a:rPr lang="en-US" dirty="0"/>
              <a:t>The opposite is also true: NVE benefits tend to be lower when it is on the margin of the market (e.g., in MV2, where it is largely disconnected from the PNW portion of the M+ footprint and on the edge of the SW portion of the M+ footprint)</a:t>
            </a:r>
          </a:p>
          <a:p>
            <a:pPr lvl="1"/>
            <a:r>
              <a:rPr lang="en-US" b="1" dirty="0"/>
              <a:t>Shifting out of the WEIM when joining M+ has a major impact on NVE </a:t>
            </a:r>
            <a:r>
              <a:rPr lang="en-US" dirty="0"/>
              <a:t>as it loses access to excess renewable supply from CAISO in real time, and sees lower prices for RT sales</a:t>
            </a:r>
          </a:p>
          <a:p>
            <a:pPr lvl="1"/>
            <a:endParaRPr lang="en-US" dirty="0"/>
          </a:p>
          <a:p>
            <a:pPr lvl="2"/>
            <a:endParaRPr lang="en-US" dirty="0"/>
          </a:p>
          <a:p>
            <a:endParaRPr lang="en-US" dirty="0"/>
          </a:p>
        </p:txBody>
      </p:sp>
      <p:sp>
        <p:nvSpPr>
          <p:cNvPr id="5" name="Text Placeholder 4"/>
          <p:cNvSpPr>
            <a:spLocks noGrp="1"/>
          </p:cNvSpPr>
          <p:nvPr>
            <p:ph type="body" sz="quarter" idx="19"/>
          </p:nvPr>
        </p:nvSpPr>
        <p:spPr/>
        <p:txBody>
          <a:bodyPr/>
          <a:lstStyle/>
          <a:p>
            <a:r>
              <a:rPr lang="en-US" dirty="0"/>
              <a:t>EDAM/Markets+ Footprint Scenarios</a:t>
            </a:r>
          </a:p>
        </p:txBody>
      </p:sp>
      <p:sp>
        <p:nvSpPr>
          <p:cNvPr id="6" name="Title 5"/>
          <p:cNvSpPr>
            <a:spLocks noGrp="1"/>
          </p:cNvSpPr>
          <p:nvPr>
            <p:ph type="title"/>
          </p:nvPr>
        </p:nvSpPr>
        <p:spPr/>
        <p:txBody>
          <a:bodyPr/>
          <a:lstStyle/>
          <a:p>
            <a:r>
              <a:rPr lang="en-US" dirty="0"/>
              <a:t>NVE Benefits Study Takeaways</a:t>
            </a:r>
          </a:p>
        </p:txBody>
      </p:sp>
    </p:spTree>
    <p:extLst>
      <p:ext uri="{BB962C8B-B14F-4D97-AF65-F5344CB8AC3E}">
        <p14:creationId xmlns:p14="http://schemas.microsoft.com/office/powerpoint/2010/main" val="872404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txBody>
          <a:bodyPr/>
          <a:lstStyle/>
          <a:p>
            <a:endParaRPr lang="en-US"/>
          </a:p>
        </p:txBody>
      </p:sp>
      <p:sp>
        <p:nvSpPr>
          <p:cNvPr id="4" name="Title 3"/>
          <p:cNvSpPr>
            <a:spLocks noGrp="1"/>
          </p:cNvSpPr>
          <p:nvPr>
            <p:ph type="title"/>
          </p:nvPr>
        </p:nvSpPr>
        <p:spPr/>
        <p:txBody>
          <a:bodyPr/>
          <a:lstStyle/>
          <a:p>
            <a:r>
              <a:rPr lang="en-US" dirty="0"/>
              <a:t>Appendix: EDAM/M+ Footprint Scenario Market Footprint Assumptions</a:t>
            </a:r>
          </a:p>
        </p:txBody>
      </p:sp>
    </p:spTree>
    <p:extLst>
      <p:ext uri="{BB962C8B-B14F-4D97-AF65-F5344CB8AC3E}">
        <p14:creationId xmlns:p14="http://schemas.microsoft.com/office/powerpoint/2010/main" val="221825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26</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BAU Case</a:t>
            </a:r>
          </a:p>
        </p:txBody>
      </p:sp>
      <p:grpSp>
        <p:nvGrpSpPr>
          <p:cNvPr id="8" name="Group 7"/>
          <p:cNvGrpSpPr/>
          <p:nvPr/>
        </p:nvGrpSpPr>
        <p:grpSpPr>
          <a:xfrm>
            <a:off x="6654961" y="979029"/>
            <a:ext cx="5180696" cy="5850729"/>
            <a:chOff x="6437607" y="1038989"/>
            <a:chExt cx="5180696" cy="5850729"/>
          </a:xfrm>
        </p:grpSpPr>
        <p:grpSp>
          <p:nvGrpSpPr>
            <p:cNvPr id="7" name="Group 6"/>
            <p:cNvGrpSpPr/>
            <p:nvPr/>
          </p:nvGrpSpPr>
          <p:grpSpPr>
            <a:xfrm>
              <a:off x="6437607" y="1038989"/>
              <a:ext cx="5180696" cy="5850729"/>
              <a:chOff x="6437607" y="1038989"/>
              <a:chExt cx="5180696" cy="5850729"/>
            </a:xfrm>
          </p:grpSpPr>
          <p:grpSp>
            <p:nvGrpSpPr>
              <p:cNvPr id="47" name="Group 46"/>
              <p:cNvGrpSpPr/>
              <p:nvPr/>
            </p:nvGrpSpPr>
            <p:grpSpPr>
              <a:xfrm>
                <a:off x="6437607" y="1038989"/>
                <a:ext cx="5180696" cy="5850729"/>
                <a:chOff x="6437607" y="1038989"/>
                <a:chExt cx="5180696" cy="5850729"/>
              </a:xfrm>
            </p:grpSpPr>
            <p:pic>
              <p:nvPicPr>
                <p:cNvPr id="48" name="Picture 47"/>
                <p:cNvPicPr>
                  <a:picLocks noChangeAspect="1"/>
                </p:cNvPicPr>
                <p:nvPr/>
              </p:nvPicPr>
              <p:blipFill>
                <a:blip r:embed="rId2"/>
                <a:stretch>
                  <a:fillRect/>
                </a:stretch>
              </p:blipFill>
              <p:spPr>
                <a:xfrm rot="21108833">
                  <a:off x="6987955" y="1230540"/>
                  <a:ext cx="4630348" cy="5331252"/>
                </a:xfrm>
                <a:prstGeom prst="rect">
                  <a:avLst/>
                </a:prstGeom>
              </p:spPr>
            </p:pic>
            <p:sp>
              <p:nvSpPr>
                <p:cNvPr id="49" name="Oval 48"/>
                <p:cNvSpPr/>
                <p:nvPr/>
              </p:nvSpPr>
              <p:spPr>
                <a:xfrm rot="20131062">
                  <a:off x="7319075" y="3361853"/>
                  <a:ext cx="781396" cy="241690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227586" y="3674749"/>
                  <a:ext cx="712594" cy="41441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361983" y="4010980"/>
                  <a:ext cx="712594" cy="41441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564492" y="5197445"/>
                  <a:ext cx="712594" cy="41441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8974545" y="4988665"/>
                  <a:ext cx="1041902" cy="752218"/>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307438" y="544780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400544" y="4748716"/>
                  <a:ext cx="712165" cy="441055"/>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110047" y="476161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8" name="TextBox 57"/>
                <p:cNvSpPr txBox="1"/>
                <p:nvPr/>
              </p:nvSpPr>
              <p:spPr>
                <a:xfrm>
                  <a:off x="6437607" y="6324030"/>
                  <a:ext cx="1648208" cy="369332"/>
                </a:xfrm>
                <a:prstGeom prst="rect">
                  <a:avLst/>
                </a:prstGeom>
                <a:noFill/>
              </p:spPr>
              <p:txBody>
                <a:bodyPr wrap="none" rtlCol="0">
                  <a:spAutoFit/>
                </a:bodyPr>
                <a:lstStyle/>
                <a:p>
                  <a:r>
                    <a:rPr lang="en-US" b="1" dirty="0">
                      <a:solidFill>
                        <a:schemeClr val="accent2"/>
                      </a:solidFill>
                    </a:rPr>
                    <a:t>WEIM Member</a:t>
                  </a:r>
                </a:p>
              </p:txBody>
            </p:sp>
            <p:sp>
              <p:nvSpPr>
                <p:cNvPr id="59" name="Oval 58"/>
                <p:cNvSpPr/>
                <p:nvPr/>
              </p:nvSpPr>
              <p:spPr>
                <a:xfrm>
                  <a:off x="7173752" y="1038989"/>
                  <a:ext cx="954660" cy="50406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341306" y="107008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549505" y="2028303"/>
                  <a:ext cx="1135276" cy="81889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395705" y="1481837"/>
                  <a:ext cx="615312" cy="40905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256010" y="2162602"/>
                  <a:ext cx="680970" cy="37568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068139" y="3527761"/>
                  <a:ext cx="953514" cy="133978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009493" y="3809138"/>
                  <a:ext cx="1078477" cy="965336"/>
                </a:xfrm>
                <a:prstGeom prst="ellipse">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422153" y="567477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8898249" y="187939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084281" y="2788388"/>
                  <a:ext cx="1171764" cy="789300"/>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202330" y="2773025"/>
                  <a:ext cx="1140411" cy="738079"/>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Idaho Power</a:t>
                  </a:r>
                </a:p>
              </p:txBody>
            </p:sp>
            <p:sp>
              <p:nvSpPr>
                <p:cNvPr id="71" name="Oval 70"/>
                <p:cNvSpPr/>
                <p:nvPr/>
              </p:nvSpPr>
              <p:spPr>
                <a:xfrm>
                  <a:off x="7836024" y="1372264"/>
                  <a:ext cx="636025"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9973708" y="179805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053384" y="263633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685371" y="4587696"/>
                  <a:ext cx="776935" cy="52510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7897552" y="557712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6" name="TextBox 75"/>
                <p:cNvSpPr txBox="1"/>
                <p:nvPr/>
              </p:nvSpPr>
              <p:spPr>
                <a:xfrm>
                  <a:off x="6437607" y="6520386"/>
                  <a:ext cx="1670137" cy="369332"/>
                </a:xfrm>
                <a:prstGeom prst="rect">
                  <a:avLst/>
                </a:prstGeom>
                <a:noFill/>
              </p:spPr>
              <p:txBody>
                <a:bodyPr wrap="none" rtlCol="0">
                  <a:spAutoFit/>
                </a:bodyPr>
                <a:lstStyle/>
                <a:p>
                  <a:r>
                    <a:rPr lang="en-US" b="1" dirty="0">
                      <a:solidFill>
                        <a:schemeClr val="bg2">
                          <a:lumMod val="60000"/>
                          <a:lumOff val="40000"/>
                        </a:schemeClr>
                      </a:solidFill>
                    </a:rPr>
                    <a:t>Non-Market BA</a:t>
                  </a:r>
                </a:p>
              </p:txBody>
            </p:sp>
            <p:sp>
              <p:nvSpPr>
                <p:cNvPr id="77" name="Oval 76"/>
                <p:cNvSpPr/>
                <p:nvPr/>
              </p:nvSpPr>
              <p:spPr>
                <a:xfrm rot="21229649">
                  <a:off x="6860113" y="4367380"/>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253179" y="5621706"/>
                  <a:ext cx="712165" cy="441055"/>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044537" y="3051628"/>
                  <a:ext cx="1185553" cy="1350888"/>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304121" y="186108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309863" y="151565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066969" y="2422677"/>
                  <a:ext cx="624915" cy="4518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grpSp>
          <p:sp>
            <p:nvSpPr>
              <p:cNvPr id="85" name="TextBox 84"/>
              <p:cNvSpPr txBox="1"/>
              <p:nvPr/>
            </p:nvSpPr>
            <p:spPr>
              <a:xfrm>
                <a:off x="6437607" y="6111240"/>
                <a:ext cx="1555234" cy="369332"/>
              </a:xfrm>
              <a:prstGeom prst="rect">
                <a:avLst/>
              </a:prstGeom>
              <a:noFill/>
            </p:spPr>
            <p:txBody>
              <a:bodyPr wrap="none" rtlCol="0">
                <a:spAutoFit/>
              </a:bodyPr>
              <a:lstStyle/>
              <a:p>
                <a:r>
                  <a:rPr lang="en-US" b="1" dirty="0">
                    <a:solidFill>
                      <a:schemeClr val="accent4"/>
                    </a:solidFill>
                  </a:rPr>
                  <a:t>WEIS Member</a:t>
                </a:r>
              </a:p>
            </p:txBody>
          </p:sp>
        </p:grpSp>
        <p:sp>
          <p:nvSpPr>
            <p:cNvPr id="83" name="Oval 82"/>
            <p:cNvSpPr/>
            <p:nvPr/>
          </p:nvSpPr>
          <p:spPr>
            <a:xfrm>
              <a:off x="8313602" y="1921718"/>
              <a:ext cx="637712"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grpSp>
      <p:sp>
        <p:nvSpPr>
          <p:cNvPr id="4" name="Text Placeholder 3"/>
          <p:cNvSpPr>
            <a:spLocks noGrp="1"/>
          </p:cNvSpPr>
          <p:nvPr>
            <p:ph type="body" sz="quarter" idx="16"/>
          </p:nvPr>
        </p:nvSpPr>
        <p:spPr>
          <a:xfrm>
            <a:off x="507999" y="1155962"/>
            <a:ext cx="6369495" cy="5117535"/>
          </a:xfrm>
        </p:spPr>
        <p:txBody>
          <a:bodyPr/>
          <a:lstStyle/>
          <a:p>
            <a:pPr marL="111125" lvl="1" indent="0">
              <a:buNone/>
            </a:pPr>
            <a:r>
              <a:rPr lang="en-US" b="1" dirty="0"/>
              <a:t>For the BAU case, Brattle assumes the day-ahead market will remain bilateral, except for the formation of SPP RTO West</a:t>
            </a:r>
            <a:endParaRPr lang="en-US" i="1" dirty="0"/>
          </a:p>
          <a:p>
            <a:pPr lvl="1"/>
            <a:r>
              <a:rPr lang="en-US" b="1" dirty="0"/>
              <a:t>WEIS entities (including SPP RTO West) in </a:t>
            </a:r>
            <a:r>
              <a:rPr lang="en-US" b="1" dirty="0">
                <a:solidFill>
                  <a:schemeClr val="accent4"/>
                </a:solidFill>
              </a:rPr>
              <a:t>Yellow</a:t>
            </a:r>
          </a:p>
          <a:p>
            <a:pPr lvl="2"/>
            <a:r>
              <a:rPr lang="en-US" dirty="0"/>
              <a:t>Assumes SPP West RTO includes WACM and WAUW by 2032</a:t>
            </a:r>
          </a:p>
          <a:p>
            <a:pPr lvl="2"/>
            <a:r>
              <a:rPr lang="en-US" dirty="0"/>
              <a:t>Also assumes PSCO joins by 2032</a:t>
            </a:r>
          </a:p>
          <a:p>
            <a:pPr lvl="1">
              <a:spcBef>
                <a:spcPts val="1800"/>
              </a:spcBef>
            </a:pPr>
            <a:r>
              <a:rPr lang="en-US" b="1" dirty="0"/>
              <a:t>WEIM entities in </a:t>
            </a:r>
            <a:r>
              <a:rPr lang="en-US" b="1" dirty="0">
                <a:solidFill>
                  <a:schemeClr val="accent2"/>
                </a:solidFill>
              </a:rPr>
              <a:t>teal</a:t>
            </a:r>
          </a:p>
          <a:p>
            <a:pPr lvl="2">
              <a:spcBef>
                <a:spcPts val="600"/>
              </a:spcBef>
            </a:pPr>
            <a:r>
              <a:rPr lang="en-US" dirty="0"/>
              <a:t>Existing WEIM footprint modeled</a:t>
            </a:r>
          </a:p>
          <a:p>
            <a:pPr marL="346075" lvl="2" indent="0">
              <a:buNone/>
            </a:pPr>
            <a:endParaRPr lang="en-US" dirty="0"/>
          </a:p>
          <a:p>
            <a:pPr marL="111125" lvl="1" indent="0">
              <a:buNone/>
            </a:pPr>
            <a:endParaRPr lang="en-US" dirty="0"/>
          </a:p>
        </p:txBody>
      </p:sp>
      <p:sp>
        <p:nvSpPr>
          <p:cNvPr id="86" name="Oval 85"/>
          <p:cNvSpPr/>
          <p:nvPr/>
        </p:nvSpPr>
        <p:spPr>
          <a:xfrm>
            <a:off x="8036095" y="1654014"/>
            <a:ext cx="703882"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sp>
        <p:nvSpPr>
          <p:cNvPr id="87" name="Text Placeholder 6"/>
          <p:cNvSpPr txBox="1">
            <a:spLocks/>
          </p:cNvSpPr>
          <p:nvPr/>
        </p:nvSpPr>
        <p:spPr>
          <a:xfrm>
            <a:off x="507999" y="5271"/>
            <a:ext cx="7585209" cy="477054"/>
          </a:xfrm>
          <a:prstGeom prst="rect">
            <a:avLst/>
          </a:prstGeom>
        </p:spPr>
        <p:txBody>
          <a:bodyPr vert="horz" wrap="square"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a:t>
            </a:r>
            <a:r>
              <a:rPr lang="en-US"/>
              <a:t>: </a:t>
            </a:r>
            <a:r>
              <a:rPr lang="en-US" dirty="0"/>
              <a:t>EDAM/M+ Footprint Scenario</a:t>
            </a:r>
            <a:r>
              <a:rPr lang="en-US"/>
              <a:t> Market Footprint Assumptions</a:t>
            </a:r>
            <a:endParaRPr lang="en-US" dirty="0"/>
          </a:p>
        </p:txBody>
      </p:sp>
      <p:sp>
        <p:nvSpPr>
          <p:cNvPr id="81" name="TextBox 80"/>
          <p:cNvSpPr txBox="1"/>
          <p:nvPr/>
        </p:nvSpPr>
        <p:spPr>
          <a:xfrm>
            <a:off x="6658235" y="5809000"/>
            <a:ext cx="2401619" cy="369332"/>
          </a:xfrm>
          <a:prstGeom prst="rect">
            <a:avLst/>
          </a:prstGeom>
          <a:noFill/>
        </p:spPr>
        <p:txBody>
          <a:bodyPr wrap="none" rtlCol="0">
            <a:spAutoFit/>
          </a:bodyPr>
          <a:lstStyle/>
          <a:p>
            <a:r>
              <a:rPr lang="en-US" b="1" dirty="0">
                <a:solidFill>
                  <a:schemeClr val="accent4">
                    <a:lumMod val="75000"/>
                  </a:schemeClr>
                </a:solidFill>
              </a:rPr>
              <a:t>SPP RTO West Member</a:t>
            </a:r>
          </a:p>
        </p:txBody>
      </p:sp>
    </p:spTree>
    <p:extLst>
      <p:ext uri="{BB962C8B-B14F-4D97-AF65-F5344CB8AC3E}">
        <p14:creationId xmlns:p14="http://schemas.microsoft.com/office/powerpoint/2010/main" val="121440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27</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Bookend EDAM</a:t>
            </a:r>
          </a:p>
        </p:txBody>
      </p:sp>
      <p:sp>
        <p:nvSpPr>
          <p:cNvPr id="4" name="Text Placeholder 3"/>
          <p:cNvSpPr>
            <a:spLocks noGrp="1"/>
          </p:cNvSpPr>
          <p:nvPr>
            <p:ph type="body" sz="quarter" idx="16"/>
          </p:nvPr>
        </p:nvSpPr>
        <p:spPr>
          <a:xfrm>
            <a:off x="507999" y="1155962"/>
            <a:ext cx="6065681" cy="5117535"/>
          </a:xfrm>
        </p:spPr>
        <p:txBody>
          <a:bodyPr/>
          <a:lstStyle/>
          <a:p>
            <a:pPr marL="111125" lvl="1" indent="0">
              <a:spcBef>
                <a:spcPts val="1800"/>
              </a:spcBef>
              <a:buNone/>
            </a:pPr>
            <a:r>
              <a:rPr lang="en-US" b="1" dirty="0"/>
              <a:t>Bookend EDAM assumes almost all WECC utilities join EDAM</a:t>
            </a:r>
          </a:p>
          <a:p>
            <a:pPr lvl="1">
              <a:spcBef>
                <a:spcPts val="1800"/>
              </a:spcBef>
            </a:pPr>
            <a:r>
              <a:rPr lang="en-US" b="1" dirty="0"/>
              <a:t>EDAM Entities in </a:t>
            </a:r>
            <a:r>
              <a:rPr lang="en-US" b="1" dirty="0">
                <a:solidFill>
                  <a:schemeClr val="accent1"/>
                </a:solidFill>
              </a:rPr>
              <a:t>Blue</a:t>
            </a:r>
          </a:p>
          <a:p>
            <a:pPr lvl="2"/>
            <a:r>
              <a:rPr lang="en-US" dirty="0"/>
              <a:t>EDAM entities assumed to also participate in the WEIM</a:t>
            </a:r>
          </a:p>
          <a:p>
            <a:pPr lvl="2"/>
            <a:r>
              <a:rPr lang="en-US" dirty="0" err="1"/>
              <a:t>Powerex</a:t>
            </a:r>
            <a:r>
              <a:rPr lang="en-US" dirty="0"/>
              <a:t> and TIDC assumed to remain in WEIM</a:t>
            </a:r>
          </a:p>
          <a:p>
            <a:pPr lvl="1"/>
            <a:r>
              <a:rPr lang="en-US" b="1" dirty="0"/>
              <a:t>SPP West RTO continues to exist in the east</a:t>
            </a:r>
          </a:p>
          <a:p>
            <a:pPr lvl="2"/>
            <a:r>
              <a:rPr lang="en-US" dirty="0"/>
              <a:t>PSCO remains in the </a:t>
            </a:r>
            <a:r>
              <a:rPr lang="en-US" b="1" dirty="0">
                <a:solidFill>
                  <a:schemeClr val="accent4"/>
                </a:solidFill>
              </a:rPr>
              <a:t>WEIS</a:t>
            </a:r>
          </a:p>
          <a:p>
            <a:pPr lvl="1"/>
            <a:r>
              <a:rPr lang="en-US" dirty="0"/>
              <a:t>IID, CFE, and AESO assumed to trade only bilaterally</a:t>
            </a:r>
          </a:p>
          <a:p>
            <a:pPr lvl="1"/>
            <a:endParaRPr lang="en-US" b="1" dirty="0"/>
          </a:p>
          <a:p>
            <a:pPr lvl="1"/>
            <a:endParaRPr lang="en-US" b="1" dirty="0"/>
          </a:p>
          <a:p>
            <a:pPr marL="346075" lvl="2" indent="0">
              <a:buNone/>
            </a:pPr>
            <a:endParaRPr lang="en-US" dirty="0"/>
          </a:p>
          <a:p>
            <a:pPr marL="111125" lvl="1" indent="0">
              <a:buNone/>
            </a:pPr>
            <a:endParaRPr lang="en-US" dirty="0"/>
          </a:p>
        </p:txBody>
      </p:sp>
      <p:grpSp>
        <p:nvGrpSpPr>
          <p:cNvPr id="7" name="Group 6"/>
          <p:cNvGrpSpPr/>
          <p:nvPr/>
        </p:nvGrpSpPr>
        <p:grpSpPr>
          <a:xfrm>
            <a:off x="7187990" y="979029"/>
            <a:ext cx="4647667" cy="5522803"/>
            <a:chOff x="7187990" y="979029"/>
            <a:chExt cx="4647667" cy="5522803"/>
          </a:xfrm>
        </p:grpSpPr>
        <p:grpSp>
          <p:nvGrpSpPr>
            <p:cNvPr id="8" name="Group 7"/>
            <p:cNvGrpSpPr/>
            <p:nvPr/>
          </p:nvGrpSpPr>
          <p:grpSpPr>
            <a:xfrm>
              <a:off x="7187990" y="979029"/>
              <a:ext cx="4647667" cy="5522803"/>
              <a:chOff x="6970636" y="1038989"/>
              <a:chExt cx="4647667" cy="5522803"/>
            </a:xfrm>
          </p:grpSpPr>
          <p:grpSp>
            <p:nvGrpSpPr>
              <p:cNvPr id="47" name="Group 46"/>
              <p:cNvGrpSpPr/>
              <p:nvPr/>
            </p:nvGrpSpPr>
            <p:grpSpPr>
              <a:xfrm>
                <a:off x="6970636" y="1038989"/>
                <a:ext cx="4647667" cy="5522803"/>
                <a:chOff x="6970636" y="1038989"/>
                <a:chExt cx="4647667" cy="5522803"/>
              </a:xfrm>
            </p:grpSpPr>
            <p:pic>
              <p:nvPicPr>
                <p:cNvPr id="48" name="Picture 47"/>
                <p:cNvPicPr>
                  <a:picLocks noChangeAspect="1"/>
                </p:cNvPicPr>
                <p:nvPr/>
              </p:nvPicPr>
              <p:blipFill>
                <a:blip r:embed="rId2"/>
                <a:stretch>
                  <a:fillRect/>
                </a:stretch>
              </p:blipFill>
              <p:spPr>
                <a:xfrm rot="21108833">
                  <a:off x="6987955" y="1230540"/>
                  <a:ext cx="4630348" cy="5331252"/>
                </a:xfrm>
                <a:prstGeom prst="rect">
                  <a:avLst/>
                </a:prstGeom>
              </p:spPr>
            </p:pic>
            <p:sp>
              <p:nvSpPr>
                <p:cNvPr id="49" name="Oval 48"/>
                <p:cNvSpPr/>
                <p:nvPr/>
              </p:nvSpPr>
              <p:spPr>
                <a:xfrm rot="20131062">
                  <a:off x="7319075" y="336185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227586" y="367474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361983" y="401098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564492" y="519744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8974545" y="4988665"/>
                  <a:ext cx="1041902" cy="75221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307438" y="544780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400544" y="4748716"/>
                  <a:ext cx="712165" cy="441055"/>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110047" y="4761617"/>
                  <a:ext cx="983313" cy="97146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9" name="Oval 58"/>
                <p:cNvSpPr/>
                <p:nvPr/>
              </p:nvSpPr>
              <p:spPr>
                <a:xfrm>
                  <a:off x="7173752" y="1038989"/>
                  <a:ext cx="954660" cy="50406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341306" y="107008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549505" y="2028303"/>
                  <a:ext cx="1135276" cy="81889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395705" y="1481837"/>
                  <a:ext cx="615312" cy="40905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256010" y="2162602"/>
                  <a:ext cx="680970" cy="375686"/>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068139" y="3527761"/>
                  <a:ext cx="953514" cy="133978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009493" y="3809138"/>
                  <a:ext cx="1078477" cy="965336"/>
                </a:xfrm>
                <a:prstGeom prst="ellipse">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422153" y="5674776"/>
                  <a:ext cx="840387" cy="527646"/>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8898249" y="1879392"/>
                  <a:ext cx="1155135" cy="806342"/>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084281" y="278838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202330" y="2773025"/>
                  <a:ext cx="1140411" cy="738079"/>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Idaho Power</a:t>
                  </a:r>
                </a:p>
              </p:txBody>
            </p:sp>
            <p:sp>
              <p:nvSpPr>
                <p:cNvPr id="71" name="Oval 70"/>
                <p:cNvSpPr/>
                <p:nvPr/>
              </p:nvSpPr>
              <p:spPr>
                <a:xfrm>
                  <a:off x="7836024" y="1372264"/>
                  <a:ext cx="636025" cy="41999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9973708" y="179805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053384" y="263633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685371" y="4587696"/>
                  <a:ext cx="776935" cy="5251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7897552" y="557712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7" name="Oval 76"/>
                <p:cNvSpPr/>
                <p:nvPr/>
              </p:nvSpPr>
              <p:spPr>
                <a:xfrm rot="21229649">
                  <a:off x="6970636" y="4333583"/>
                  <a:ext cx="592924"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253179" y="5621706"/>
                  <a:ext cx="712165" cy="441055"/>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044537" y="305162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304121" y="1861088"/>
                  <a:ext cx="571734" cy="38297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309863" y="1515658"/>
                  <a:ext cx="571734" cy="38297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066969" y="2422677"/>
                  <a:ext cx="624915" cy="451842"/>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grpSp>
          <p:sp>
            <p:nvSpPr>
              <p:cNvPr id="83" name="Oval 82"/>
              <p:cNvSpPr/>
              <p:nvPr/>
            </p:nvSpPr>
            <p:spPr>
              <a:xfrm>
                <a:off x="8313602" y="1921718"/>
                <a:ext cx="637712" cy="41999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grpSp>
        <p:sp>
          <p:nvSpPr>
            <p:cNvPr id="86" name="Oval 85"/>
            <p:cNvSpPr/>
            <p:nvPr/>
          </p:nvSpPr>
          <p:spPr>
            <a:xfrm>
              <a:off x="8036095" y="1654014"/>
              <a:ext cx="703882" cy="41999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grpSp>
      <p:sp>
        <p:nvSpPr>
          <p:cNvPr id="87" name="Text Placeholder 6"/>
          <p:cNvSpPr txBox="1">
            <a:spLocks/>
          </p:cNvSpPr>
          <p:nvPr/>
        </p:nvSpPr>
        <p:spPr>
          <a:xfrm>
            <a:off x="508000" y="5271"/>
            <a:ext cx="7646334" cy="477054"/>
          </a:xfrm>
          <a:prstGeom prst="rect">
            <a:avLst/>
          </a:prstGeom>
        </p:spPr>
        <p:txBody>
          <a:bodyPr vert="horz" wrap="square"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 EDAM/M+ Footprint Scenario Market Footprint Assumptions</a:t>
            </a:r>
          </a:p>
        </p:txBody>
      </p:sp>
      <p:sp>
        <p:nvSpPr>
          <p:cNvPr id="81" name="TextBox 80"/>
          <p:cNvSpPr txBox="1"/>
          <p:nvPr/>
        </p:nvSpPr>
        <p:spPr>
          <a:xfrm>
            <a:off x="6650509" y="6239432"/>
            <a:ext cx="2708818" cy="369332"/>
          </a:xfrm>
          <a:prstGeom prst="rect">
            <a:avLst/>
          </a:prstGeom>
          <a:noFill/>
        </p:spPr>
        <p:txBody>
          <a:bodyPr wrap="none" rtlCol="0">
            <a:spAutoFit/>
          </a:bodyPr>
          <a:lstStyle/>
          <a:p>
            <a:r>
              <a:rPr lang="en-US" b="1" dirty="0">
                <a:solidFill>
                  <a:schemeClr val="accent1"/>
                </a:solidFill>
              </a:rPr>
              <a:t>EDAM and WEIM Member</a:t>
            </a:r>
          </a:p>
        </p:txBody>
      </p:sp>
      <p:sp>
        <p:nvSpPr>
          <p:cNvPr id="84" name="TextBox 83"/>
          <p:cNvSpPr txBox="1"/>
          <p:nvPr/>
        </p:nvSpPr>
        <p:spPr>
          <a:xfrm>
            <a:off x="6654961" y="6449598"/>
            <a:ext cx="2162772" cy="369332"/>
          </a:xfrm>
          <a:prstGeom prst="rect">
            <a:avLst/>
          </a:prstGeom>
          <a:noFill/>
        </p:spPr>
        <p:txBody>
          <a:bodyPr wrap="none" rtlCol="0">
            <a:spAutoFit/>
          </a:bodyPr>
          <a:lstStyle/>
          <a:p>
            <a:r>
              <a:rPr lang="en-US" b="1" dirty="0">
                <a:solidFill>
                  <a:schemeClr val="accent2"/>
                </a:solidFill>
              </a:rPr>
              <a:t>WEIM-Only Member</a:t>
            </a:r>
          </a:p>
        </p:txBody>
      </p:sp>
      <p:sp>
        <p:nvSpPr>
          <p:cNvPr id="88" name="TextBox 87"/>
          <p:cNvSpPr txBox="1"/>
          <p:nvPr/>
        </p:nvSpPr>
        <p:spPr>
          <a:xfrm>
            <a:off x="6654961" y="6013322"/>
            <a:ext cx="3578840" cy="369332"/>
          </a:xfrm>
          <a:prstGeom prst="rect">
            <a:avLst/>
          </a:prstGeom>
          <a:noFill/>
        </p:spPr>
        <p:txBody>
          <a:bodyPr wrap="square" rtlCol="0">
            <a:spAutoFit/>
          </a:bodyPr>
          <a:lstStyle/>
          <a:p>
            <a:r>
              <a:rPr lang="en-US" b="1" dirty="0">
                <a:solidFill>
                  <a:schemeClr val="accent5"/>
                </a:solidFill>
              </a:rPr>
              <a:t>Markets+ (DA and RT) Member</a:t>
            </a:r>
          </a:p>
        </p:txBody>
      </p:sp>
      <p:sp>
        <p:nvSpPr>
          <p:cNvPr id="76" name="TextBox 75"/>
          <p:cNvSpPr txBox="1"/>
          <p:nvPr/>
        </p:nvSpPr>
        <p:spPr>
          <a:xfrm>
            <a:off x="6658235" y="5809000"/>
            <a:ext cx="2401619" cy="369332"/>
          </a:xfrm>
          <a:prstGeom prst="rect">
            <a:avLst/>
          </a:prstGeom>
          <a:noFill/>
        </p:spPr>
        <p:txBody>
          <a:bodyPr wrap="none" rtlCol="0">
            <a:spAutoFit/>
          </a:bodyPr>
          <a:lstStyle/>
          <a:p>
            <a:r>
              <a:rPr lang="en-US" b="1" dirty="0">
                <a:solidFill>
                  <a:schemeClr val="accent4">
                    <a:lumMod val="75000"/>
                  </a:schemeClr>
                </a:solidFill>
              </a:rPr>
              <a:t>SPP RTO West Member</a:t>
            </a:r>
          </a:p>
        </p:txBody>
      </p:sp>
      <p:sp>
        <p:nvSpPr>
          <p:cNvPr id="85" name="TextBox 84"/>
          <p:cNvSpPr txBox="1"/>
          <p:nvPr/>
        </p:nvSpPr>
        <p:spPr>
          <a:xfrm>
            <a:off x="8878888" y="6479203"/>
            <a:ext cx="1670137" cy="369332"/>
          </a:xfrm>
          <a:prstGeom prst="rect">
            <a:avLst/>
          </a:prstGeom>
          <a:noFill/>
        </p:spPr>
        <p:txBody>
          <a:bodyPr wrap="none" rtlCol="0">
            <a:spAutoFit/>
          </a:bodyPr>
          <a:lstStyle/>
          <a:p>
            <a:r>
              <a:rPr lang="en-US" b="1" dirty="0">
                <a:solidFill>
                  <a:schemeClr val="bg2">
                    <a:lumMod val="60000"/>
                    <a:lumOff val="40000"/>
                  </a:schemeClr>
                </a:solidFill>
              </a:rPr>
              <a:t>Non-Market BA</a:t>
            </a:r>
          </a:p>
        </p:txBody>
      </p:sp>
    </p:spTree>
    <p:extLst>
      <p:ext uri="{BB962C8B-B14F-4D97-AF65-F5344CB8AC3E}">
        <p14:creationId xmlns:p14="http://schemas.microsoft.com/office/powerpoint/2010/main" val="1713174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132441" y="979029"/>
            <a:ext cx="4703216" cy="5522803"/>
            <a:chOff x="7132441" y="979029"/>
            <a:chExt cx="4703216" cy="5522803"/>
          </a:xfrm>
        </p:grpSpPr>
        <p:grpSp>
          <p:nvGrpSpPr>
            <p:cNvPr id="3" name="Group 2"/>
            <p:cNvGrpSpPr/>
            <p:nvPr/>
          </p:nvGrpSpPr>
          <p:grpSpPr>
            <a:xfrm>
              <a:off x="7132441" y="979029"/>
              <a:ext cx="4703216" cy="5522803"/>
              <a:chOff x="7132441" y="979029"/>
              <a:chExt cx="4703216" cy="5522803"/>
            </a:xfrm>
          </p:grpSpPr>
          <p:pic>
            <p:nvPicPr>
              <p:cNvPr id="48" name="Picture 47"/>
              <p:cNvPicPr>
                <a:picLocks noChangeAspect="1"/>
              </p:cNvPicPr>
              <p:nvPr/>
            </p:nvPicPr>
            <p:blipFill>
              <a:blip r:embed="rId2"/>
              <a:stretch>
                <a:fillRect/>
              </a:stretch>
            </p:blipFill>
            <p:spPr>
              <a:xfrm rot="21108833">
                <a:off x="7205309" y="1170580"/>
                <a:ext cx="4630348" cy="5331252"/>
              </a:xfrm>
              <a:prstGeom prst="rect">
                <a:avLst/>
              </a:prstGeom>
            </p:spPr>
          </p:pic>
          <p:sp>
            <p:nvSpPr>
              <p:cNvPr id="49" name="Oval 48"/>
              <p:cNvSpPr/>
              <p:nvPr/>
            </p:nvSpPr>
            <p:spPr>
              <a:xfrm rot="20131062">
                <a:off x="7536429" y="330189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444940" y="361478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579337" y="395102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781846" y="513748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9191899" y="4928705"/>
                <a:ext cx="1041902" cy="75221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524792" y="538784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617898" y="468875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327401" y="470165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9" name="Oval 58"/>
              <p:cNvSpPr/>
              <p:nvPr/>
            </p:nvSpPr>
            <p:spPr>
              <a:xfrm>
                <a:off x="7391106" y="979029"/>
                <a:ext cx="954660" cy="50406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558660" y="101012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766859" y="1968343"/>
                <a:ext cx="1135276" cy="81889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613059" y="1421877"/>
                <a:ext cx="615312" cy="40905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473364" y="2102642"/>
                <a:ext cx="680970" cy="37568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285493" y="3467801"/>
                <a:ext cx="953514" cy="133978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226847" y="374917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639507" y="561481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9115603" y="181943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301635" y="272842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419684" y="2713065"/>
                <a:ext cx="1140411" cy="738079"/>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rPr>
                  <a:t>Idaho Power</a:t>
                </a:r>
              </a:p>
            </p:txBody>
          </p:sp>
          <p:sp>
            <p:nvSpPr>
              <p:cNvPr id="71" name="Oval 70"/>
              <p:cNvSpPr/>
              <p:nvPr/>
            </p:nvSpPr>
            <p:spPr>
              <a:xfrm>
                <a:off x="8053378" y="1312304"/>
                <a:ext cx="636025"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10191062" y="173809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270738" y="257637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902725" y="4527736"/>
                <a:ext cx="776935" cy="52510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8114906" y="551716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7" name="Oval 76"/>
              <p:cNvSpPr/>
              <p:nvPr/>
            </p:nvSpPr>
            <p:spPr>
              <a:xfrm rot="21229649">
                <a:off x="7132441" y="4264049"/>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470533" y="556174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261891" y="299166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521475" y="1801128"/>
                <a:ext cx="571734" cy="38297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527217" y="145569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284323" y="2362717"/>
                <a:ext cx="624915" cy="451842"/>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grpSp>
        <p:sp>
          <p:nvSpPr>
            <p:cNvPr id="83" name="Oval 82"/>
            <p:cNvSpPr/>
            <p:nvPr/>
          </p:nvSpPr>
          <p:spPr>
            <a:xfrm>
              <a:off x="8530956" y="1861758"/>
              <a:ext cx="63771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sp>
          <p:nvSpPr>
            <p:cNvPr id="86" name="Oval 85"/>
            <p:cNvSpPr/>
            <p:nvPr/>
          </p:nvSpPr>
          <p:spPr>
            <a:xfrm>
              <a:off x="8036095" y="1654014"/>
              <a:ext cx="70388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grpSp>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28</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Middle View 1</a:t>
            </a:r>
          </a:p>
        </p:txBody>
      </p:sp>
      <p:sp>
        <p:nvSpPr>
          <p:cNvPr id="57" name="TextBox 56"/>
          <p:cNvSpPr txBox="1"/>
          <p:nvPr/>
        </p:nvSpPr>
        <p:spPr>
          <a:xfrm>
            <a:off x="6650509" y="6239432"/>
            <a:ext cx="2708818" cy="369332"/>
          </a:xfrm>
          <a:prstGeom prst="rect">
            <a:avLst/>
          </a:prstGeom>
          <a:noFill/>
        </p:spPr>
        <p:txBody>
          <a:bodyPr wrap="none" rtlCol="0">
            <a:spAutoFit/>
          </a:bodyPr>
          <a:lstStyle/>
          <a:p>
            <a:r>
              <a:rPr lang="en-US" b="1" dirty="0">
                <a:solidFill>
                  <a:schemeClr val="accent1"/>
                </a:solidFill>
              </a:rPr>
              <a:t>EDAM and WEIM Member</a:t>
            </a:r>
          </a:p>
        </p:txBody>
      </p:sp>
      <p:sp>
        <p:nvSpPr>
          <p:cNvPr id="58" name="TextBox 57"/>
          <p:cNvSpPr txBox="1"/>
          <p:nvPr/>
        </p:nvSpPr>
        <p:spPr>
          <a:xfrm>
            <a:off x="6654961" y="6449598"/>
            <a:ext cx="2162772" cy="369332"/>
          </a:xfrm>
          <a:prstGeom prst="rect">
            <a:avLst/>
          </a:prstGeom>
          <a:noFill/>
        </p:spPr>
        <p:txBody>
          <a:bodyPr wrap="none" rtlCol="0">
            <a:spAutoFit/>
          </a:bodyPr>
          <a:lstStyle/>
          <a:p>
            <a:r>
              <a:rPr lang="en-US" b="1" dirty="0">
                <a:solidFill>
                  <a:schemeClr val="accent2"/>
                </a:solidFill>
              </a:rPr>
              <a:t>WEIM-Only Member</a:t>
            </a:r>
          </a:p>
        </p:txBody>
      </p:sp>
      <p:sp>
        <p:nvSpPr>
          <p:cNvPr id="85" name="TextBox 84"/>
          <p:cNvSpPr txBox="1"/>
          <p:nvPr/>
        </p:nvSpPr>
        <p:spPr>
          <a:xfrm>
            <a:off x="6654961" y="6013322"/>
            <a:ext cx="3578840" cy="369332"/>
          </a:xfrm>
          <a:prstGeom prst="rect">
            <a:avLst/>
          </a:prstGeom>
          <a:noFill/>
        </p:spPr>
        <p:txBody>
          <a:bodyPr wrap="square" rtlCol="0">
            <a:spAutoFit/>
          </a:bodyPr>
          <a:lstStyle/>
          <a:p>
            <a:r>
              <a:rPr lang="en-US" b="1" dirty="0">
                <a:solidFill>
                  <a:schemeClr val="accent5"/>
                </a:solidFill>
              </a:rPr>
              <a:t>Markets+ (DA and RT) Member</a:t>
            </a:r>
          </a:p>
        </p:txBody>
      </p:sp>
      <p:sp>
        <p:nvSpPr>
          <p:cNvPr id="4" name="Text Placeholder 3"/>
          <p:cNvSpPr>
            <a:spLocks noGrp="1"/>
          </p:cNvSpPr>
          <p:nvPr>
            <p:ph type="body" sz="quarter" idx="16"/>
          </p:nvPr>
        </p:nvSpPr>
        <p:spPr>
          <a:xfrm>
            <a:off x="507999" y="1155962"/>
            <a:ext cx="6369495" cy="3720837"/>
          </a:xfrm>
        </p:spPr>
        <p:txBody>
          <a:bodyPr/>
          <a:lstStyle/>
          <a:p>
            <a:pPr marL="111125" lvl="1" indent="0">
              <a:buNone/>
            </a:pPr>
            <a:r>
              <a:rPr lang="en-US" b="1" dirty="0"/>
              <a:t>Middle View 1 assumes the entities that have announced they are joining EDAM go to EDAM, plus PGE, Idaho, Nevada, and SCL</a:t>
            </a:r>
          </a:p>
          <a:p>
            <a:pPr lvl="1"/>
            <a:r>
              <a:rPr lang="en-US" b="1" dirty="0"/>
              <a:t>Markets+ Entities in </a:t>
            </a:r>
            <a:r>
              <a:rPr lang="en-US" b="1" dirty="0">
                <a:solidFill>
                  <a:schemeClr val="accent5"/>
                </a:solidFill>
              </a:rPr>
              <a:t>Orange</a:t>
            </a:r>
          </a:p>
          <a:p>
            <a:pPr lvl="2"/>
            <a:r>
              <a:rPr lang="en-US" dirty="0"/>
              <a:t>Includes all Phase 1 Funders of Markets+, less the entities assumed to be in EDAM in this case</a:t>
            </a:r>
          </a:p>
          <a:p>
            <a:pPr lvl="2"/>
            <a:r>
              <a:rPr lang="en-US" dirty="0"/>
              <a:t>M+ entities assumed to also participate in SPP-run RT market, similar to WEIS</a:t>
            </a:r>
          </a:p>
          <a:p>
            <a:pPr lvl="2"/>
            <a:r>
              <a:rPr lang="en-US" dirty="0"/>
              <a:t>The </a:t>
            </a:r>
            <a:r>
              <a:rPr lang="en-US" b="1" dirty="0">
                <a:solidFill>
                  <a:schemeClr val="accent4"/>
                </a:solidFill>
              </a:rPr>
              <a:t>SPP West RTO </a:t>
            </a:r>
            <a:r>
              <a:rPr lang="en-US" dirty="0"/>
              <a:t>cooptimizes with Markets+</a:t>
            </a:r>
          </a:p>
          <a:p>
            <a:pPr lvl="1">
              <a:spcBef>
                <a:spcPts val="1800"/>
              </a:spcBef>
            </a:pPr>
            <a:r>
              <a:rPr lang="en-US" b="1" dirty="0"/>
              <a:t>EDAM Entities in </a:t>
            </a:r>
            <a:r>
              <a:rPr lang="en-US" b="1" dirty="0">
                <a:solidFill>
                  <a:schemeClr val="accent1"/>
                </a:solidFill>
              </a:rPr>
              <a:t>Blue</a:t>
            </a:r>
          </a:p>
          <a:p>
            <a:pPr lvl="2"/>
            <a:r>
              <a:rPr lang="en-US" dirty="0"/>
              <a:t>EDAM entities assumed to also participate in the WEIM</a:t>
            </a:r>
          </a:p>
          <a:p>
            <a:pPr lvl="2"/>
            <a:r>
              <a:rPr lang="en-US" dirty="0"/>
              <a:t>TIDC would remain in WEIM</a:t>
            </a:r>
          </a:p>
          <a:p>
            <a:pPr lvl="1"/>
            <a:r>
              <a:rPr lang="en-US" dirty="0"/>
              <a:t>IID, CFE, and AESO assumed to trade only bilaterally</a:t>
            </a:r>
          </a:p>
        </p:txBody>
      </p:sp>
      <p:sp>
        <p:nvSpPr>
          <p:cNvPr id="88" name="TextBox 87"/>
          <p:cNvSpPr txBox="1"/>
          <p:nvPr/>
        </p:nvSpPr>
        <p:spPr>
          <a:xfrm>
            <a:off x="6658235" y="5809000"/>
            <a:ext cx="2401619" cy="369332"/>
          </a:xfrm>
          <a:prstGeom prst="rect">
            <a:avLst/>
          </a:prstGeom>
          <a:noFill/>
        </p:spPr>
        <p:txBody>
          <a:bodyPr wrap="none" rtlCol="0">
            <a:spAutoFit/>
          </a:bodyPr>
          <a:lstStyle/>
          <a:p>
            <a:r>
              <a:rPr lang="en-US" b="1" dirty="0">
                <a:solidFill>
                  <a:schemeClr val="accent4">
                    <a:lumMod val="75000"/>
                  </a:schemeClr>
                </a:solidFill>
              </a:rPr>
              <a:t>SPP RTO West Member</a:t>
            </a:r>
          </a:p>
        </p:txBody>
      </p:sp>
      <p:sp>
        <p:nvSpPr>
          <p:cNvPr id="90" name="Text Placeholder 6"/>
          <p:cNvSpPr txBox="1">
            <a:spLocks/>
          </p:cNvSpPr>
          <p:nvPr/>
        </p:nvSpPr>
        <p:spPr>
          <a:xfrm>
            <a:off x="508000" y="5271"/>
            <a:ext cx="8476202" cy="477054"/>
          </a:xfrm>
          <a:prstGeom prst="rect">
            <a:avLst/>
          </a:prstGeom>
        </p:spPr>
        <p:txBody>
          <a:bodyPr vert="horz" wrap="square"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 EDAM/M+ Footprint Scenario Market Footprint Assumptions</a:t>
            </a:r>
          </a:p>
        </p:txBody>
      </p:sp>
      <p:sp>
        <p:nvSpPr>
          <p:cNvPr id="91" name="TextBox 90"/>
          <p:cNvSpPr txBox="1"/>
          <p:nvPr/>
        </p:nvSpPr>
        <p:spPr>
          <a:xfrm>
            <a:off x="8878888" y="6479203"/>
            <a:ext cx="1670137" cy="369332"/>
          </a:xfrm>
          <a:prstGeom prst="rect">
            <a:avLst/>
          </a:prstGeom>
          <a:noFill/>
        </p:spPr>
        <p:txBody>
          <a:bodyPr wrap="none" rtlCol="0">
            <a:spAutoFit/>
          </a:bodyPr>
          <a:lstStyle/>
          <a:p>
            <a:r>
              <a:rPr lang="en-US" b="1" dirty="0">
                <a:solidFill>
                  <a:schemeClr val="bg2">
                    <a:lumMod val="60000"/>
                    <a:lumOff val="40000"/>
                  </a:schemeClr>
                </a:solidFill>
              </a:rPr>
              <a:t>Non-Market BA</a:t>
            </a:r>
          </a:p>
        </p:txBody>
      </p:sp>
    </p:spTree>
    <p:extLst>
      <p:ext uri="{BB962C8B-B14F-4D97-AF65-F5344CB8AC3E}">
        <p14:creationId xmlns:p14="http://schemas.microsoft.com/office/powerpoint/2010/main" val="75852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a:t>
            </a:fld>
            <a:endParaRPr lang="en-US" dirty="0"/>
          </a:p>
        </p:txBody>
      </p:sp>
      <p:sp>
        <p:nvSpPr>
          <p:cNvPr id="4" name="Text Placeholder 3"/>
          <p:cNvSpPr>
            <a:spLocks noGrp="1"/>
          </p:cNvSpPr>
          <p:nvPr>
            <p:ph type="body" sz="quarter" idx="16"/>
          </p:nvPr>
        </p:nvSpPr>
        <p:spPr>
          <a:xfrm>
            <a:off x="508000" y="1181101"/>
            <a:ext cx="11164888" cy="1022837"/>
          </a:xfrm>
        </p:spPr>
        <p:txBody>
          <a:bodyPr/>
          <a:lstStyle/>
          <a:p>
            <a:r>
              <a:rPr lang="en-US" sz="2000" b="1" dirty="0">
                <a:solidFill>
                  <a:srgbClr val="002060"/>
                </a:solidFill>
              </a:rPr>
              <a:t>Brattle was engaged by NV Energy (NVE) through the second half of 2023 and into early 2024 to conduct a series of EDAM and Markets+ (M+) participation benefits studies</a:t>
            </a:r>
          </a:p>
        </p:txBody>
      </p:sp>
      <p:sp>
        <p:nvSpPr>
          <p:cNvPr id="5" name="Text Placeholder 4"/>
          <p:cNvSpPr>
            <a:spLocks noGrp="1"/>
          </p:cNvSpPr>
          <p:nvPr>
            <p:ph type="body" sz="quarter" idx="19"/>
          </p:nvPr>
        </p:nvSpPr>
        <p:spPr/>
        <p:txBody>
          <a:bodyPr/>
          <a:lstStyle/>
          <a:p>
            <a:r>
              <a:rPr lang="en-US" dirty="0"/>
              <a:t>Overview of NVE Studies</a:t>
            </a:r>
          </a:p>
        </p:txBody>
      </p:sp>
      <p:sp>
        <p:nvSpPr>
          <p:cNvPr id="6" name="Title 5"/>
          <p:cNvSpPr>
            <a:spLocks noGrp="1"/>
          </p:cNvSpPr>
          <p:nvPr>
            <p:ph type="title"/>
          </p:nvPr>
        </p:nvSpPr>
        <p:spPr/>
        <p:txBody>
          <a:bodyPr/>
          <a:lstStyle/>
          <a:p>
            <a:r>
              <a:rPr lang="en-US" dirty="0"/>
              <a:t>Timeline of NVE Market Benefits Studies</a:t>
            </a:r>
          </a:p>
        </p:txBody>
      </p:sp>
      <p:grpSp>
        <p:nvGrpSpPr>
          <p:cNvPr id="15" name="Group 14"/>
          <p:cNvGrpSpPr/>
          <p:nvPr/>
        </p:nvGrpSpPr>
        <p:grpSpPr>
          <a:xfrm>
            <a:off x="453291" y="1961822"/>
            <a:ext cx="11164718" cy="606760"/>
            <a:chOff x="507999" y="2883877"/>
            <a:chExt cx="11164718" cy="606760"/>
          </a:xfrm>
        </p:grpSpPr>
        <p:sp>
          <p:nvSpPr>
            <p:cNvPr id="8" name="Right Arrow 7"/>
            <p:cNvSpPr/>
            <p:nvPr/>
          </p:nvSpPr>
          <p:spPr>
            <a:xfrm>
              <a:off x="507999" y="2883877"/>
              <a:ext cx="11164718" cy="60676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439385" y="3002591"/>
              <a:ext cx="1497526" cy="369332"/>
            </a:xfrm>
            <a:prstGeom prst="rect">
              <a:avLst/>
            </a:prstGeom>
            <a:noFill/>
          </p:spPr>
          <p:txBody>
            <a:bodyPr wrap="none" rtlCol="0">
              <a:spAutoFit/>
            </a:bodyPr>
            <a:lstStyle/>
            <a:p>
              <a:r>
                <a:rPr lang="en-US" b="1" dirty="0">
                  <a:solidFill>
                    <a:schemeClr val="bg1"/>
                  </a:solidFill>
                </a:rPr>
                <a:t>Summer 2023</a:t>
              </a:r>
            </a:p>
          </p:txBody>
        </p:sp>
        <p:sp>
          <p:nvSpPr>
            <p:cNvPr id="13" name="TextBox 12"/>
            <p:cNvSpPr txBox="1"/>
            <p:nvPr/>
          </p:nvSpPr>
          <p:spPr>
            <a:xfrm>
              <a:off x="5318368" y="3002591"/>
              <a:ext cx="1021626" cy="369332"/>
            </a:xfrm>
            <a:prstGeom prst="rect">
              <a:avLst/>
            </a:prstGeom>
            <a:noFill/>
          </p:spPr>
          <p:txBody>
            <a:bodyPr wrap="none" rtlCol="0">
              <a:spAutoFit/>
            </a:bodyPr>
            <a:lstStyle>
              <a:defPPr>
                <a:defRPr lang="en-US"/>
              </a:defPPr>
              <a:lvl1pPr>
                <a:defRPr b="1">
                  <a:solidFill>
                    <a:schemeClr val="bg1"/>
                  </a:solidFill>
                </a:defRPr>
              </a:lvl1pPr>
            </a:lstStyle>
            <a:p>
              <a:r>
                <a:rPr lang="en-US" dirty="0"/>
                <a:t>Fall 2023</a:t>
              </a:r>
            </a:p>
          </p:txBody>
        </p:sp>
        <p:sp>
          <p:nvSpPr>
            <p:cNvPr id="14" name="TextBox 13"/>
            <p:cNvSpPr txBox="1"/>
            <p:nvPr/>
          </p:nvSpPr>
          <p:spPr>
            <a:xfrm>
              <a:off x="9012646" y="3002591"/>
              <a:ext cx="1448858" cy="369332"/>
            </a:xfrm>
            <a:prstGeom prst="rect">
              <a:avLst/>
            </a:prstGeom>
            <a:noFill/>
          </p:spPr>
          <p:txBody>
            <a:bodyPr wrap="none" rtlCol="0">
              <a:spAutoFit/>
            </a:bodyPr>
            <a:lstStyle>
              <a:defPPr>
                <a:defRPr lang="en-US"/>
              </a:defPPr>
              <a:lvl1pPr>
                <a:defRPr b="1">
                  <a:solidFill>
                    <a:schemeClr val="bg1"/>
                  </a:solidFill>
                </a:defRPr>
              </a:lvl1pPr>
            </a:lstStyle>
            <a:p>
              <a:r>
                <a:rPr lang="en-US" dirty="0"/>
                <a:t>January 2024</a:t>
              </a:r>
            </a:p>
          </p:txBody>
        </p:sp>
      </p:grpSp>
      <p:graphicFrame>
        <p:nvGraphicFramePr>
          <p:cNvPr id="17" name="Table 16"/>
          <p:cNvGraphicFramePr>
            <a:graphicFrameLocks noGrp="1"/>
          </p:cNvGraphicFramePr>
          <p:nvPr>
            <p:extLst>
              <p:ext uri="{D42A27DB-BD31-4B8C-83A1-F6EECF244321}">
                <p14:modId xmlns:p14="http://schemas.microsoft.com/office/powerpoint/2010/main" val="504599279"/>
              </p:ext>
            </p:extLst>
          </p:nvPr>
        </p:nvGraphicFramePr>
        <p:xfrm>
          <a:off x="184538" y="5803907"/>
          <a:ext cx="11488180" cy="670560"/>
        </p:xfrm>
        <a:graphic>
          <a:graphicData uri="http://schemas.openxmlformats.org/drawingml/2006/table">
            <a:tbl>
              <a:tblPr bandRow="1">
                <a:tableStyleId>{2D5ABB26-0587-4C30-8999-92F81FD0307C}</a:tableStyleId>
              </a:tblPr>
              <a:tblGrid>
                <a:gridCol w="776515">
                  <a:extLst>
                    <a:ext uri="{9D8B030D-6E8A-4147-A177-3AD203B41FA5}">
                      <a16:colId xmlns:a16="http://schemas.microsoft.com/office/drawing/2014/main" val="3462930870"/>
                    </a:ext>
                  </a:extLst>
                </a:gridCol>
                <a:gridCol w="2472612">
                  <a:extLst>
                    <a:ext uri="{9D8B030D-6E8A-4147-A177-3AD203B41FA5}">
                      <a16:colId xmlns:a16="http://schemas.microsoft.com/office/drawing/2014/main" val="3875088652"/>
                    </a:ext>
                  </a:extLst>
                </a:gridCol>
                <a:gridCol w="4711959">
                  <a:extLst>
                    <a:ext uri="{9D8B030D-6E8A-4147-A177-3AD203B41FA5}">
                      <a16:colId xmlns:a16="http://schemas.microsoft.com/office/drawing/2014/main" val="3069570720"/>
                    </a:ext>
                  </a:extLst>
                </a:gridCol>
                <a:gridCol w="3527094">
                  <a:extLst>
                    <a:ext uri="{9D8B030D-6E8A-4147-A177-3AD203B41FA5}">
                      <a16:colId xmlns:a16="http://schemas.microsoft.com/office/drawing/2014/main" val="2279986183"/>
                    </a:ext>
                  </a:extLst>
                </a:gridCol>
              </a:tblGrid>
              <a:tr h="228495">
                <a:tc>
                  <a:txBody>
                    <a:bodyPr/>
                    <a:lstStyle/>
                    <a:p>
                      <a:r>
                        <a:rPr lang="en-US" sz="1600" dirty="0"/>
                        <a:t>EDAM</a:t>
                      </a:r>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600" dirty="0"/>
                        <a:t>$113</a:t>
                      </a:r>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600" dirty="0"/>
                        <a:t>--</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600" dirty="0"/>
                        <a:t>$62 to</a:t>
                      </a:r>
                      <a:r>
                        <a:rPr lang="en-US" sz="1600" baseline="0" dirty="0"/>
                        <a:t> </a:t>
                      </a:r>
                      <a:r>
                        <a:rPr lang="en-US" sz="1600" dirty="0"/>
                        <a:t>$149</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85541284"/>
                  </a:ext>
                </a:extLst>
              </a:tr>
              <a:tr h="228495">
                <a:tc>
                  <a:txBody>
                    <a:bodyPr/>
                    <a:lstStyle/>
                    <a:p>
                      <a:r>
                        <a:rPr lang="en-US" sz="1600" dirty="0"/>
                        <a:t>M+</a:t>
                      </a:r>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600" dirty="0"/>
                        <a:t>--</a:t>
                      </a:r>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600" dirty="0"/>
                        <a:t>$5</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600" dirty="0"/>
                        <a:t>-$17</a:t>
                      </a:r>
                      <a:r>
                        <a:rPr lang="en-US" sz="1600" baseline="0" dirty="0"/>
                        <a:t> to </a:t>
                      </a:r>
                      <a:r>
                        <a:rPr lang="en-US" sz="1600" dirty="0"/>
                        <a:t>$16</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1542401"/>
                  </a:ext>
                </a:extLst>
              </a:tr>
            </a:tbl>
          </a:graphicData>
        </a:graphic>
      </p:graphicFrame>
      <p:sp>
        <p:nvSpPr>
          <p:cNvPr id="18" name="Rounded Rectangle 17"/>
          <p:cNvSpPr/>
          <p:nvPr/>
        </p:nvSpPr>
        <p:spPr>
          <a:xfrm>
            <a:off x="4265833" y="2536520"/>
            <a:ext cx="3420189" cy="2987609"/>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marL="111125" lvl="1" algn="ctr"/>
            <a:r>
              <a:rPr lang="en-US" sz="1400" b="1" dirty="0"/>
              <a:t>M+ Benefits Study</a:t>
            </a:r>
          </a:p>
          <a:p>
            <a:pPr marL="111125" lvl="1"/>
            <a:r>
              <a:rPr lang="en-US" sz="1200" dirty="0"/>
              <a:t>As the M+ design developed, we studied the benefits of joining M+ based on the proposed design as of October 2023.</a:t>
            </a:r>
          </a:p>
          <a:p>
            <a:pPr marL="111125" lvl="1"/>
            <a:endParaRPr lang="en-US" sz="1200" dirty="0"/>
          </a:p>
          <a:p>
            <a:pPr marL="111125" lvl="1"/>
            <a:r>
              <a:rPr lang="en-US" sz="1200" dirty="0"/>
              <a:t>We studied two additional cases:</a:t>
            </a:r>
          </a:p>
          <a:p>
            <a:pPr marL="111125" lvl="1"/>
            <a:r>
              <a:rPr lang="en-US" sz="1200" dirty="0"/>
              <a:t>(1) A</a:t>
            </a:r>
            <a:r>
              <a:rPr lang="en-US" sz="1200" b="1" dirty="0"/>
              <a:t> BAU case</a:t>
            </a:r>
            <a:r>
              <a:rPr lang="en-US" sz="1200" dirty="0"/>
              <a:t> with a small EDAM footprint (CAISO, PAC, LDWP, BANC), the WEIM with all current participants, and the SPP RTO West/Western Energy Imbalance Service (WEIS)</a:t>
            </a:r>
          </a:p>
          <a:p>
            <a:pPr marL="111125" lvl="1"/>
            <a:r>
              <a:rPr lang="en-US" sz="1200" dirty="0"/>
              <a:t>(2) An</a:t>
            </a:r>
            <a:r>
              <a:rPr lang="en-US" sz="1200" b="1" dirty="0"/>
              <a:t> M+ case </a:t>
            </a:r>
            <a:r>
              <a:rPr lang="en-US" sz="1200" dirty="0"/>
              <a:t>in which all non-EDAM participants in the U.S. WECC (except IID and TIDC) plus </a:t>
            </a:r>
            <a:r>
              <a:rPr lang="en-US" sz="1200" dirty="0" err="1"/>
              <a:t>PowerEx</a:t>
            </a:r>
            <a:r>
              <a:rPr lang="en-US" sz="1200" dirty="0"/>
              <a:t> join M+ (with a day-ahead and real-time M+ market)</a:t>
            </a:r>
          </a:p>
        </p:txBody>
      </p:sp>
      <p:sp>
        <p:nvSpPr>
          <p:cNvPr id="19" name="Rounded Rectangle 18"/>
          <p:cNvSpPr/>
          <p:nvPr/>
        </p:nvSpPr>
        <p:spPr>
          <a:xfrm>
            <a:off x="8023668" y="2536520"/>
            <a:ext cx="3420189" cy="2987609"/>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marL="111125" lvl="1" algn="ctr"/>
            <a:r>
              <a:rPr lang="en-US" sz="1400" b="1" dirty="0"/>
              <a:t>EDAM/M+ Footprint Scenarios</a:t>
            </a:r>
          </a:p>
          <a:p>
            <a:pPr marL="111125" lvl="1"/>
            <a:r>
              <a:rPr lang="en-US" sz="1200" dirty="0"/>
              <a:t>We analyzed the customer benefits for NVE under a range of EDAM and M+ market participation scenarios </a:t>
            </a:r>
          </a:p>
          <a:p>
            <a:pPr marL="111125" lvl="1"/>
            <a:endParaRPr lang="en-US" sz="1200" dirty="0"/>
          </a:p>
          <a:p>
            <a:pPr marL="111125" lvl="1"/>
            <a:r>
              <a:rPr lang="en-US" sz="1200" dirty="0"/>
              <a:t>We studied six additional cases:</a:t>
            </a:r>
          </a:p>
          <a:p>
            <a:pPr marL="339725" lvl="1" indent="-228600">
              <a:buAutoNum type="arabicParenBoth"/>
            </a:pPr>
            <a:r>
              <a:rPr lang="en-US" sz="1200" dirty="0"/>
              <a:t>A </a:t>
            </a:r>
            <a:r>
              <a:rPr lang="en-US" sz="1200" b="1" dirty="0"/>
              <a:t>BAU case</a:t>
            </a:r>
            <a:r>
              <a:rPr lang="en-US" sz="1200" dirty="0"/>
              <a:t>, with bilateral markets &amp; WEIM</a:t>
            </a:r>
          </a:p>
          <a:p>
            <a:pPr marL="339725" lvl="1" indent="-228600">
              <a:buAutoNum type="arabicParenBoth"/>
            </a:pPr>
            <a:r>
              <a:rPr lang="en-US" sz="1200" dirty="0"/>
              <a:t>A </a:t>
            </a:r>
            <a:r>
              <a:rPr lang="en-US" sz="1200" b="1" dirty="0"/>
              <a:t>Bookend EDAM case</a:t>
            </a:r>
            <a:r>
              <a:rPr lang="en-US" sz="1200" dirty="0"/>
              <a:t>, in which most of the WECC joined EDAM</a:t>
            </a:r>
          </a:p>
          <a:p>
            <a:pPr marL="339725" lvl="1" indent="-228600">
              <a:buAutoNum type="arabicParenBoth"/>
            </a:pPr>
            <a:r>
              <a:rPr lang="en-US" sz="1200" dirty="0"/>
              <a:t>A </a:t>
            </a:r>
            <a:r>
              <a:rPr lang="en-US" sz="1200" b="1" dirty="0"/>
              <a:t>Bookend Markets+ case</a:t>
            </a:r>
            <a:r>
              <a:rPr lang="en-US" sz="1200" dirty="0"/>
              <a:t>, in which most of the WECC not committed to EDAM joined Markets+</a:t>
            </a:r>
          </a:p>
          <a:p>
            <a:pPr marL="339725" lvl="1" indent="-228600">
              <a:buAutoNum type="arabicParenBoth"/>
            </a:pPr>
            <a:r>
              <a:rPr lang="en-US" sz="1200" dirty="0"/>
              <a:t>-  (6) three cases of </a:t>
            </a:r>
            <a:r>
              <a:rPr lang="en-US" sz="1200" b="1" dirty="0"/>
              <a:t>varying EDAM/M+ footprints </a:t>
            </a:r>
            <a:r>
              <a:rPr lang="en-US" sz="1200" dirty="0"/>
              <a:t>including different market participation for NVE</a:t>
            </a:r>
          </a:p>
        </p:txBody>
      </p:sp>
      <p:sp>
        <p:nvSpPr>
          <p:cNvPr id="20" name="Rounded Rectangle 19"/>
          <p:cNvSpPr/>
          <p:nvPr/>
        </p:nvSpPr>
        <p:spPr>
          <a:xfrm>
            <a:off x="507999" y="2536520"/>
            <a:ext cx="3420189" cy="2987609"/>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marL="111125" lvl="1" algn="ctr"/>
            <a:r>
              <a:rPr lang="en-US" sz="1400" b="1" dirty="0"/>
              <a:t>EDAM Benefits Study</a:t>
            </a:r>
          </a:p>
          <a:p>
            <a:pPr marL="111125" lvl="1"/>
            <a:r>
              <a:rPr lang="en-US" sz="1200" dirty="0"/>
              <a:t>Expanded the modeling conducted for the Balancing Authority of Northern California (BANC), Idaho Power (IPCO), Los Angeles Dept. of Water and Power (LADWP), PacifiCorp (PAC), and the Sacramento Municipal Utility District (SMUD) to include NVE.</a:t>
            </a:r>
          </a:p>
          <a:p>
            <a:pPr marL="111125" lvl="1"/>
            <a:endParaRPr lang="en-US" sz="1200" dirty="0"/>
          </a:p>
          <a:p>
            <a:pPr marL="111125" lvl="1"/>
            <a:r>
              <a:rPr lang="en-US" sz="1200" dirty="0"/>
              <a:t>We studied two cases:</a:t>
            </a:r>
          </a:p>
          <a:p>
            <a:pPr marL="111125" lvl="1"/>
            <a:r>
              <a:rPr lang="en-US" sz="1200" dirty="0"/>
              <a:t>(1) A</a:t>
            </a:r>
            <a:r>
              <a:rPr lang="en-US" sz="1200" b="1" dirty="0"/>
              <a:t> business as usual (BAU) case</a:t>
            </a:r>
            <a:r>
              <a:rPr lang="en-US" sz="1200" dirty="0"/>
              <a:t>, maintain the existing WEIM and existing bilateral market</a:t>
            </a:r>
          </a:p>
          <a:p>
            <a:pPr marL="111125" lvl="1"/>
            <a:r>
              <a:rPr lang="en-US" sz="1200" dirty="0"/>
              <a:t>(2) An</a:t>
            </a:r>
            <a:r>
              <a:rPr lang="en-US" sz="1200" b="1" dirty="0"/>
              <a:t> EDAM case </a:t>
            </a:r>
            <a:r>
              <a:rPr lang="en-US" sz="1200" dirty="0"/>
              <a:t>with a market footprint including NVE, BANC, CAISO, IPCO, LADWP, PacifiCorp, and Portland General Electric (PGE).</a:t>
            </a:r>
          </a:p>
        </p:txBody>
      </p:sp>
      <p:sp>
        <p:nvSpPr>
          <p:cNvPr id="21" name="Oval 20"/>
          <p:cNvSpPr/>
          <p:nvPr/>
        </p:nvSpPr>
        <p:spPr>
          <a:xfrm>
            <a:off x="917322" y="2031800"/>
            <a:ext cx="457200" cy="457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22" name="Oval 21"/>
          <p:cNvSpPr/>
          <p:nvPr/>
        </p:nvSpPr>
        <p:spPr>
          <a:xfrm>
            <a:off x="4836751" y="2036602"/>
            <a:ext cx="457200" cy="457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2</a:t>
            </a:r>
          </a:p>
        </p:txBody>
      </p:sp>
      <p:sp>
        <p:nvSpPr>
          <p:cNvPr id="23" name="Oval 22"/>
          <p:cNvSpPr/>
          <p:nvPr/>
        </p:nvSpPr>
        <p:spPr>
          <a:xfrm>
            <a:off x="8500738" y="2031800"/>
            <a:ext cx="457200" cy="457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3</a:t>
            </a:r>
          </a:p>
        </p:txBody>
      </p:sp>
      <p:sp>
        <p:nvSpPr>
          <p:cNvPr id="24" name="TextBox 23"/>
          <p:cNvSpPr txBox="1"/>
          <p:nvPr/>
        </p:nvSpPr>
        <p:spPr>
          <a:xfrm>
            <a:off x="165168" y="5514798"/>
            <a:ext cx="5459059" cy="338554"/>
          </a:xfrm>
          <a:prstGeom prst="rect">
            <a:avLst/>
          </a:prstGeom>
          <a:noFill/>
        </p:spPr>
        <p:txBody>
          <a:bodyPr wrap="none" rtlCol="0">
            <a:spAutoFit/>
          </a:bodyPr>
          <a:lstStyle/>
          <a:p>
            <a:r>
              <a:rPr lang="en-US" sz="1600" u="sng" dirty="0"/>
              <a:t>Estimated NVE market participation benefits ($million per year)</a:t>
            </a:r>
          </a:p>
        </p:txBody>
      </p:sp>
      <p:sp>
        <p:nvSpPr>
          <p:cNvPr id="28" name="Right Arrow 27"/>
          <p:cNvSpPr/>
          <p:nvPr/>
        </p:nvSpPr>
        <p:spPr>
          <a:xfrm>
            <a:off x="6687433" y="5631657"/>
            <a:ext cx="2495883" cy="1019175"/>
          </a:xfrm>
          <a:prstGeom prst="rightArrow">
            <a:avLst>
              <a:gd name="adj1" fmla="val 65234"/>
              <a:gd name="adj2" fmla="val 52929"/>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(1) EDAM and (2) M</a:t>
            </a:r>
            <a:r>
              <a:rPr lang="en-US" sz="1200">
                <a:solidFill>
                  <a:schemeClr val="tx1"/>
                </a:solidFill>
              </a:rPr>
              <a:t>+ study </a:t>
            </a:r>
            <a:r>
              <a:rPr lang="en-US" sz="1200" dirty="0">
                <a:solidFill>
                  <a:schemeClr val="tx1"/>
                </a:solidFill>
              </a:rPr>
              <a:t>benefits fall in range of (3) Footprint Scenario benefits</a:t>
            </a:r>
          </a:p>
        </p:txBody>
      </p:sp>
    </p:spTree>
    <p:extLst>
      <p:ext uri="{BB962C8B-B14F-4D97-AF65-F5344CB8AC3E}">
        <p14:creationId xmlns:p14="http://schemas.microsoft.com/office/powerpoint/2010/main" val="420507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32441" y="979029"/>
            <a:ext cx="4703216" cy="5522803"/>
            <a:chOff x="7132441" y="979029"/>
            <a:chExt cx="4703216" cy="5522803"/>
          </a:xfrm>
        </p:grpSpPr>
        <p:pic>
          <p:nvPicPr>
            <p:cNvPr id="48" name="Picture 47"/>
            <p:cNvPicPr>
              <a:picLocks noChangeAspect="1"/>
            </p:cNvPicPr>
            <p:nvPr/>
          </p:nvPicPr>
          <p:blipFill>
            <a:blip r:embed="rId2"/>
            <a:stretch>
              <a:fillRect/>
            </a:stretch>
          </p:blipFill>
          <p:spPr>
            <a:xfrm rot="21108833">
              <a:off x="7205309" y="1170580"/>
              <a:ext cx="4630348" cy="5331252"/>
            </a:xfrm>
            <a:prstGeom prst="rect">
              <a:avLst/>
            </a:prstGeom>
          </p:spPr>
        </p:pic>
        <p:sp>
          <p:nvSpPr>
            <p:cNvPr id="49" name="Oval 48"/>
            <p:cNvSpPr/>
            <p:nvPr/>
          </p:nvSpPr>
          <p:spPr>
            <a:xfrm rot="20131062">
              <a:off x="7536429" y="330189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444940" y="361478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579337" y="395102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781846" y="513748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9191899" y="4928705"/>
              <a:ext cx="1041902" cy="75221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524792" y="538784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617898" y="468875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327401" y="470165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9" name="Oval 58"/>
            <p:cNvSpPr/>
            <p:nvPr/>
          </p:nvSpPr>
          <p:spPr>
            <a:xfrm>
              <a:off x="7391106" y="979029"/>
              <a:ext cx="954660" cy="50406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558660" y="101012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766859" y="1968343"/>
              <a:ext cx="1135276" cy="81889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613059" y="1421877"/>
              <a:ext cx="615312" cy="40905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473364" y="2102642"/>
              <a:ext cx="680970" cy="37568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285493" y="3467801"/>
              <a:ext cx="953514" cy="133978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226847" y="374917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639507" y="561481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9115603" y="181943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301635" y="272842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419684" y="2713065"/>
              <a:ext cx="1140411" cy="738079"/>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rPr>
                <a:t>Idaho Power</a:t>
              </a:r>
            </a:p>
          </p:txBody>
        </p:sp>
        <p:sp>
          <p:nvSpPr>
            <p:cNvPr id="71" name="Oval 70"/>
            <p:cNvSpPr/>
            <p:nvPr/>
          </p:nvSpPr>
          <p:spPr>
            <a:xfrm>
              <a:off x="8053378" y="1312304"/>
              <a:ext cx="636025"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10191062" y="173809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270738" y="257637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902725" y="4527736"/>
              <a:ext cx="776935" cy="52510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8114906" y="551716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7" name="Oval 76"/>
            <p:cNvSpPr/>
            <p:nvPr/>
          </p:nvSpPr>
          <p:spPr>
            <a:xfrm rot="21229649">
              <a:off x="7132441" y="4264049"/>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470533" y="556174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261891" y="299166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521475" y="180112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527217" y="145569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284323" y="2362717"/>
              <a:ext cx="624915" cy="4518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sp>
          <p:nvSpPr>
            <p:cNvPr id="83" name="Oval 82"/>
            <p:cNvSpPr/>
            <p:nvPr/>
          </p:nvSpPr>
          <p:spPr>
            <a:xfrm>
              <a:off x="8530956" y="1861758"/>
              <a:ext cx="63771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sp>
          <p:nvSpPr>
            <p:cNvPr id="86" name="Oval 85"/>
            <p:cNvSpPr/>
            <p:nvPr/>
          </p:nvSpPr>
          <p:spPr>
            <a:xfrm>
              <a:off x="8036095" y="1654014"/>
              <a:ext cx="70388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grpSp>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29</a:t>
            </a:fld>
            <a:endParaRPr lang="en-US" dirty="0"/>
          </a:p>
        </p:txBody>
      </p:sp>
      <p:sp>
        <p:nvSpPr>
          <p:cNvPr id="6" name="Title 5"/>
          <p:cNvSpPr>
            <a:spLocks noGrp="1"/>
          </p:cNvSpPr>
          <p:nvPr>
            <p:ph type="title"/>
          </p:nvPr>
        </p:nvSpPr>
        <p:spPr/>
        <p:txBody>
          <a:bodyPr/>
          <a:lstStyle/>
          <a:p>
            <a:r>
              <a:rPr lang="en-US" dirty="0"/>
              <a:t>Middle View 2</a:t>
            </a:r>
          </a:p>
        </p:txBody>
      </p:sp>
      <p:sp>
        <p:nvSpPr>
          <p:cNvPr id="57" name="TextBox 56"/>
          <p:cNvSpPr txBox="1"/>
          <p:nvPr/>
        </p:nvSpPr>
        <p:spPr>
          <a:xfrm>
            <a:off x="6650509" y="6239432"/>
            <a:ext cx="2708818" cy="369332"/>
          </a:xfrm>
          <a:prstGeom prst="rect">
            <a:avLst/>
          </a:prstGeom>
          <a:noFill/>
        </p:spPr>
        <p:txBody>
          <a:bodyPr wrap="none" rtlCol="0">
            <a:spAutoFit/>
          </a:bodyPr>
          <a:lstStyle/>
          <a:p>
            <a:r>
              <a:rPr lang="en-US" b="1" dirty="0">
                <a:solidFill>
                  <a:schemeClr val="accent1"/>
                </a:solidFill>
              </a:rPr>
              <a:t>EDAM and WEIM Member</a:t>
            </a:r>
          </a:p>
        </p:txBody>
      </p:sp>
      <p:sp>
        <p:nvSpPr>
          <p:cNvPr id="58" name="TextBox 57"/>
          <p:cNvSpPr txBox="1"/>
          <p:nvPr/>
        </p:nvSpPr>
        <p:spPr>
          <a:xfrm>
            <a:off x="6654961" y="6449598"/>
            <a:ext cx="2162772" cy="369332"/>
          </a:xfrm>
          <a:prstGeom prst="rect">
            <a:avLst/>
          </a:prstGeom>
          <a:noFill/>
        </p:spPr>
        <p:txBody>
          <a:bodyPr wrap="none" rtlCol="0">
            <a:spAutoFit/>
          </a:bodyPr>
          <a:lstStyle/>
          <a:p>
            <a:r>
              <a:rPr lang="en-US" b="1" dirty="0">
                <a:solidFill>
                  <a:schemeClr val="accent2"/>
                </a:solidFill>
              </a:rPr>
              <a:t>WEIM-Only Member</a:t>
            </a:r>
          </a:p>
        </p:txBody>
      </p:sp>
      <p:sp>
        <p:nvSpPr>
          <p:cNvPr id="85" name="TextBox 84"/>
          <p:cNvSpPr txBox="1"/>
          <p:nvPr/>
        </p:nvSpPr>
        <p:spPr>
          <a:xfrm>
            <a:off x="6654961" y="6013322"/>
            <a:ext cx="3578840" cy="369332"/>
          </a:xfrm>
          <a:prstGeom prst="rect">
            <a:avLst/>
          </a:prstGeom>
          <a:noFill/>
        </p:spPr>
        <p:txBody>
          <a:bodyPr wrap="square" rtlCol="0">
            <a:spAutoFit/>
          </a:bodyPr>
          <a:lstStyle/>
          <a:p>
            <a:r>
              <a:rPr lang="en-US" b="1" dirty="0">
                <a:solidFill>
                  <a:schemeClr val="accent5"/>
                </a:solidFill>
              </a:rPr>
              <a:t>Markets+ (DA and RT) Member</a:t>
            </a:r>
          </a:p>
        </p:txBody>
      </p:sp>
      <p:sp>
        <p:nvSpPr>
          <p:cNvPr id="4" name="Text Placeholder 3"/>
          <p:cNvSpPr>
            <a:spLocks noGrp="1"/>
          </p:cNvSpPr>
          <p:nvPr>
            <p:ph type="body" sz="quarter" idx="16"/>
          </p:nvPr>
        </p:nvSpPr>
        <p:spPr>
          <a:xfrm>
            <a:off x="507999" y="1155962"/>
            <a:ext cx="6369495" cy="3720837"/>
          </a:xfrm>
        </p:spPr>
        <p:txBody>
          <a:bodyPr/>
          <a:lstStyle/>
          <a:p>
            <a:pPr marL="111125" lvl="1" indent="0">
              <a:buNone/>
            </a:pPr>
            <a:r>
              <a:rPr lang="en-US" b="1" dirty="0"/>
              <a:t>Middle View 2 assumes NVE, SCL, and PGE go to Markets+, but Idaho remains in EDAM</a:t>
            </a:r>
          </a:p>
          <a:p>
            <a:pPr lvl="1"/>
            <a:r>
              <a:rPr lang="en-US" b="1" dirty="0"/>
              <a:t>Markets+ Entities in </a:t>
            </a:r>
            <a:r>
              <a:rPr lang="en-US" b="1" dirty="0">
                <a:solidFill>
                  <a:schemeClr val="accent5"/>
                </a:solidFill>
              </a:rPr>
              <a:t>Orange</a:t>
            </a:r>
          </a:p>
          <a:p>
            <a:pPr lvl="2"/>
            <a:r>
              <a:rPr lang="en-US" dirty="0"/>
              <a:t>Includes all Phase 1 Funders of Markets+, less the entities assumed to be in EDAM in this case</a:t>
            </a:r>
          </a:p>
          <a:p>
            <a:pPr lvl="2"/>
            <a:r>
              <a:rPr lang="en-US" dirty="0"/>
              <a:t>M+ entities assumed to also participate in SPP-run RT market, similar to WEIS</a:t>
            </a:r>
          </a:p>
          <a:p>
            <a:pPr lvl="2"/>
            <a:r>
              <a:rPr lang="en-US" dirty="0"/>
              <a:t>The </a:t>
            </a:r>
            <a:r>
              <a:rPr lang="en-US" b="1" dirty="0">
                <a:solidFill>
                  <a:schemeClr val="accent4"/>
                </a:solidFill>
              </a:rPr>
              <a:t>SPP West RTO </a:t>
            </a:r>
            <a:r>
              <a:rPr lang="en-US" dirty="0"/>
              <a:t>cooptimizes with Markets+</a:t>
            </a:r>
            <a:endParaRPr lang="en-US" b="1" dirty="0">
              <a:solidFill>
                <a:schemeClr val="accent5"/>
              </a:solidFill>
            </a:endParaRPr>
          </a:p>
          <a:p>
            <a:pPr lvl="1">
              <a:spcBef>
                <a:spcPts val="1800"/>
              </a:spcBef>
            </a:pPr>
            <a:r>
              <a:rPr lang="en-US" b="1" dirty="0"/>
              <a:t>EDAM Entities in </a:t>
            </a:r>
            <a:r>
              <a:rPr lang="en-US" b="1" dirty="0">
                <a:solidFill>
                  <a:schemeClr val="accent1"/>
                </a:solidFill>
              </a:rPr>
              <a:t>Blue</a:t>
            </a:r>
          </a:p>
          <a:p>
            <a:pPr lvl="2"/>
            <a:r>
              <a:rPr lang="en-US" dirty="0"/>
              <a:t>TIDC would remain in WEIM</a:t>
            </a:r>
          </a:p>
          <a:p>
            <a:pPr lvl="1"/>
            <a:r>
              <a:rPr lang="en-US" dirty="0"/>
              <a:t>IID, CFE, and AESO assumed to trade only bilaterally</a:t>
            </a:r>
          </a:p>
        </p:txBody>
      </p:sp>
      <p:sp>
        <p:nvSpPr>
          <p:cNvPr id="76" name="Text Placeholder 4"/>
          <p:cNvSpPr>
            <a:spLocks noGrp="1"/>
          </p:cNvSpPr>
          <p:nvPr>
            <p:ph type="body" sz="quarter" idx="19"/>
          </p:nvPr>
        </p:nvSpPr>
        <p:spPr>
          <a:xfrm>
            <a:off x="508000" y="7549"/>
            <a:ext cx="6040438" cy="477054"/>
          </a:xfrm>
        </p:spPr>
        <p:txBody>
          <a:bodyPr/>
          <a:lstStyle/>
          <a:p>
            <a:r>
              <a:rPr lang="en-US" dirty="0"/>
              <a:t> </a:t>
            </a:r>
          </a:p>
        </p:txBody>
      </p:sp>
      <p:sp>
        <p:nvSpPr>
          <p:cNvPr id="88" name="TextBox 87"/>
          <p:cNvSpPr txBox="1"/>
          <p:nvPr/>
        </p:nvSpPr>
        <p:spPr>
          <a:xfrm>
            <a:off x="6658235" y="5809000"/>
            <a:ext cx="2401619" cy="369332"/>
          </a:xfrm>
          <a:prstGeom prst="rect">
            <a:avLst/>
          </a:prstGeom>
          <a:noFill/>
        </p:spPr>
        <p:txBody>
          <a:bodyPr wrap="none" rtlCol="0">
            <a:spAutoFit/>
          </a:bodyPr>
          <a:lstStyle/>
          <a:p>
            <a:r>
              <a:rPr lang="en-US" b="1" dirty="0">
                <a:solidFill>
                  <a:schemeClr val="accent4">
                    <a:lumMod val="75000"/>
                  </a:schemeClr>
                </a:solidFill>
              </a:rPr>
              <a:t>SPP RTO West Member</a:t>
            </a:r>
          </a:p>
        </p:txBody>
      </p:sp>
      <p:sp>
        <p:nvSpPr>
          <p:cNvPr id="90" name="Text Placeholder 6"/>
          <p:cNvSpPr txBox="1">
            <a:spLocks/>
          </p:cNvSpPr>
          <p:nvPr/>
        </p:nvSpPr>
        <p:spPr>
          <a:xfrm>
            <a:off x="508000" y="5271"/>
            <a:ext cx="8551854" cy="477054"/>
          </a:xfrm>
          <a:prstGeom prst="rect">
            <a:avLst/>
          </a:prstGeom>
        </p:spPr>
        <p:txBody>
          <a:bodyPr vert="horz" wrap="square"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 EDAM/M+ Footprint Scenario Market Footprint Assumptions</a:t>
            </a:r>
          </a:p>
        </p:txBody>
      </p:sp>
      <p:sp>
        <p:nvSpPr>
          <p:cNvPr id="91" name="TextBox 90"/>
          <p:cNvSpPr txBox="1"/>
          <p:nvPr/>
        </p:nvSpPr>
        <p:spPr>
          <a:xfrm>
            <a:off x="8878888" y="6479203"/>
            <a:ext cx="1670137" cy="369332"/>
          </a:xfrm>
          <a:prstGeom prst="rect">
            <a:avLst/>
          </a:prstGeom>
          <a:noFill/>
        </p:spPr>
        <p:txBody>
          <a:bodyPr wrap="none" rtlCol="0">
            <a:spAutoFit/>
          </a:bodyPr>
          <a:lstStyle/>
          <a:p>
            <a:r>
              <a:rPr lang="en-US" b="1" dirty="0">
                <a:solidFill>
                  <a:schemeClr val="bg2">
                    <a:lumMod val="60000"/>
                    <a:lumOff val="40000"/>
                  </a:schemeClr>
                </a:solidFill>
              </a:rPr>
              <a:t>Non-Market BA</a:t>
            </a:r>
          </a:p>
        </p:txBody>
      </p:sp>
    </p:spTree>
    <p:extLst>
      <p:ext uri="{BB962C8B-B14F-4D97-AF65-F5344CB8AC3E}">
        <p14:creationId xmlns:p14="http://schemas.microsoft.com/office/powerpoint/2010/main" val="3480411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32441" y="979029"/>
            <a:ext cx="4703216" cy="5522803"/>
            <a:chOff x="7132441" y="979029"/>
            <a:chExt cx="4703216" cy="5522803"/>
          </a:xfrm>
        </p:grpSpPr>
        <p:pic>
          <p:nvPicPr>
            <p:cNvPr id="48" name="Picture 47"/>
            <p:cNvPicPr>
              <a:picLocks noChangeAspect="1"/>
            </p:cNvPicPr>
            <p:nvPr/>
          </p:nvPicPr>
          <p:blipFill>
            <a:blip r:embed="rId2"/>
            <a:stretch>
              <a:fillRect/>
            </a:stretch>
          </p:blipFill>
          <p:spPr>
            <a:xfrm rot="21108833">
              <a:off x="7205309" y="1170580"/>
              <a:ext cx="4630348" cy="5331252"/>
            </a:xfrm>
            <a:prstGeom prst="rect">
              <a:avLst/>
            </a:prstGeom>
          </p:spPr>
        </p:pic>
        <p:sp>
          <p:nvSpPr>
            <p:cNvPr id="49" name="Oval 48"/>
            <p:cNvSpPr/>
            <p:nvPr/>
          </p:nvSpPr>
          <p:spPr>
            <a:xfrm rot="20131062">
              <a:off x="7536429" y="330189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444940" y="361478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579337" y="395102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781846" y="513748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9191899" y="4928705"/>
              <a:ext cx="1041902" cy="75221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524792" y="538784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617898" y="468875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327401" y="470165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9" name="Oval 58"/>
            <p:cNvSpPr/>
            <p:nvPr/>
          </p:nvSpPr>
          <p:spPr>
            <a:xfrm>
              <a:off x="7391106" y="979029"/>
              <a:ext cx="954660" cy="50406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558660" y="101012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766859" y="1968343"/>
              <a:ext cx="1135276" cy="81889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613059" y="1421877"/>
              <a:ext cx="615312" cy="40905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473364" y="2102642"/>
              <a:ext cx="680970" cy="37568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285493" y="3467801"/>
              <a:ext cx="953514" cy="133978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226847" y="374917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639507" y="561481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9115603" y="181943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301635" y="272842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419684" y="2713065"/>
              <a:ext cx="1140411" cy="738079"/>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rPr>
                <a:t>Idaho Power</a:t>
              </a:r>
            </a:p>
          </p:txBody>
        </p:sp>
        <p:sp>
          <p:nvSpPr>
            <p:cNvPr id="71" name="Oval 70"/>
            <p:cNvSpPr/>
            <p:nvPr/>
          </p:nvSpPr>
          <p:spPr>
            <a:xfrm>
              <a:off x="8053378" y="1312304"/>
              <a:ext cx="636025"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10191062" y="173809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270738" y="257637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902725" y="4527736"/>
              <a:ext cx="776935" cy="52510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8114906" y="551716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7" name="Oval 76"/>
            <p:cNvSpPr/>
            <p:nvPr/>
          </p:nvSpPr>
          <p:spPr>
            <a:xfrm rot="21229649">
              <a:off x="7132441" y="4264049"/>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470533" y="556174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261891" y="299166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521475" y="180112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527217" y="145569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284323" y="2362717"/>
              <a:ext cx="624915" cy="4518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sp>
          <p:nvSpPr>
            <p:cNvPr id="83" name="Oval 82"/>
            <p:cNvSpPr/>
            <p:nvPr/>
          </p:nvSpPr>
          <p:spPr>
            <a:xfrm>
              <a:off x="8530956" y="1861758"/>
              <a:ext cx="63771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sp>
          <p:nvSpPr>
            <p:cNvPr id="86" name="Oval 85"/>
            <p:cNvSpPr/>
            <p:nvPr/>
          </p:nvSpPr>
          <p:spPr>
            <a:xfrm>
              <a:off x="8036095" y="1654014"/>
              <a:ext cx="70388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grpSp>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30</a:t>
            </a:fld>
            <a:endParaRPr lang="en-US" dirty="0"/>
          </a:p>
        </p:txBody>
      </p:sp>
      <p:sp>
        <p:nvSpPr>
          <p:cNvPr id="6" name="Title 5"/>
          <p:cNvSpPr>
            <a:spLocks noGrp="1"/>
          </p:cNvSpPr>
          <p:nvPr>
            <p:ph type="title"/>
          </p:nvPr>
        </p:nvSpPr>
        <p:spPr/>
        <p:txBody>
          <a:bodyPr/>
          <a:lstStyle/>
          <a:p>
            <a:r>
              <a:rPr lang="en-US" dirty="0"/>
              <a:t>Middle View 3</a:t>
            </a:r>
          </a:p>
        </p:txBody>
      </p:sp>
      <p:sp>
        <p:nvSpPr>
          <p:cNvPr id="57" name="TextBox 56"/>
          <p:cNvSpPr txBox="1"/>
          <p:nvPr/>
        </p:nvSpPr>
        <p:spPr>
          <a:xfrm>
            <a:off x="6650509" y="6239432"/>
            <a:ext cx="2708818" cy="369332"/>
          </a:xfrm>
          <a:prstGeom prst="rect">
            <a:avLst/>
          </a:prstGeom>
          <a:noFill/>
        </p:spPr>
        <p:txBody>
          <a:bodyPr wrap="none" rtlCol="0">
            <a:spAutoFit/>
          </a:bodyPr>
          <a:lstStyle/>
          <a:p>
            <a:r>
              <a:rPr lang="en-US" b="1" dirty="0">
                <a:solidFill>
                  <a:schemeClr val="accent1"/>
                </a:solidFill>
              </a:rPr>
              <a:t>EDAM and WEIM Member</a:t>
            </a:r>
          </a:p>
        </p:txBody>
      </p:sp>
      <p:sp>
        <p:nvSpPr>
          <p:cNvPr id="58" name="TextBox 57"/>
          <p:cNvSpPr txBox="1"/>
          <p:nvPr/>
        </p:nvSpPr>
        <p:spPr>
          <a:xfrm>
            <a:off x="6654961" y="6449598"/>
            <a:ext cx="2162772" cy="369332"/>
          </a:xfrm>
          <a:prstGeom prst="rect">
            <a:avLst/>
          </a:prstGeom>
          <a:noFill/>
        </p:spPr>
        <p:txBody>
          <a:bodyPr wrap="none" rtlCol="0">
            <a:spAutoFit/>
          </a:bodyPr>
          <a:lstStyle/>
          <a:p>
            <a:r>
              <a:rPr lang="en-US" b="1" dirty="0">
                <a:solidFill>
                  <a:schemeClr val="accent2"/>
                </a:solidFill>
              </a:rPr>
              <a:t>WEIM-Only Member</a:t>
            </a:r>
          </a:p>
        </p:txBody>
      </p:sp>
      <p:sp>
        <p:nvSpPr>
          <p:cNvPr id="85" name="TextBox 84"/>
          <p:cNvSpPr txBox="1"/>
          <p:nvPr/>
        </p:nvSpPr>
        <p:spPr>
          <a:xfrm>
            <a:off x="6654961" y="6013322"/>
            <a:ext cx="3578840" cy="369332"/>
          </a:xfrm>
          <a:prstGeom prst="rect">
            <a:avLst/>
          </a:prstGeom>
          <a:noFill/>
        </p:spPr>
        <p:txBody>
          <a:bodyPr wrap="square" rtlCol="0">
            <a:spAutoFit/>
          </a:bodyPr>
          <a:lstStyle/>
          <a:p>
            <a:r>
              <a:rPr lang="en-US" b="1" dirty="0">
                <a:solidFill>
                  <a:schemeClr val="accent5"/>
                </a:solidFill>
              </a:rPr>
              <a:t>Markets+ (DA and RT) Member</a:t>
            </a:r>
          </a:p>
        </p:txBody>
      </p:sp>
      <p:sp>
        <p:nvSpPr>
          <p:cNvPr id="4" name="Text Placeholder 3"/>
          <p:cNvSpPr>
            <a:spLocks noGrp="1"/>
          </p:cNvSpPr>
          <p:nvPr>
            <p:ph type="body" sz="quarter" idx="16"/>
          </p:nvPr>
        </p:nvSpPr>
        <p:spPr>
          <a:xfrm>
            <a:off x="507999" y="1155962"/>
            <a:ext cx="6369495" cy="3720837"/>
          </a:xfrm>
        </p:spPr>
        <p:txBody>
          <a:bodyPr/>
          <a:lstStyle/>
          <a:p>
            <a:pPr marL="111125" lvl="1" indent="0">
              <a:buNone/>
            </a:pPr>
            <a:r>
              <a:rPr lang="en-US" b="1" dirty="0"/>
              <a:t>Middle View 3 assumes Idaho joins Markets+ with NVE, SCL, and PGE</a:t>
            </a:r>
          </a:p>
          <a:p>
            <a:pPr lvl="1"/>
            <a:r>
              <a:rPr lang="en-US" b="1" dirty="0"/>
              <a:t>Markets+ Entities in </a:t>
            </a:r>
            <a:r>
              <a:rPr lang="en-US" b="1" dirty="0">
                <a:solidFill>
                  <a:schemeClr val="accent5"/>
                </a:solidFill>
              </a:rPr>
              <a:t>Orange</a:t>
            </a:r>
          </a:p>
          <a:p>
            <a:pPr lvl="2"/>
            <a:r>
              <a:rPr lang="en-US" dirty="0"/>
              <a:t>M+ entities assumed to also participate in SPP-run RT market, similar to WEIS</a:t>
            </a:r>
          </a:p>
          <a:p>
            <a:pPr lvl="2"/>
            <a:r>
              <a:rPr lang="en-US" dirty="0"/>
              <a:t>The </a:t>
            </a:r>
            <a:r>
              <a:rPr lang="en-US" b="1" dirty="0">
                <a:solidFill>
                  <a:schemeClr val="accent4"/>
                </a:solidFill>
              </a:rPr>
              <a:t>SPP West RTO </a:t>
            </a:r>
            <a:r>
              <a:rPr lang="en-US" dirty="0"/>
              <a:t>cooptimizes with Markets+</a:t>
            </a:r>
          </a:p>
          <a:p>
            <a:pPr lvl="1">
              <a:spcBef>
                <a:spcPts val="1800"/>
              </a:spcBef>
            </a:pPr>
            <a:r>
              <a:rPr lang="en-US" b="1" dirty="0"/>
              <a:t>EDAM Entities in </a:t>
            </a:r>
            <a:r>
              <a:rPr lang="en-US" b="1" dirty="0">
                <a:solidFill>
                  <a:schemeClr val="accent1"/>
                </a:solidFill>
              </a:rPr>
              <a:t>Blue</a:t>
            </a:r>
          </a:p>
          <a:p>
            <a:pPr lvl="2"/>
            <a:r>
              <a:rPr lang="en-US" dirty="0"/>
              <a:t>EDAM entities assumed to also participate in WEIM</a:t>
            </a:r>
          </a:p>
          <a:p>
            <a:pPr lvl="2"/>
            <a:r>
              <a:rPr lang="en-US" dirty="0"/>
              <a:t>TIDC would remain in WEIM</a:t>
            </a:r>
          </a:p>
          <a:p>
            <a:pPr lvl="1"/>
            <a:r>
              <a:rPr lang="en-US" dirty="0"/>
              <a:t>IID, CFE, and AESO assumed to trade only bilaterally</a:t>
            </a:r>
          </a:p>
        </p:txBody>
      </p:sp>
      <p:sp>
        <p:nvSpPr>
          <p:cNvPr id="45" name="Text Placeholder 4"/>
          <p:cNvSpPr>
            <a:spLocks noGrp="1"/>
          </p:cNvSpPr>
          <p:nvPr>
            <p:ph type="body" sz="quarter" idx="19"/>
          </p:nvPr>
        </p:nvSpPr>
        <p:spPr>
          <a:xfrm>
            <a:off x="508000" y="7549"/>
            <a:ext cx="6040438" cy="477054"/>
          </a:xfrm>
        </p:spPr>
        <p:txBody>
          <a:bodyPr/>
          <a:lstStyle/>
          <a:p>
            <a:r>
              <a:rPr lang="en-US" dirty="0"/>
              <a:t> </a:t>
            </a:r>
          </a:p>
        </p:txBody>
      </p:sp>
      <p:sp>
        <p:nvSpPr>
          <p:cNvPr id="84" name="TextBox 83"/>
          <p:cNvSpPr txBox="1"/>
          <p:nvPr/>
        </p:nvSpPr>
        <p:spPr>
          <a:xfrm>
            <a:off x="6658235" y="5809000"/>
            <a:ext cx="2401619" cy="369332"/>
          </a:xfrm>
          <a:prstGeom prst="rect">
            <a:avLst/>
          </a:prstGeom>
          <a:noFill/>
        </p:spPr>
        <p:txBody>
          <a:bodyPr wrap="none" rtlCol="0">
            <a:spAutoFit/>
          </a:bodyPr>
          <a:lstStyle/>
          <a:p>
            <a:r>
              <a:rPr lang="en-US" b="1" dirty="0">
                <a:solidFill>
                  <a:schemeClr val="accent4">
                    <a:lumMod val="75000"/>
                  </a:schemeClr>
                </a:solidFill>
              </a:rPr>
              <a:t>SPP RTO West Member</a:t>
            </a:r>
          </a:p>
        </p:txBody>
      </p:sp>
      <p:sp>
        <p:nvSpPr>
          <p:cNvPr id="87" name="Text Placeholder 6"/>
          <p:cNvSpPr txBox="1">
            <a:spLocks/>
          </p:cNvSpPr>
          <p:nvPr/>
        </p:nvSpPr>
        <p:spPr>
          <a:xfrm>
            <a:off x="507999" y="5271"/>
            <a:ext cx="8851327" cy="477054"/>
          </a:xfrm>
          <a:prstGeom prst="rect">
            <a:avLst/>
          </a:prstGeom>
        </p:spPr>
        <p:txBody>
          <a:bodyPr vert="horz" wrap="square"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 EDAM/M+ Footprint Scenario Market Footprint Assumptions</a:t>
            </a:r>
          </a:p>
        </p:txBody>
      </p:sp>
      <p:sp>
        <p:nvSpPr>
          <p:cNvPr id="88" name="TextBox 87"/>
          <p:cNvSpPr txBox="1"/>
          <p:nvPr/>
        </p:nvSpPr>
        <p:spPr>
          <a:xfrm>
            <a:off x="8878888" y="6479203"/>
            <a:ext cx="1670137" cy="369332"/>
          </a:xfrm>
          <a:prstGeom prst="rect">
            <a:avLst/>
          </a:prstGeom>
          <a:noFill/>
        </p:spPr>
        <p:txBody>
          <a:bodyPr wrap="none" rtlCol="0">
            <a:spAutoFit/>
          </a:bodyPr>
          <a:lstStyle/>
          <a:p>
            <a:r>
              <a:rPr lang="en-US" b="1" dirty="0">
                <a:solidFill>
                  <a:schemeClr val="bg2">
                    <a:lumMod val="60000"/>
                    <a:lumOff val="40000"/>
                  </a:schemeClr>
                </a:solidFill>
              </a:rPr>
              <a:t>Non-Market BA</a:t>
            </a:r>
          </a:p>
        </p:txBody>
      </p:sp>
    </p:spTree>
    <p:extLst>
      <p:ext uri="{BB962C8B-B14F-4D97-AF65-F5344CB8AC3E}">
        <p14:creationId xmlns:p14="http://schemas.microsoft.com/office/powerpoint/2010/main" val="1118352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32441" y="979029"/>
            <a:ext cx="4703216" cy="5522803"/>
            <a:chOff x="7132441" y="979029"/>
            <a:chExt cx="4703216" cy="5522803"/>
          </a:xfrm>
        </p:grpSpPr>
        <p:pic>
          <p:nvPicPr>
            <p:cNvPr id="48" name="Picture 47"/>
            <p:cNvPicPr>
              <a:picLocks noChangeAspect="1"/>
            </p:cNvPicPr>
            <p:nvPr/>
          </p:nvPicPr>
          <p:blipFill>
            <a:blip r:embed="rId2"/>
            <a:stretch>
              <a:fillRect/>
            </a:stretch>
          </p:blipFill>
          <p:spPr>
            <a:xfrm rot="21108833">
              <a:off x="7205309" y="1170580"/>
              <a:ext cx="4630348" cy="5331252"/>
            </a:xfrm>
            <a:prstGeom prst="rect">
              <a:avLst/>
            </a:prstGeom>
          </p:spPr>
        </p:pic>
        <p:sp>
          <p:nvSpPr>
            <p:cNvPr id="49" name="Oval 48"/>
            <p:cNvSpPr/>
            <p:nvPr/>
          </p:nvSpPr>
          <p:spPr>
            <a:xfrm rot="20131062">
              <a:off x="7536429" y="330189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444940" y="361478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579337" y="395102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781846" y="513748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9191899" y="4928705"/>
              <a:ext cx="1041902" cy="75221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524792" y="538784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617898" y="468875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327401" y="4701657"/>
              <a:ext cx="983313" cy="97146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9" name="Oval 58"/>
            <p:cNvSpPr/>
            <p:nvPr/>
          </p:nvSpPr>
          <p:spPr>
            <a:xfrm>
              <a:off x="7391106" y="979029"/>
              <a:ext cx="954660" cy="50406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558660" y="101012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766859" y="1968343"/>
              <a:ext cx="1135276" cy="81889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613059" y="1421877"/>
              <a:ext cx="615312" cy="40905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473364" y="2102642"/>
              <a:ext cx="680970" cy="37568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285493" y="3467801"/>
              <a:ext cx="953514" cy="133978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226847" y="374917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639507" y="5614816"/>
              <a:ext cx="840387" cy="52764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9115603" y="1819432"/>
              <a:ext cx="1155135" cy="8063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301635" y="272842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419684" y="2713065"/>
              <a:ext cx="1140411" cy="738079"/>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rPr>
                <a:t>Idaho Power</a:t>
              </a:r>
            </a:p>
          </p:txBody>
        </p:sp>
        <p:sp>
          <p:nvSpPr>
            <p:cNvPr id="71" name="Oval 70"/>
            <p:cNvSpPr/>
            <p:nvPr/>
          </p:nvSpPr>
          <p:spPr>
            <a:xfrm>
              <a:off x="8053378" y="1312304"/>
              <a:ext cx="636025"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10191062" y="173809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270738" y="257637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902725" y="4527736"/>
              <a:ext cx="776935" cy="52510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8114906" y="551716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7" name="Oval 76"/>
            <p:cNvSpPr/>
            <p:nvPr/>
          </p:nvSpPr>
          <p:spPr>
            <a:xfrm rot="21229649">
              <a:off x="7132441" y="4264049"/>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470533" y="556174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261891" y="299166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521475" y="180112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527217" y="145569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284323" y="2362717"/>
              <a:ext cx="624915" cy="4518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sp>
          <p:nvSpPr>
            <p:cNvPr id="83" name="Oval 82"/>
            <p:cNvSpPr/>
            <p:nvPr/>
          </p:nvSpPr>
          <p:spPr>
            <a:xfrm>
              <a:off x="8530956" y="1861758"/>
              <a:ext cx="63771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sp>
          <p:nvSpPr>
            <p:cNvPr id="86" name="Oval 85"/>
            <p:cNvSpPr/>
            <p:nvPr/>
          </p:nvSpPr>
          <p:spPr>
            <a:xfrm>
              <a:off x="8036095" y="1654014"/>
              <a:ext cx="70388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grpSp>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31</a:t>
            </a:fld>
            <a:endParaRPr lang="en-US" dirty="0"/>
          </a:p>
        </p:txBody>
      </p:sp>
      <p:sp>
        <p:nvSpPr>
          <p:cNvPr id="6" name="Title 5"/>
          <p:cNvSpPr>
            <a:spLocks noGrp="1"/>
          </p:cNvSpPr>
          <p:nvPr>
            <p:ph type="title"/>
          </p:nvPr>
        </p:nvSpPr>
        <p:spPr/>
        <p:txBody>
          <a:bodyPr/>
          <a:lstStyle/>
          <a:p>
            <a:r>
              <a:rPr lang="en-US" dirty="0"/>
              <a:t>Bookend Markets+</a:t>
            </a:r>
          </a:p>
        </p:txBody>
      </p:sp>
      <p:sp>
        <p:nvSpPr>
          <p:cNvPr id="57" name="TextBox 56"/>
          <p:cNvSpPr txBox="1"/>
          <p:nvPr/>
        </p:nvSpPr>
        <p:spPr>
          <a:xfrm>
            <a:off x="6650509" y="6239432"/>
            <a:ext cx="2708818" cy="369332"/>
          </a:xfrm>
          <a:prstGeom prst="rect">
            <a:avLst/>
          </a:prstGeom>
          <a:noFill/>
        </p:spPr>
        <p:txBody>
          <a:bodyPr wrap="none" rtlCol="0">
            <a:spAutoFit/>
          </a:bodyPr>
          <a:lstStyle/>
          <a:p>
            <a:r>
              <a:rPr lang="en-US" b="1" dirty="0">
                <a:solidFill>
                  <a:schemeClr val="accent1"/>
                </a:solidFill>
              </a:rPr>
              <a:t>EDAM and WEIM Member</a:t>
            </a:r>
          </a:p>
        </p:txBody>
      </p:sp>
      <p:sp>
        <p:nvSpPr>
          <p:cNvPr id="58" name="TextBox 57"/>
          <p:cNvSpPr txBox="1"/>
          <p:nvPr/>
        </p:nvSpPr>
        <p:spPr>
          <a:xfrm>
            <a:off x="6654961" y="6449598"/>
            <a:ext cx="2162772" cy="369332"/>
          </a:xfrm>
          <a:prstGeom prst="rect">
            <a:avLst/>
          </a:prstGeom>
          <a:noFill/>
        </p:spPr>
        <p:txBody>
          <a:bodyPr wrap="none" rtlCol="0">
            <a:spAutoFit/>
          </a:bodyPr>
          <a:lstStyle/>
          <a:p>
            <a:r>
              <a:rPr lang="en-US" b="1" dirty="0">
                <a:solidFill>
                  <a:schemeClr val="accent2"/>
                </a:solidFill>
              </a:rPr>
              <a:t>WEIM-Only Member</a:t>
            </a:r>
          </a:p>
        </p:txBody>
      </p:sp>
      <p:sp>
        <p:nvSpPr>
          <p:cNvPr id="85" name="TextBox 84"/>
          <p:cNvSpPr txBox="1"/>
          <p:nvPr/>
        </p:nvSpPr>
        <p:spPr>
          <a:xfrm>
            <a:off x="6654961" y="6013322"/>
            <a:ext cx="3578840" cy="369332"/>
          </a:xfrm>
          <a:prstGeom prst="rect">
            <a:avLst/>
          </a:prstGeom>
          <a:noFill/>
        </p:spPr>
        <p:txBody>
          <a:bodyPr wrap="square" rtlCol="0">
            <a:spAutoFit/>
          </a:bodyPr>
          <a:lstStyle/>
          <a:p>
            <a:r>
              <a:rPr lang="en-US" b="1" dirty="0">
                <a:solidFill>
                  <a:schemeClr val="accent5"/>
                </a:solidFill>
              </a:rPr>
              <a:t>Markets+ (DA and RT) Member</a:t>
            </a:r>
          </a:p>
        </p:txBody>
      </p:sp>
      <p:sp>
        <p:nvSpPr>
          <p:cNvPr id="4" name="Text Placeholder 3"/>
          <p:cNvSpPr>
            <a:spLocks noGrp="1"/>
          </p:cNvSpPr>
          <p:nvPr>
            <p:ph type="body" sz="quarter" idx="16"/>
          </p:nvPr>
        </p:nvSpPr>
        <p:spPr>
          <a:xfrm>
            <a:off x="507999" y="1155962"/>
            <a:ext cx="6369495" cy="3720837"/>
          </a:xfrm>
        </p:spPr>
        <p:txBody>
          <a:bodyPr/>
          <a:lstStyle/>
          <a:p>
            <a:pPr marL="111125" lvl="1" indent="0">
              <a:spcBef>
                <a:spcPts val="1800"/>
              </a:spcBef>
              <a:buNone/>
            </a:pPr>
            <a:r>
              <a:rPr lang="en-US" b="1" dirty="0"/>
              <a:t>Bookend Markets+ assumes almost all WECC utilities not committed to EDAM join M+</a:t>
            </a:r>
          </a:p>
          <a:p>
            <a:pPr lvl="1"/>
            <a:r>
              <a:rPr lang="en-US" b="1" dirty="0"/>
              <a:t>Markets+ Entities in </a:t>
            </a:r>
            <a:r>
              <a:rPr lang="en-US" b="1" dirty="0">
                <a:solidFill>
                  <a:schemeClr val="accent5"/>
                </a:solidFill>
              </a:rPr>
              <a:t>Orange</a:t>
            </a:r>
          </a:p>
          <a:p>
            <a:pPr lvl="2"/>
            <a:r>
              <a:rPr lang="en-US" dirty="0"/>
              <a:t>M+ entities assumed to also participate in SPP-run RT market, similar to WEIS</a:t>
            </a:r>
          </a:p>
          <a:p>
            <a:pPr lvl="2"/>
            <a:r>
              <a:rPr lang="en-US" dirty="0"/>
              <a:t>The </a:t>
            </a:r>
            <a:r>
              <a:rPr lang="en-US" b="1" dirty="0">
                <a:solidFill>
                  <a:schemeClr val="accent4"/>
                </a:solidFill>
              </a:rPr>
              <a:t>SPP West RTO </a:t>
            </a:r>
            <a:r>
              <a:rPr lang="en-US" dirty="0"/>
              <a:t>cooptimizes with Markets+</a:t>
            </a:r>
            <a:endParaRPr lang="en-US" b="1" dirty="0">
              <a:solidFill>
                <a:schemeClr val="accent5"/>
              </a:solidFill>
            </a:endParaRPr>
          </a:p>
          <a:p>
            <a:pPr lvl="1">
              <a:spcBef>
                <a:spcPts val="1800"/>
              </a:spcBef>
            </a:pPr>
            <a:r>
              <a:rPr lang="en-US" b="1" dirty="0"/>
              <a:t>EDAM Entities in </a:t>
            </a:r>
            <a:r>
              <a:rPr lang="en-US" b="1" dirty="0">
                <a:solidFill>
                  <a:schemeClr val="accent1"/>
                </a:solidFill>
              </a:rPr>
              <a:t>Blue</a:t>
            </a:r>
          </a:p>
          <a:p>
            <a:pPr lvl="2"/>
            <a:r>
              <a:rPr lang="en-US" dirty="0"/>
              <a:t>TIDC would remain in WEIM</a:t>
            </a:r>
          </a:p>
          <a:p>
            <a:pPr lvl="1"/>
            <a:r>
              <a:rPr lang="en-US" dirty="0"/>
              <a:t>IID, CFE, and AESO assumed to trade only bilaterally</a:t>
            </a:r>
          </a:p>
        </p:txBody>
      </p:sp>
      <p:sp>
        <p:nvSpPr>
          <p:cNvPr id="45" name="Text Placeholder 4"/>
          <p:cNvSpPr>
            <a:spLocks noGrp="1"/>
          </p:cNvSpPr>
          <p:nvPr>
            <p:ph type="body" sz="quarter" idx="19"/>
          </p:nvPr>
        </p:nvSpPr>
        <p:spPr>
          <a:xfrm>
            <a:off x="508000" y="7549"/>
            <a:ext cx="6040438" cy="477054"/>
          </a:xfrm>
        </p:spPr>
        <p:txBody>
          <a:bodyPr/>
          <a:lstStyle/>
          <a:p>
            <a:r>
              <a:rPr lang="en-US" dirty="0"/>
              <a:t> </a:t>
            </a:r>
          </a:p>
        </p:txBody>
      </p:sp>
      <p:sp>
        <p:nvSpPr>
          <p:cNvPr id="87" name="TextBox 86"/>
          <p:cNvSpPr txBox="1"/>
          <p:nvPr/>
        </p:nvSpPr>
        <p:spPr>
          <a:xfrm>
            <a:off x="6658235" y="5809000"/>
            <a:ext cx="2401619" cy="369332"/>
          </a:xfrm>
          <a:prstGeom prst="rect">
            <a:avLst/>
          </a:prstGeom>
          <a:noFill/>
        </p:spPr>
        <p:txBody>
          <a:bodyPr wrap="none" rtlCol="0">
            <a:spAutoFit/>
          </a:bodyPr>
          <a:lstStyle/>
          <a:p>
            <a:r>
              <a:rPr lang="en-US" b="1" dirty="0">
                <a:solidFill>
                  <a:schemeClr val="accent4">
                    <a:lumMod val="75000"/>
                  </a:schemeClr>
                </a:solidFill>
              </a:rPr>
              <a:t>SPP RTO West Member</a:t>
            </a:r>
          </a:p>
        </p:txBody>
      </p:sp>
      <p:sp>
        <p:nvSpPr>
          <p:cNvPr id="88" name="Text Placeholder 6"/>
          <p:cNvSpPr txBox="1">
            <a:spLocks/>
          </p:cNvSpPr>
          <p:nvPr/>
        </p:nvSpPr>
        <p:spPr>
          <a:xfrm>
            <a:off x="507999" y="5271"/>
            <a:ext cx="9301825" cy="477054"/>
          </a:xfrm>
          <a:prstGeom prst="rect">
            <a:avLst/>
          </a:prstGeom>
        </p:spPr>
        <p:txBody>
          <a:bodyPr vert="horz" wrap="square"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 EDAM/M+ Footprint Scenario Market Footprint Assumptions</a:t>
            </a:r>
          </a:p>
        </p:txBody>
      </p:sp>
      <p:sp>
        <p:nvSpPr>
          <p:cNvPr id="90" name="TextBox 89"/>
          <p:cNvSpPr txBox="1"/>
          <p:nvPr/>
        </p:nvSpPr>
        <p:spPr>
          <a:xfrm>
            <a:off x="8878888" y="6479203"/>
            <a:ext cx="1670137" cy="369332"/>
          </a:xfrm>
          <a:prstGeom prst="rect">
            <a:avLst/>
          </a:prstGeom>
          <a:noFill/>
        </p:spPr>
        <p:txBody>
          <a:bodyPr wrap="none" rtlCol="0">
            <a:spAutoFit/>
          </a:bodyPr>
          <a:lstStyle/>
          <a:p>
            <a:r>
              <a:rPr lang="en-US" b="1" dirty="0">
                <a:solidFill>
                  <a:schemeClr val="bg2">
                    <a:lumMod val="60000"/>
                    <a:lumOff val="40000"/>
                  </a:schemeClr>
                </a:solidFill>
              </a:rPr>
              <a:t>Non-Market BA</a:t>
            </a:r>
          </a:p>
        </p:txBody>
      </p:sp>
    </p:spTree>
    <p:extLst>
      <p:ext uri="{BB962C8B-B14F-4D97-AF65-F5344CB8AC3E}">
        <p14:creationId xmlns:p14="http://schemas.microsoft.com/office/powerpoint/2010/main" val="3462358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txBody>
          <a:bodyPr/>
          <a:lstStyle/>
          <a:p>
            <a:endParaRPr lang="en-US"/>
          </a:p>
        </p:txBody>
      </p:sp>
      <p:sp>
        <p:nvSpPr>
          <p:cNvPr id="4" name="Title 3"/>
          <p:cNvSpPr>
            <a:spLocks noGrp="1"/>
          </p:cNvSpPr>
          <p:nvPr>
            <p:ph type="title"/>
          </p:nvPr>
        </p:nvSpPr>
        <p:spPr/>
        <p:txBody>
          <a:bodyPr/>
          <a:lstStyle/>
          <a:p>
            <a:r>
              <a:rPr lang="en-US" dirty="0"/>
              <a:t>Appendix: EDAM/M+ Footprint Scenario Trading Detail</a:t>
            </a:r>
          </a:p>
        </p:txBody>
      </p:sp>
    </p:spTree>
    <p:extLst>
      <p:ext uri="{BB962C8B-B14F-4D97-AF65-F5344CB8AC3E}">
        <p14:creationId xmlns:p14="http://schemas.microsoft.com/office/powerpoint/2010/main" val="885336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33</a:t>
            </a:fld>
            <a:endParaRPr lang="en-US" dirty="0"/>
          </a:p>
        </p:txBody>
      </p:sp>
      <p:sp>
        <p:nvSpPr>
          <p:cNvPr id="5" name="Text Placeholder 4"/>
          <p:cNvSpPr>
            <a:spLocks noGrp="1"/>
          </p:cNvSpPr>
          <p:nvPr>
            <p:ph type="body" sz="quarter" idx="19"/>
          </p:nvPr>
        </p:nvSpPr>
        <p:spPr/>
        <p:txBody>
          <a:bodyPr/>
          <a:lstStyle/>
          <a:p>
            <a:r>
              <a:rPr lang="en-US" dirty="0"/>
              <a:t>Appendix: EDAM/M+ Footprint Scenario Trading Detail</a:t>
            </a:r>
          </a:p>
        </p:txBody>
      </p:sp>
      <p:sp>
        <p:nvSpPr>
          <p:cNvPr id="6" name="Title 5"/>
          <p:cNvSpPr>
            <a:spLocks noGrp="1"/>
          </p:cNvSpPr>
          <p:nvPr>
            <p:ph type="title"/>
          </p:nvPr>
        </p:nvSpPr>
        <p:spPr/>
        <p:txBody>
          <a:bodyPr/>
          <a:lstStyle/>
          <a:p>
            <a:r>
              <a:rPr lang="en-US" dirty="0"/>
              <a:t>NVE Trading Volumes</a:t>
            </a:r>
          </a:p>
        </p:txBody>
      </p:sp>
      <p:pic>
        <p:nvPicPr>
          <p:cNvPr id="7" name="Picture 6"/>
          <p:cNvPicPr>
            <a:picLocks noChangeAspect="1"/>
          </p:cNvPicPr>
          <p:nvPr/>
        </p:nvPicPr>
        <p:blipFill>
          <a:blip r:embed="rId2"/>
          <a:stretch>
            <a:fillRect/>
          </a:stretch>
        </p:blipFill>
        <p:spPr>
          <a:xfrm>
            <a:off x="507999" y="1965093"/>
            <a:ext cx="11350541" cy="3807636"/>
          </a:xfrm>
          <a:prstGeom prst="rect">
            <a:avLst/>
          </a:prstGeom>
        </p:spPr>
      </p:pic>
    </p:spTree>
    <p:extLst>
      <p:ext uri="{BB962C8B-B14F-4D97-AF65-F5344CB8AC3E}">
        <p14:creationId xmlns:p14="http://schemas.microsoft.com/office/powerpoint/2010/main" val="1016960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34</a:t>
            </a:fld>
            <a:endParaRPr lang="en-US" dirty="0"/>
          </a:p>
        </p:txBody>
      </p:sp>
      <p:sp>
        <p:nvSpPr>
          <p:cNvPr id="5" name="Text Placeholder 4"/>
          <p:cNvSpPr>
            <a:spLocks noGrp="1"/>
          </p:cNvSpPr>
          <p:nvPr>
            <p:ph type="body" sz="quarter" idx="19"/>
          </p:nvPr>
        </p:nvSpPr>
        <p:spPr>
          <a:xfrm>
            <a:off x="508000" y="7549"/>
            <a:ext cx="6040438" cy="477054"/>
          </a:xfrm>
        </p:spPr>
        <p:txBody>
          <a:bodyPr/>
          <a:lstStyle/>
          <a:p>
            <a:r>
              <a:rPr lang="en-US" dirty="0"/>
              <a:t>Appendix: EDAM/M+ Footprint Scenario Trading Detail</a:t>
            </a:r>
          </a:p>
        </p:txBody>
      </p:sp>
      <p:sp>
        <p:nvSpPr>
          <p:cNvPr id="6" name="Title 5"/>
          <p:cNvSpPr>
            <a:spLocks noGrp="1"/>
          </p:cNvSpPr>
          <p:nvPr>
            <p:ph type="title"/>
          </p:nvPr>
        </p:nvSpPr>
        <p:spPr/>
        <p:txBody>
          <a:bodyPr/>
          <a:lstStyle/>
          <a:p>
            <a:r>
              <a:rPr lang="en-US" dirty="0"/>
              <a:t>NVE Total Trading Value</a:t>
            </a:r>
          </a:p>
        </p:txBody>
      </p:sp>
      <p:pic>
        <p:nvPicPr>
          <p:cNvPr id="4" name="Picture 3"/>
          <p:cNvPicPr>
            <a:picLocks noChangeAspect="1"/>
          </p:cNvPicPr>
          <p:nvPr/>
        </p:nvPicPr>
        <p:blipFill>
          <a:blip r:embed="rId2"/>
          <a:stretch>
            <a:fillRect/>
          </a:stretch>
        </p:blipFill>
        <p:spPr>
          <a:xfrm>
            <a:off x="507999" y="1828996"/>
            <a:ext cx="11433990" cy="3383280"/>
          </a:xfrm>
          <a:prstGeom prst="rect">
            <a:avLst/>
          </a:prstGeom>
        </p:spPr>
      </p:pic>
    </p:spTree>
    <p:extLst>
      <p:ext uri="{BB962C8B-B14F-4D97-AF65-F5344CB8AC3E}">
        <p14:creationId xmlns:p14="http://schemas.microsoft.com/office/powerpoint/2010/main" val="1529759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35</a:t>
            </a:fld>
            <a:endParaRPr lang="en-US" dirty="0"/>
          </a:p>
        </p:txBody>
      </p:sp>
      <p:sp>
        <p:nvSpPr>
          <p:cNvPr id="5" name="Text Placeholder 4"/>
          <p:cNvSpPr>
            <a:spLocks noGrp="1"/>
          </p:cNvSpPr>
          <p:nvPr>
            <p:ph type="body" sz="quarter" idx="19"/>
          </p:nvPr>
        </p:nvSpPr>
        <p:spPr/>
        <p:txBody>
          <a:bodyPr/>
          <a:lstStyle/>
          <a:p>
            <a:r>
              <a:rPr lang="en-US" dirty="0"/>
              <a:t>Appendix: EDAM/M+ Footprint Scenario Trading Detail</a:t>
            </a:r>
          </a:p>
        </p:txBody>
      </p:sp>
      <p:sp>
        <p:nvSpPr>
          <p:cNvPr id="6" name="Title 5"/>
          <p:cNvSpPr>
            <a:spLocks noGrp="1"/>
          </p:cNvSpPr>
          <p:nvPr>
            <p:ph type="title"/>
          </p:nvPr>
        </p:nvSpPr>
        <p:spPr/>
        <p:txBody>
          <a:bodyPr/>
          <a:lstStyle/>
          <a:p>
            <a:r>
              <a:rPr lang="en-US" dirty="0"/>
              <a:t>NVE Average Trading Value</a:t>
            </a:r>
          </a:p>
        </p:txBody>
      </p:sp>
      <p:pic>
        <p:nvPicPr>
          <p:cNvPr id="7" name="Picture 6"/>
          <p:cNvPicPr>
            <a:picLocks noChangeAspect="1"/>
          </p:cNvPicPr>
          <p:nvPr/>
        </p:nvPicPr>
        <p:blipFill>
          <a:blip r:embed="rId2"/>
          <a:stretch>
            <a:fillRect/>
          </a:stretch>
        </p:blipFill>
        <p:spPr>
          <a:xfrm>
            <a:off x="507999" y="1868917"/>
            <a:ext cx="11279478" cy="3337560"/>
          </a:xfrm>
          <a:prstGeom prst="rect">
            <a:avLst/>
          </a:prstGeom>
        </p:spPr>
      </p:pic>
      <p:sp>
        <p:nvSpPr>
          <p:cNvPr id="4" name="TextBox 3"/>
          <p:cNvSpPr txBox="1"/>
          <p:nvPr/>
        </p:nvSpPr>
        <p:spPr>
          <a:xfrm>
            <a:off x="507999" y="5206477"/>
            <a:ext cx="4545475" cy="276999"/>
          </a:xfrm>
          <a:prstGeom prst="rect">
            <a:avLst/>
          </a:prstGeom>
          <a:noFill/>
        </p:spPr>
        <p:txBody>
          <a:bodyPr wrap="none" rtlCol="0">
            <a:spAutoFit/>
          </a:bodyPr>
          <a:lstStyle/>
          <a:p>
            <a:r>
              <a:rPr lang="en-US" sz="1200" dirty="0"/>
              <a:t>Note: calculated as the total trade value divided by total trade volume</a:t>
            </a:r>
          </a:p>
        </p:txBody>
      </p:sp>
    </p:spTree>
    <p:extLst>
      <p:ext uri="{BB962C8B-B14F-4D97-AF65-F5344CB8AC3E}">
        <p14:creationId xmlns:p14="http://schemas.microsoft.com/office/powerpoint/2010/main" val="1512445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txBody>
          <a:bodyPr/>
          <a:lstStyle/>
          <a:p>
            <a:endParaRPr lang="en-US"/>
          </a:p>
        </p:txBody>
      </p:sp>
      <p:sp>
        <p:nvSpPr>
          <p:cNvPr id="4" name="Title 3"/>
          <p:cNvSpPr>
            <a:spLocks noGrp="1"/>
          </p:cNvSpPr>
          <p:nvPr>
            <p:ph type="title"/>
          </p:nvPr>
        </p:nvSpPr>
        <p:spPr/>
        <p:txBody>
          <a:bodyPr/>
          <a:lstStyle/>
          <a:p>
            <a:r>
              <a:rPr lang="en-US" dirty="0"/>
              <a:t>Appendix: EDAM/M+ Footprint Scenario Adjusted Production Cost Details</a:t>
            </a:r>
          </a:p>
        </p:txBody>
      </p:sp>
    </p:spTree>
    <p:extLst>
      <p:ext uri="{BB962C8B-B14F-4D97-AF65-F5344CB8AC3E}">
        <p14:creationId xmlns:p14="http://schemas.microsoft.com/office/powerpoint/2010/main" val="3374196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37</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Bookend EDAM</a:t>
            </a:r>
          </a:p>
        </p:txBody>
      </p:sp>
      <p:sp>
        <p:nvSpPr>
          <p:cNvPr id="4" name="Text Placeholder 3"/>
          <p:cNvSpPr>
            <a:spLocks noGrp="1"/>
          </p:cNvSpPr>
          <p:nvPr>
            <p:ph type="body" sz="quarter" idx="16"/>
          </p:nvPr>
        </p:nvSpPr>
        <p:spPr>
          <a:xfrm>
            <a:off x="507999" y="1155962"/>
            <a:ext cx="10231536" cy="5117535"/>
          </a:xfrm>
        </p:spPr>
        <p:txBody>
          <a:bodyPr/>
          <a:lstStyle/>
          <a:p>
            <a:pPr marL="111125" lvl="1" indent="0">
              <a:spcBef>
                <a:spcPts val="1800"/>
              </a:spcBef>
              <a:buNone/>
            </a:pPr>
            <a:r>
              <a:rPr lang="en-US" b="1" dirty="0"/>
              <a:t>Bookend EDAM has </a:t>
            </a:r>
            <a:r>
              <a:rPr lang="en-US" b="1"/>
              <a:t>a $65.4 </a:t>
            </a:r>
            <a:r>
              <a:rPr lang="en-US" b="1" dirty="0"/>
              <a:t>million adjusted production cost benefit for NVE</a:t>
            </a:r>
            <a:endParaRPr lang="en-US" sz="1600" dirty="0"/>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 EDAM/M+ Footprint Scenario </a:t>
            </a:r>
            <a:r>
              <a:rPr lang="en-US" dirty="0" err="1"/>
              <a:t>apc</a:t>
            </a:r>
            <a:r>
              <a:rPr lang="en-US" dirty="0"/>
              <a:t> detail</a:t>
            </a:r>
          </a:p>
        </p:txBody>
      </p:sp>
      <p:pic>
        <p:nvPicPr>
          <p:cNvPr id="10" name="Picture 9"/>
          <p:cNvPicPr>
            <a:picLocks noChangeAspect="1"/>
          </p:cNvPicPr>
          <p:nvPr/>
        </p:nvPicPr>
        <p:blipFill>
          <a:blip r:embed="rId2"/>
          <a:stretch>
            <a:fillRect/>
          </a:stretch>
        </p:blipFill>
        <p:spPr>
          <a:xfrm>
            <a:off x="364737" y="2533580"/>
            <a:ext cx="11371989" cy="2157984"/>
          </a:xfrm>
          <a:prstGeom prst="rect">
            <a:avLst/>
          </a:prstGeom>
        </p:spPr>
      </p:pic>
    </p:spTree>
    <p:extLst>
      <p:ext uri="{BB962C8B-B14F-4D97-AF65-F5344CB8AC3E}">
        <p14:creationId xmlns:p14="http://schemas.microsoft.com/office/powerpoint/2010/main" val="2581958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38</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Middle View 1</a:t>
            </a:r>
          </a:p>
        </p:txBody>
      </p:sp>
      <p:sp>
        <p:nvSpPr>
          <p:cNvPr id="4" name="Text Placeholder 3"/>
          <p:cNvSpPr>
            <a:spLocks noGrp="1"/>
          </p:cNvSpPr>
          <p:nvPr>
            <p:ph type="body" sz="quarter" idx="16"/>
          </p:nvPr>
        </p:nvSpPr>
        <p:spPr>
          <a:xfrm>
            <a:off x="507999" y="1155962"/>
            <a:ext cx="10231536" cy="5117535"/>
          </a:xfrm>
        </p:spPr>
        <p:txBody>
          <a:bodyPr/>
          <a:lstStyle/>
          <a:p>
            <a:pPr marL="111125" lvl="1" indent="0">
              <a:spcBef>
                <a:spcPts val="1800"/>
              </a:spcBef>
              <a:buNone/>
            </a:pPr>
            <a:r>
              <a:rPr lang="en-US" b="1"/>
              <a:t>Middle View 1 has a $128.5 </a:t>
            </a:r>
            <a:r>
              <a:rPr lang="en-US" b="1" dirty="0"/>
              <a:t>million adjusted production cost benefit for NVE</a:t>
            </a:r>
            <a:endParaRPr lang="en-US" sz="1600" dirty="0"/>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 EDAM/M+ Footprint Scenario </a:t>
            </a:r>
            <a:r>
              <a:rPr lang="en-US" dirty="0" err="1"/>
              <a:t>apc</a:t>
            </a:r>
            <a:r>
              <a:rPr lang="en-US" dirty="0"/>
              <a:t> detail</a:t>
            </a:r>
          </a:p>
        </p:txBody>
      </p:sp>
      <p:pic>
        <p:nvPicPr>
          <p:cNvPr id="8" name="Picture 7"/>
          <p:cNvPicPr>
            <a:picLocks noChangeAspect="1"/>
          </p:cNvPicPr>
          <p:nvPr/>
        </p:nvPicPr>
        <p:blipFill>
          <a:blip r:embed="rId2"/>
          <a:stretch>
            <a:fillRect/>
          </a:stretch>
        </p:blipFill>
        <p:spPr>
          <a:xfrm>
            <a:off x="491373" y="2575145"/>
            <a:ext cx="11229287" cy="2148840"/>
          </a:xfrm>
          <a:prstGeom prst="rect">
            <a:avLst/>
          </a:prstGeom>
        </p:spPr>
      </p:pic>
    </p:spTree>
    <p:extLst>
      <p:ext uri="{BB962C8B-B14F-4D97-AF65-F5344CB8AC3E}">
        <p14:creationId xmlns:p14="http://schemas.microsoft.com/office/powerpoint/2010/main" val="378644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7999" y="1255794"/>
            <a:ext cx="10988431" cy="1174791"/>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15888" lvl="0" indent="-115888">
              <a:spcBef>
                <a:spcPts val="1800"/>
              </a:spcBef>
              <a:buSzPct val="25000"/>
              <a:buFont typeface="Calibri Light" panose="020F0302020204030204" pitchFamily="34" charset="0"/>
              <a:buChar char=" "/>
              <a:defRPr/>
            </a:pPr>
            <a:r>
              <a:rPr lang="en-US" sz="2400" b="1" dirty="0">
                <a:solidFill>
                  <a:srgbClr val="FFFFFF"/>
                </a:solidFill>
              </a:rPr>
              <a:t>Scope: to simulate the </a:t>
            </a:r>
            <a:r>
              <a:rPr lang="en-US" sz="2400" b="1" u="sng" dirty="0">
                <a:solidFill>
                  <a:srgbClr val="FFFFFF"/>
                </a:solidFill>
              </a:rPr>
              <a:t>specific</a:t>
            </a:r>
            <a:r>
              <a:rPr lang="en-US" sz="2400" b="1" dirty="0">
                <a:solidFill>
                  <a:srgbClr val="FFFFFF"/>
                </a:solidFill>
              </a:rPr>
              <a:t> EDAM/M+ designs for realistic market footprints, not a simplified representation of a wholesale market across the entire WECC</a:t>
            </a:r>
            <a:endParaRPr lang="en-US" sz="2400" dirty="0">
              <a:solidFill>
                <a:srgbClr val="FFFFFF"/>
              </a:solidFill>
            </a:endParaRPr>
          </a:p>
        </p:txBody>
      </p:sp>
      <p:sp>
        <p:nvSpPr>
          <p:cNvPr id="4" name="Text Placeholder 3"/>
          <p:cNvSpPr>
            <a:spLocks noGrp="1"/>
          </p:cNvSpPr>
          <p:nvPr>
            <p:ph type="body" sz="quarter" idx="16"/>
          </p:nvPr>
        </p:nvSpPr>
        <p:spPr>
          <a:xfrm>
            <a:off x="417443" y="2391344"/>
            <a:ext cx="11343861" cy="4012261"/>
          </a:xfrm>
        </p:spPr>
        <p:txBody>
          <a:bodyPr numCol="1"/>
          <a:lstStyle/>
          <a:p>
            <a:pPr lvl="1">
              <a:lnSpc>
                <a:spcPct val="95000"/>
              </a:lnSpc>
              <a:spcBef>
                <a:spcPts val="400"/>
              </a:spcBef>
            </a:pPr>
            <a:r>
              <a:rPr lang="en-US" sz="1800" b="1" dirty="0">
                <a:solidFill>
                  <a:schemeClr val="accent1"/>
                </a:solidFill>
              </a:rPr>
              <a:t>Calculate a multiple benefit metrics:</a:t>
            </a:r>
            <a:r>
              <a:rPr lang="en-US" sz="1800" dirty="0">
                <a:solidFill>
                  <a:schemeClr val="accent1"/>
                </a:solidFill>
              </a:rPr>
              <a:t> </a:t>
            </a:r>
            <a:r>
              <a:rPr lang="en-US" sz="1800" dirty="0"/>
              <a:t>(1) Adjusted Production Cost (APC), (2) impact on wheeling revenue, (3) loss of bilateral trading profits, and (4) EDAM/M+ congestion and transfer revenues </a:t>
            </a:r>
          </a:p>
          <a:p>
            <a:pPr lvl="1">
              <a:lnSpc>
                <a:spcPct val="95000"/>
              </a:lnSpc>
              <a:spcBef>
                <a:spcPts val="400"/>
              </a:spcBef>
            </a:pPr>
            <a:r>
              <a:rPr lang="en-US" sz="1800" b="1" dirty="0">
                <a:solidFill>
                  <a:schemeClr val="accent1"/>
                </a:solidFill>
              </a:rPr>
              <a:t>Model the EDAM and/or M+ GHG structure:</a:t>
            </a:r>
            <a:r>
              <a:rPr lang="en-US" sz="1800" dirty="0">
                <a:solidFill>
                  <a:schemeClr val="accent1"/>
                </a:solidFill>
              </a:rPr>
              <a:t> </a:t>
            </a:r>
            <a:r>
              <a:rPr lang="en-US" sz="1800" dirty="0"/>
              <a:t>as specified in the design or contemplated design</a:t>
            </a:r>
          </a:p>
          <a:p>
            <a:pPr lvl="2">
              <a:lnSpc>
                <a:spcPct val="95000"/>
              </a:lnSpc>
              <a:spcBef>
                <a:spcPts val="400"/>
              </a:spcBef>
            </a:pPr>
            <a:r>
              <a:rPr lang="en-US" sz="1600" dirty="0"/>
              <a:t>EDAM: simulated the “GHG Reference Pass” to set limits on transfers into the GHG region (CA and WA). </a:t>
            </a:r>
          </a:p>
          <a:p>
            <a:pPr lvl="2">
              <a:lnSpc>
                <a:spcPct val="95000"/>
              </a:lnSpc>
              <a:spcBef>
                <a:spcPts val="400"/>
              </a:spcBef>
            </a:pPr>
            <a:r>
              <a:rPr lang="en-US" sz="1600" dirty="0"/>
              <a:t>M+: simulated “Resource Owner, Merit Order w/ Enhanced Floating Surplus” approach to setting transfer limits into GHG regions </a:t>
            </a:r>
          </a:p>
          <a:p>
            <a:pPr lvl="2">
              <a:lnSpc>
                <a:spcPct val="95000"/>
              </a:lnSpc>
              <a:spcBef>
                <a:spcPts val="400"/>
              </a:spcBef>
            </a:pPr>
            <a:r>
              <a:rPr lang="en-US" sz="1600" dirty="0"/>
              <a:t>Modeled resource-type-specific GHG costs</a:t>
            </a:r>
          </a:p>
          <a:p>
            <a:pPr lvl="1">
              <a:lnSpc>
                <a:spcPct val="95000"/>
              </a:lnSpc>
              <a:spcBef>
                <a:spcPts val="400"/>
              </a:spcBef>
            </a:pPr>
            <a:r>
              <a:rPr lang="en-US" sz="1800" b="1" dirty="0">
                <a:solidFill>
                  <a:schemeClr val="accent1"/>
                </a:solidFill>
              </a:rPr>
              <a:t>Simulate existing &amp; prospective real-time markets: </a:t>
            </a:r>
            <a:r>
              <a:rPr lang="en-US" sz="1800" dirty="0"/>
              <a:t>WEIM in parallel with the EDAM, formation of a day-ahead and real-time market with M+, nodal representation of entire WECC</a:t>
            </a:r>
          </a:p>
          <a:p>
            <a:pPr lvl="2">
              <a:lnSpc>
                <a:spcPct val="95000"/>
              </a:lnSpc>
              <a:spcBef>
                <a:spcPts val="400"/>
              </a:spcBef>
            </a:pPr>
            <a:r>
              <a:rPr lang="en-US" sz="1600" dirty="0"/>
              <a:t>Estimated the impact on existing WEIM and new EDAM or Markets+ trades and congestion revenues</a:t>
            </a:r>
            <a:endParaRPr lang="en-US" sz="1600" b="1" dirty="0">
              <a:solidFill>
                <a:schemeClr val="accent1"/>
              </a:solidFill>
            </a:endParaRPr>
          </a:p>
          <a:p>
            <a:pPr lvl="1">
              <a:lnSpc>
                <a:spcPct val="95000"/>
              </a:lnSpc>
              <a:spcBef>
                <a:spcPts val="400"/>
              </a:spcBef>
            </a:pPr>
            <a:r>
              <a:rPr lang="en-US" sz="1800" b="1" dirty="0">
                <a:solidFill>
                  <a:schemeClr val="accent1"/>
                </a:solidFill>
              </a:rPr>
              <a:t>Capture value of coupled day-ahead and real-time markets to manage unexpected imbalance: </a:t>
            </a:r>
            <a:r>
              <a:rPr lang="en-US" sz="1600" dirty="0"/>
              <a:t>modeled renewable and load forecast uncertainty between DA and RT </a:t>
            </a:r>
          </a:p>
          <a:p>
            <a:pPr lvl="1">
              <a:lnSpc>
                <a:spcPct val="95000"/>
              </a:lnSpc>
              <a:spcBef>
                <a:spcPts val="400"/>
              </a:spcBef>
            </a:pPr>
            <a:r>
              <a:rPr lang="en-US" sz="1800" b="1" dirty="0">
                <a:solidFill>
                  <a:schemeClr val="accent1"/>
                </a:solidFill>
              </a:rPr>
              <a:t>Realistically represent bilateral markets: </a:t>
            </a:r>
            <a:r>
              <a:rPr lang="en-US" sz="1600" dirty="0"/>
              <a:t>captured existing contract-path transmission rights, major trading hubs, block trading, CAISO intertie trades, hourly BA-to-BA trades, and wheeling charges where applicable</a:t>
            </a:r>
          </a:p>
        </p:txBody>
      </p:sp>
      <p:sp>
        <p:nvSpPr>
          <p:cNvPr id="3" name="Text Placeholder 2"/>
          <p:cNvSpPr>
            <a:spLocks noGrp="1"/>
          </p:cNvSpPr>
          <p:nvPr>
            <p:ph type="body" sz="quarter" idx="19"/>
          </p:nvPr>
        </p:nvSpPr>
        <p:spPr/>
        <p:txBody>
          <a:bodyPr/>
          <a:lstStyle/>
          <a:p>
            <a:r>
              <a:rPr lang="en-US" dirty="0"/>
              <a:t>Overview of NVE Studies</a:t>
            </a:r>
          </a:p>
        </p:txBody>
      </p:sp>
      <p:sp>
        <p:nvSpPr>
          <p:cNvPr id="6" name="Title 5"/>
          <p:cNvSpPr>
            <a:spLocks noGrp="1"/>
          </p:cNvSpPr>
          <p:nvPr>
            <p:ph type="title"/>
          </p:nvPr>
        </p:nvSpPr>
        <p:spPr/>
        <p:txBody>
          <a:bodyPr/>
          <a:lstStyle/>
          <a:p>
            <a:r>
              <a:rPr lang="en-US" dirty="0"/>
              <a:t>Scope of Studies</a:t>
            </a:r>
          </a:p>
        </p:txBody>
      </p:sp>
      <p:sp>
        <p:nvSpPr>
          <p:cNvPr id="2" name="Slide Number Placeholder 1"/>
          <p:cNvSpPr>
            <a:spLocks noGrp="1"/>
          </p:cNvSpPr>
          <p:nvPr>
            <p:ph type="sldNum" sz="quarter" idx="4294967295"/>
          </p:nvPr>
        </p:nvSpPr>
        <p:spPr>
          <a:xfrm>
            <a:off x="10737850" y="6383338"/>
            <a:ext cx="14541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892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39</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Middle View 2</a:t>
            </a:r>
          </a:p>
        </p:txBody>
      </p:sp>
      <p:sp>
        <p:nvSpPr>
          <p:cNvPr id="4" name="Text Placeholder 3"/>
          <p:cNvSpPr>
            <a:spLocks noGrp="1"/>
          </p:cNvSpPr>
          <p:nvPr>
            <p:ph type="body" sz="quarter" idx="16"/>
          </p:nvPr>
        </p:nvSpPr>
        <p:spPr>
          <a:xfrm>
            <a:off x="507999" y="1155962"/>
            <a:ext cx="10231536" cy="5117535"/>
          </a:xfrm>
        </p:spPr>
        <p:txBody>
          <a:bodyPr/>
          <a:lstStyle/>
          <a:p>
            <a:pPr marL="111125" lvl="1" indent="0">
              <a:spcBef>
                <a:spcPts val="1800"/>
              </a:spcBef>
              <a:buNone/>
            </a:pPr>
            <a:r>
              <a:rPr lang="en-US" b="1" dirty="0"/>
              <a:t>Middle View 2 has a $60.1 million adjusted production cost benefit for NVE</a:t>
            </a:r>
            <a:endParaRPr lang="en-US" sz="1600" dirty="0"/>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 EDAM/M+ Footprint Scenario </a:t>
            </a:r>
            <a:r>
              <a:rPr lang="en-US" dirty="0" err="1"/>
              <a:t>apc</a:t>
            </a:r>
            <a:r>
              <a:rPr lang="en-US" dirty="0"/>
              <a:t> detail</a:t>
            </a:r>
          </a:p>
        </p:txBody>
      </p:sp>
      <p:pic>
        <p:nvPicPr>
          <p:cNvPr id="3" name="Picture 2"/>
          <p:cNvPicPr>
            <a:picLocks noChangeAspect="1"/>
          </p:cNvPicPr>
          <p:nvPr/>
        </p:nvPicPr>
        <p:blipFill>
          <a:blip r:embed="rId2"/>
          <a:stretch>
            <a:fillRect/>
          </a:stretch>
        </p:blipFill>
        <p:spPr>
          <a:xfrm>
            <a:off x="507999" y="2525268"/>
            <a:ext cx="11286843" cy="2157984"/>
          </a:xfrm>
          <a:prstGeom prst="rect">
            <a:avLst/>
          </a:prstGeom>
        </p:spPr>
      </p:pic>
    </p:spTree>
    <p:extLst>
      <p:ext uri="{BB962C8B-B14F-4D97-AF65-F5344CB8AC3E}">
        <p14:creationId xmlns:p14="http://schemas.microsoft.com/office/powerpoint/2010/main" val="2230172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40</a:t>
            </a:fld>
            <a:endParaRPr lang="en-US" dirty="0"/>
          </a:p>
        </p:txBody>
      </p:sp>
      <p:sp>
        <p:nvSpPr>
          <p:cNvPr id="5" name="Text Placeholder 4"/>
          <p:cNvSpPr>
            <a:spLocks noGrp="1"/>
          </p:cNvSpPr>
          <p:nvPr>
            <p:ph type="body" sz="quarter" idx="19"/>
          </p:nvPr>
        </p:nvSpPr>
        <p:spPr/>
        <p:txBody>
          <a:bodyPr/>
          <a:lstStyle/>
          <a:p>
            <a:r>
              <a:rPr lang="en-US" dirty="0"/>
              <a:t>Appendix: EDAM/M+ Footprint Scenario </a:t>
            </a:r>
            <a:r>
              <a:rPr lang="en-US" dirty="0" err="1"/>
              <a:t>apc</a:t>
            </a:r>
            <a:r>
              <a:rPr lang="en-US" dirty="0"/>
              <a:t> detail</a:t>
            </a:r>
          </a:p>
        </p:txBody>
      </p:sp>
      <p:sp>
        <p:nvSpPr>
          <p:cNvPr id="6" name="Title 5"/>
          <p:cNvSpPr>
            <a:spLocks noGrp="1"/>
          </p:cNvSpPr>
          <p:nvPr>
            <p:ph type="title"/>
          </p:nvPr>
        </p:nvSpPr>
        <p:spPr/>
        <p:txBody>
          <a:bodyPr/>
          <a:lstStyle/>
          <a:p>
            <a:r>
              <a:rPr lang="en-US" dirty="0"/>
              <a:t>Middle View 3</a:t>
            </a:r>
          </a:p>
        </p:txBody>
      </p:sp>
      <p:sp>
        <p:nvSpPr>
          <p:cNvPr id="4" name="Text Placeholder 3"/>
          <p:cNvSpPr>
            <a:spLocks noGrp="1"/>
          </p:cNvSpPr>
          <p:nvPr>
            <p:ph type="body" sz="quarter" idx="16"/>
          </p:nvPr>
        </p:nvSpPr>
        <p:spPr>
          <a:xfrm>
            <a:off x="507999" y="1155962"/>
            <a:ext cx="10231536" cy="5117535"/>
          </a:xfrm>
        </p:spPr>
        <p:txBody>
          <a:bodyPr/>
          <a:lstStyle/>
          <a:p>
            <a:pPr marL="111125" lvl="1" indent="0">
              <a:spcBef>
                <a:spcPts val="1800"/>
              </a:spcBef>
              <a:buNone/>
            </a:pPr>
            <a:r>
              <a:rPr lang="en-US" b="1" dirty="0"/>
              <a:t>Middle View 3 has a $64.7 million adjusted production cost benefit for NVE</a:t>
            </a:r>
            <a:endParaRPr lang="en-US" sz="1600" dirty="0"/>
          </a:p>
        </p:txBody>
      </p:sp>
      <p:pic>
        <p:nvPicPr>
          <p:cNvPr id="3" name="Picture 2"/>
          <p:cNvPicPr>
            <a:picLocks noChangeAspect="1"/>
          </p:cNvPicPr>
          <p:nvPr/>
        </p:nvPicPr>
        <p:blipFill>
          <a:blip r:embed="rId2"/>
          <a:stretch>
            <a:fillRect/>
          </a:stretch>
        </p:blipFill>
        <p:spPr>
          <a:xfrm>
            <a:off x="461151" y="2566832"/>
            <a:ext cx="11248747" cy="2148840"/>
          </a:xfrm>
          <a:prstGeom prst="rect">
            <a:avLst/>
          </a:prstGeom>
        </p:spPr>
      </p:pic>
    </p:spTree>
    <p:extLst>
      <p:ext uri="{BB962C8B-B14F-4D97-AF65-F5344CB8AC3E}">
        <p14:creationId xmlns:p14="http://schemas.microsoft.com/office/powerpoint/2010/main" val="2832258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41</a:t>
            </a:fld>
            <a:endParaRPr lang="en-US" dirty="0"/>
          </a:p>
        </p:txBody>
      </p:sp>
      <p:sp>
        <p:nvSpPr>
          <p:cNvPr id="6" name="Title 5"/>
          <p:cNvSpPr>
            <a:spLocks noGrp="1"/>
          </p:cNvSpPr>
          <p:nvPr>
            <p:ph type="title"/>
          </p:nvPr>
        </p:nvSpPr>
        <p:spPr/>
        <p:txBody>
          <a:bodyPr/>
          <a:lstStyle/>
          <a:p>
            <a:r>
              <a:rPr lang="en-US" dirty="0"/>
              <a:t>Bookend Markets+</a:t>
            </a:r>
          </a:p>
        </p:txBody>
      </p:sp>
      <p:sp>
        <p:nvSpPr>
          <p:cNvPr id="4" name="Text Placeholder 3"/>
          <p:cNvSpPr>
            <a:spLocks noGrp="1"/>
          </p:cNvSpPr>
          <p:nvPr>
            <p:ph type="body" sz="quarter" idx="16"/>
          </p:nvPr>
        </p:nvSpPr>
        <p:spPr>
          <a:xfrm>
            <a:off x="507999" y="1155962"/>
            <a:ext cx="10231536" cy="5117535"/>
          </a:xfrm>
        </p:spPr>
        <p:txBody>
          <a:bodyPr/>
          <a:lstStyle/>
          <a:p>
            <a:pPr marL="111125" lvl="1" indent="0">
              <a:spcBef>
                <a:spcPts val="1800"/>
              </a:spcBef>
              <a:buNone/>
            </a:pPr>
            <a:r>
              <a:rPr lang="en-US" b="1" dirty="0"/>
              <a:t>Bookend Markets+ has </a:t>
            </a:r>
            <a:r>
              <a:rPr lang="en-US" b="1"/>
              <a:t>a $70 </a:t>
            </a:r>
            <a:r>
              <a:rPr lang="en-US" b="1" dirty="0"/>
              <a:t>million adjusted production cost benefit for NVE</a:t>
            </a:r>
            <a:endParaRPr lang="en-US" sz="1600" dirty="0"/>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 EDAM/M+ Footprint Scenario </a:t>
            </a:r>
            <a:r>
              <a:rPr lang="en-US" dirty="0" err="1"/>
              <a:t>apc</a:t>
            </a:r>
            <a:r>
              <a:rPr lang="en-US" dirty="0"/>
              <a:t> detail</a:t>
            </a:r>
          </a:p>
        </p:txBody>
      </p:sp>
      <p:pic>
        <p:nvPicPr>
          <p:cNvPr id="8" name="Picture 7"/>
          <p:cNvPicPr>
            <a:picLocks noChangeAspect="1"/>
          </p:cNvPicPr>
          <p:nvPr/>
        </p:nvPicPr>
        <p:blipFill>
          <a:blip r:embed="rId2"/>
          <a:stretch>
            <a:fillRect/>
          </a:stretch>
        </p:blipFill>
        <p:spPr>
          <a:xfrm>
            <a:off x="507999" y="2474883"/>
            <a:ext cx="11267301" cy="2157984"/>
          </a:xfrm>
          <a:prstGeom prst="rect">
            <a:avLst/>
          </a:prstGeom>
        </p:spPr>
      </p:pic>
    </p:spTree>
    <p:extLst>
      <p:ext uri="{BB962C8B-B14F-4D97-AF65-F5344CB8AC3E}">
        <p14:creationId xmlns:p14="http://schemas.microsoft.com/office/powerpoint/2010/main" val="3946496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txBody>
          <a:bodyPr/>
          <a:lstStyle/>
          <a:p>
            <a:endParaRPr lang="en-US"/>
          </a:p>
        </p:txBody>
      </p:sp>
      <p:sp>
        <p:nvSpPr>
          <p:cNvPr id="3" name="Text Placeholder 2"/>
          <p:cNvSpPr>
            <a:spLocks noGrp="1"/>
          </p:cNvSpPr>
          <p:nvPr>
            <p:ph type="body" sz="quarter" idx="21"/>
          </p:nvPr>
        </p:nvSpPr>
        <p:spPr/>
        <p:txBody>
          <a:bodyPr/>
          <a:lstStyle/>
          <a:p>
            <a:endParaRPr lang="en-US"/>
          </a:p>
        </p:txBody>
      </p:sp>
      <p:sp>
        <p:nvSpPr>
          <p:cNvPr id="4" name="Title 3"/>
          <p:cNvSpPr>
            <a:spLocks noGrp="1"/>
          </p:cNvSpPr>
          <p:nvPr>
            <p:ph type="title"/>
          </p:nvPr>
        </p:nvSpPr>
        <p:spPr/>
        <p:txBody>
          <a:bodyPr/>
          <a:lstStyle/>
          <a:p>
            <a:r>
              <a:rPr lang="en-US" dirty="0"/>
              <a:t>Appendix: Benefits Metrics</a:t>
            </a:r>
          </a:p>
        </p:txBody>
      </p:sp>
    </p:spTree>
    <p:extLst>
      <p:ext uri="{BB962C8B-B14F-4D97-AF65-F5344CB8AC3E}">
        <p14:creationId xmlns:p14="http://schemas.microsoft.com/office/powerpoint/2010/main" val="2475530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508000" y="2200634"/>
            <a:ext cx="11164888" cy="2023672"/>
          </a:xfrm>
        </p:spPr>
        <p:txBody>
          <a:bodyPr numCol="1"/>
          <a:lstStyle/>
          <a:p>
            <a:r>
              <a:rPr lang="en-US" b="1" dirty="0"/>
              <a:t>The APC is calculated for the BAU Case and the RTO case to determine the RTO-related reduction in APC</a:t>
            </a:r>
          </a:p>
          <a:p>
            <a:pPr lvl="1"/>
            <a:r>
              <a:rPr lang="en-US" dirty="0"/>
              <a:t>By using the generation price of the exporter and load price of the importer for sales revenues and purchase costs, the </a:t>
            </a:r>
            <a:r>
              <a:rPr lang="en-US" u="sng" dirty="0"/>
              <a:t>APC metric does not capture wheeling revenues and the remaining portion of the value of the trade to the counterparties</a:t>
            </a:r>
            <a:r>
              <a:rPr lang="en-US" dirty="0"/>
              <a:t> (see next slide)</a:t>
            </a:r>
          </a:p>
        </p:txBody>
      </p:sp>
      <p:sp>
        <p:nvSpPr>
          <p:cNvPr id="6" name="Title 5"/>
          <p:cNvSpPr>
            <a:spLocks noGrp="1"/>
          </p:cNvSpPr>
          <p:nvPr>
            <p:ph type="title"/>
          </p:nvPr>
        </p:nvSpPr>
        <p:spPr/>
        <p:txBody>
          <a:bodyPr/>
          <a:lstStyle/>
          <a:p>
            <a:r>
              <a:rPr lang="en-US" dirty="0"/>
              <a:t>Benefit Metric: Adjusted Production Cost</a:t>
            </a:r>
          </a:p>
        </p:txBody>
      </p:sp>
      <p:sp>
        <p:nvSpPr>
          <p:cNvPr id="2" name="Slide Number Placeholder 1"/>
          <p:cNvSpPr>
            <a:spLocks noGrp="1"/>
          </p:cNvSpPr>
          <p:nvPr>
            <p:ph type="sldNum" sz="quarter" idx="4294967295"/>
          </p:nvPr>
        </p:nvSpPr>
        <p:spPr>
          <a:xfrm>
            <a:off x="10737850" y="6356350"/>
            <a:ext cx="145415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endParaRPr>
          </a:p>
        </p:txBody>
      </p:sp>
      <p:sp>
        <p:nvSpPr>
          <p:cNvPr id="3" name="Rectangle 2"/>
          <p:cNvSpPr/>
          <p:nvPr/>
        </p:nvSpPr>
        <p:spPr>
          <a:xfrm>
            <a:off x="508000" y="4198489"/>
            <a:ext cx="11164717" cy="2000548"/>
          </a:xfrm>
          <a:prstGeom prst="rect">
            <a:avLst/>
          </a:prstGeom>
        </p:spPr>
        <p:txBody>
          <a:bodyPr wrap="square">
            <a:spAutoFit/>
          </a:bodyPr>
          <a:lstStyle/>
          <a:p>
            <a:pPr marL="60325" marR="0" lvl="1" indent="0" algn="l" defTabSz="457200" rtl="0" eaLnBrk="1" fontAlgn="auto" latinLnBrk="0" hangingPunct="1">
              <a:lnSpc>
                <a:spcPct val="100000"/>
              </a:lnSpc>
              <a:spcBef>
                <a:spcPts val="120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a:ea typeface="+mn-ea"/>
                <a:cs typeface="+mn-cs"/>
              </a:rPr>
              <a:t>The APC is the sum of production costs and purchased power less off-system sales revenue:</a:t>
            </a:r>
          </a:p>
          <a:p>
            <a:pPr marL="2233613" marR="0" lvl="1" indent="-1946275" algn="l" defTabSz="4572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rgbClr val="2297AA"/>
                </a:solidFill>
                <a:effectLst/>
                <a:uLnTx/>
                <a:uFillTx/>
                <a:latin typeface="Calibri" panose="020F0502020204030204"/>
                <a:ea typeface="+mn-ea"/>
                <a:cs typeface="+mn-cs"/>
              </a:rPr>
              <a:t>(+) Production costs</a:t>
            </a:r>
            <a:r>
              <a:rPr kumimoji="0" lang="en-US" sz="1800" b="1" i="0" u="none" strike="noStrike" kern="1200" cap="none" spc="0" normalizeH="0" baseline="0" noProof="0" dirty="0">
                <a:ln>
                  <a:noFill/>
                </a:ln>
                <a:solidFill>
                  <a:srgbClr val="494F56"/>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(fuel, startup, variable O&amp;M, emissions costs) for generation owned or contracted by the load-serving entities</a:t>
            </a:r>
          </a:p>
          <a:p>
            <a:pPr marL="287338" marR="0" lvl="1" indent="0" algn="l" defTabSz="4572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rgbClr val="2297AA"/>
                </a:solidFill>
                <a:effectLst/>
                <a:uLnTx/>
                <a:uFillTx/>
                <a:latin typeface="Calibri" panose="020F0502020204030204"/>
                <a:ea typeface="+mn-ea"/>
                <a:cs typeface="+mn-cs"/>
              </a:rPr>
              <a:t>(+) Cost of bilateral and market purchases</a:t>
            </a:r>
            <a:r>
              <a:rPr kumimoji="0" lang="en-US" sz="1800" b="1" i="0" u="none" strike="noStrike" kern="1200" cap="none" spc="0" normalizeH="0" baseline="0" noProof="0" dirty="0">
                <a:ln>
                  <a:noFill/>
                </a:ln>
                <a:solidFill>
                  <a:srgbClr val="494F56"/>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valued at the BAA’s load-weighted energy price (“Load LMP”)</a:t>
            </a:r>
          </a:p>
          <a:p>
            <a:pPr marL="287338" marR="0" lvl="1" indent="0" algn="l" defTabSz="4572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rgbClr val="2297AA"/>
                </a:solidFill>
                <a:effectLst/>
                <a:uLnTx/>
                <a:uFillTx/>
                <a:latin typeface="Calibri" panose="020F0502020204030204"/>
                <a:ea typeface="+mn-ea"/>
                <a:cs typeface="+mn-cs"/>
              </a:rPr>
              <a:t>(−) Revenues from bilateral and market sales</a:t>
            </a:r>
            <a:r>
              <a:rPr kumimoji="0" lang="en-US" sz="1800" b="1" i="0" u="none" strike="noStrike" kern="1200" cap="none" spc="0" normalizeH="0" baseline="0" noProof="0" dirty="0">
                <a:ln>
                  <a:noFill/>
                </a:ln>
                <a:solidFill>
                  <a:srgbClr val="494F56"/>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valued at the BAA’s generation-weighted energy price (“Gen LMP”)</a:t>
            </a:r>
          </a:p>
        </p:txBody>
      </p:sp>
      <p:sp>
        <p:nvSpPr>
          <p:cNvPr id="7" name="Rectangle 6"/>
          <p:cNvSpPr/>
          <p:nvPr/>
        </p:nvSpPr>
        <p:spPr>
          <a:xfrm>
            <a:off x="599607" y="1226177"/>
            <a:ext cx="11025266" cy="10223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a:t>Adjusted Production Cost (APC) is a standard metric used to capture the direct variable energy-related costs from a customer impact perspective</a:t>
            </a:r>
            <a:endParaRPr lang="en-US" sz="2400" b="1" dirty="0"/>
          </a:p>
        </p:txBody>
      </p:sp>
      <p:sp>
        <p:nvSpPr>
          <p:cNvPr id="8" name="Text Placeholder 7"/>
          <p:cNvSpPr>
            <a:spLocks noGrp="1"/>
          </p:cNvSpPr>
          <p:nvPr>
            <p:ph type="body" sz="quarter" idx="19"/>
          </p:nvPr>
        </p:nvSpPr>
        <p:spPr/>
        <p:txBody>
          <a:bodyPr/>
          <a:lstStyle/>
          <a:p>
            <a:r>
              <a:rPr lang="en-US" dirty="0"/>
              <a:t>Appendix: Benefits Metrics</a:t>
            </a:r>
          </a:p>
        </p:txBody>
      </p:sp>
    </p:spTree>
    <p:extLst>
      <p:ext uri="{BB962C8B-B14F-4D97-AF65-F5344CB8AC3E}">
        <p14:creationId xmlns:p14="http://schemas.microsoft.com/office/powerpoint/2010/main" val="2057573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endParaRPr>
          </a:p>
        </p:txBody>
      </p:sp>
      <p:sp>
        <p:nvSpPr>
          <p:cNvPr id="7" name="Text Placeholder 3"/>
          <p:cNvSpPr>
            <a:spLocks noGrp="1"/>
          </p:cNvSpPr>
          <p:nvPr>
            <p:ph type="body" sz="quarter" idx="16"/>
          </p:nvPr>
        </p:nvSpPr>
        <p:spPr/>
        <p:txBody>
          <a:bodyPr numCol="1"/>
          <a:lstStyle/>
          <a:p>
            <a:r>
              <a:rPr lang="en-US" b="1" dirty="0"/>
              <a:t>Based on the simulation results, we also estimate several additional impacts from increased trading facilitated by the market reforms, which is not fully captured in APC.</a:t>
            </a:r>
          </a:p>
          <a:p>
            <a:pPr lvl="1">
              <a:spcBef>
                <a:spcPts val="1200"/>
              </a:spcBef>
            </a:pPr>
            <a:r>
              <a:rPr lang="en-US" sz="2000" b="1" dirty="0">
                <a:solidFill>
                  <a:schemeClr val="accent1"/>
                </a:solidFill>
              </a:rPr>
              <a:t>Wheeling Revenues:</a:t>
            </a:r>
            <a:r>
              <a:rPr lang="en-US" sz="2000" dirty="0"/>
              <a:t>  collected by the exporting BAAs based on OATT rates</a:t>
            </a:r>
          </a:p>
          <a:p>
            <a:pPr lvl="1"/>
            <a:r>
              <a:rPr lang="en-US" sz="2000" b="1" dirty="0">
                <a:solidFill>
                  <a:schemeClr val="accent1"/>
                </a:solidFill>
              </a:rPr>
              <a:t>Trading Gains:</a:t>
            </a:r>
            <a:r>
              <a:rPr lang="en-US" sz="2000" dirty="0">
                <a:solidFill>
                  <a:schemeClr val="accent1"/>
                </a:solidFill>
              </a:rPr>
              <a:t>  </a:t>
            </a:r>
            <a:r>
              <a:rPr lang="en-US" sz="2000" dirty="0"/>
              <a:t>buyer and seller split 50/50 the trading margin (and congestion revenues in EIM/EDAM)</a:t>
            </a:r>
          </a:p>
          <a:p>
            <a:pPr lvl="1"/>
            <a:endParaRPr lang="en-US" sz="2000" dirty="0"/>
          </a:p>
          <a:p>
            <a:pPr marL="111125" lvl="1" indent="0">
              <a:buNone/>
            </a:pPr>
            <a:r>
              <a:rPr lang="en-US" sz="2000" b="1" dirty="0"/>
              <a:t>EXAMPLE: Bilateral Trade</a:t>
            </a:r>
          </a:p>
        </p:txBody>
      </p:sp>
      <p:sp>
        <p:nvSpPr>
          <p:cNvPr id="4" name="Text Placeholder 3"/>
          <p:cNvSpPr>
            <a:spLocks noGrp="1"/>
          </p:cNvSpPr>
          <p:nvPr>
            <p:ph type="body" sz="quarter" idx="19"/>
          </p:nvPr>
        </p:nvSpPr>
        <p:spPr/>
        <p:txBody>
          <a:bodyPr/>
          <a:lstStyle/>
          <a:p>
            <a:r>
              <a:rPr lang="en-US" dirty="0"/>
              <a:t>Appendix: Benefits Metrics</a:t>
            </a:r>
          </a:p>
        </p:txBody>
      </p:sp>
      <p:sp>
        <p:nvSpPr>
          <p:cNvPr id="6" name="Title 5"/>
          <p:cNvSpPr>
            <a:spLocks noGrp="1"/>
          </p:cNvSpPr>
          <p:nvPr>
            <p:ph type="title"/>
          </p:nvPr>
        </p:nvSpPr>
        <p:spPr>
          <a:solidFill>
            <a:schemeClr val="bg1"/>
          </a:solidFill>
        </p:spPr>
        <p:txBody>
          <a:bodyPr/>
          <a:lstStyle/>
          <a:p>
            <a:r>
              <a:rPr lang="en-US" sz="2800" dirty="0"/>
              <a:t>Operational Benefit Metrics: Wheeling Revenues, Trading Gains</a:t>
            </a:r>
          </a:p>
        </p:txBody>
      </p:sp>
      <p:sp>
        <p:nvSpPr>
          <p:cNvPr id="8" name="Oval 7"/>
          <p:cNvSpPr>
            <a:spLocks noChangeAspect="1"/>
          </p:cNvSpPr>
          <p:nvPr/>
        </p:nvSpPr>
        <p:spPr>
          <a:xfrm>
            <a:off x="508502" y="4435152"/>
            <a:ext cx="1463040" cy="1463040"/>
          </a:xfrm>
          <a:prstGeom prst="ellipse">
            <a:avLst/>
          </a:prstGeom>
          <a:solidFill>
            <a:srgbClr val="00467F">
              <a:lumMod val="20000"/>
              <a:lumOff val="80000"/>
            </a:srgbClr>
          </a:solidFill>
          <a:ln w="28575" cap="flat" cmpd="sng" algn="ctr">
            <a:solidFill>
              <a:srgbClr val="00467F">
                <a:lumMod val="7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TextBox 8"/>
          <p:cNvSpPr txBox="1"/>
          <p:nvPr/>
        </p:nvSpPr>
        <p:spPr>
          <a:xfrm>
            <a:off x="2039298" y="4165738"/>
            <a:ext cx="1215168" cy="76264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F4623">
                    <a:lumMod val="50000"/>
                  </a:srgbClr>
                </a:solidFill>
                <a:effectLst/>
                <a:uLnTx/>
                <a:uFillTx/>
                <a:latin typeface="Calibri" panose="020F0502020204030204"/>
                <a:ea typeface="+mn-ea"/>
                <a:cs typeface="+mn-cs"/>
              </a:rPr>
              <a:t>A sells </a:t>
            </a:r>
            <a:br>
              <a:rPr kumimoji="0" lang="en-US" sz="1800" b="1" i="0" u="none" strike="noStrike" kern="0" cap="none" spc="0" normalizeH="0" baseline="0" noProof="0" dirty="0">
                <a:ln>
                  <a:noFill/>
                </a:ln>
                <a:solidFill>
                  <a:srgbClr val="EF4623">
                    <a:lumMod val="50000"/>
                  </a:srgbClr>
                </a:solidFill>
                <a:effectLst/>
                <a:uLnTx/>
                <a:uFillTx/>
                <a:latin typeface="Calibri" panose="020F0502020204030204"/>
                <a:ea typeface="+mn-ea"/>
                <a:cs typeface="+mn-cs"/>
              </a:rPr>
            </a:br>
            <a:r>
              <a:rPr kumimoji="0" lang="en-US" sz="1800" b="1" i="0" u="none" strike="noStrike" kern="0" cap="none" spc="0" normalizeH="0" baseline="0" noProof="0" dirty="0">
                <a:ln>
                  <a:noFill/>
                </a:ln>
                <a:solidFill>
                  <a:srgbClr val="EF4623">
                    <a:lumMod val="50000"/>
                  </a:srgbClr>
                </a:solidFill>
                <a:effectLst/>
                <a:uLnTx/>
                <a:uFillTx/>
                <a:latin typeface="Calibri" panose="020F0502020204030204"/>
                <a:ea typeface="+mn-ea"/>
                <a:cs typeface="+mn-cs"/>
              </a:rPr>
              <a:t>50 MWh to B</a:t>
            </a:r>
          </a:p>
        </p:txBody>
      </p:sp>
      <p:sp>
        <p:nvSpPr>
          <p:cNvPr id="10" name="TextBox 9"/>
          <p:cNvSpPr txBox="1"/>
          <p:nvPr/>
        </p:nvSpPr>
        <p:spPr>
          <a:xfrm>
            <a:off x="417062" y="4507199"/>
            <a:ext cx="1645920" cy="117878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a:ea typeface="+mn-ea"/>
                <a:cs typeface="+mn-cs"/>
              </a:rPr>
              <a:t>A</a:t>
            </a:r>
            <a:endPar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panose="020F0502020204030204"/>
                <a:ea typeface="+mn-ea"/>
                <a:cs typeface="+mn-cs"/>
              </a:rPr>
              <a:t>Internal </a:t>
            </a:r>
            <a:endPar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rPr>
              <a:t>Gen Price </a:t>
            </a:r>
          </a:p>
          <a:p>
            <a:pPr marL="0" marR="0" lvl="0" indent="0" algn="ctr" defTabSz="914400" rtl="0" eaLnBrk="1" fontAlgn="auto" latinLnBrk="0" hangingPunct="1">
              <a:lnSpc>
                <a:spcPct val="80000"/>
              </a:lnSpc>
              <a:spcBef>
                <a:spcPts val="60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rPr>
              <a:t>$30/MWh</a:t>
            </a:r>
          </a:p>
        </p:txBody>
      </p:sp>
      <p:sp>
        <p:nvSpPr>
          <p:cNvPr id="11" name="Right Arrow 10"/>
          <p:cNvSpPr/>
          <p:nvPr/>
        </p:nvSpPr>
        <p:spPr>
          <a:xfrm>
            <a:off x="2228995" y="4917776"/>
            <a:ext cx="854774" cy="643272"/>
          </a:xfrm>
          <a:prstGeom prst="rightArrow">
            <a:avLst/>
          </a:prstGeom>
          <a:solidFill>
            <a:srgbClr val="EF4623">
              <a:lumMod val="20000"/>
              <a:lumOff val="80000"/>
            </a:srgbClr>
          </a:solidFill>
          <a:ln w="25400" cap="flat" cmpd="sng" algn="ctr">
            <a:solidFill>
              <a:srgbClr val="EF4623">
                <a:lumMod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 name="Oval 11"/>
          <p:cNvSpPr>
            <a:spLocks noChangeAspect="1"/>
          </p:cNvSpPr>
          <p:nvPr/>
        </p:nvSpPr>
        <p:spPr>
          <a:xfrm>
            <a:off x="3283514" y="4435152"/>
            <a:ext cx="1463040" cy="1463040"/>
          </a:xfrm>
          <a:prstGeom prst="ellipse">
            <a:avLst/>
          </a:prstGeom>
          <a:solidFill>
            <a:srgbClr val="00467F">
              <a:lumMod val="20000"/>
              <a:lumOff val="80000"/>
            </a:srgbClr>
          </a:solidFill>
          <a:ln w="28575" cap="flat" cmpd="sng" algn="ctr">
            <a:solidFill>
              <a:srgbClr val="00467F">
                <a:lumMod val="7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 name="TextBox 12"/>
          <p:cNvSpPr txBox="1"/>
          <p:nvPr/>
        </p:nvSpPr>
        <p:spPr>
          <a:xfrm>
            <a:off x="3190692" y="4507653"/>
            <a:ext cx="1645920" cy="117878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a:ea typeface="+mn-ea"/>
                <a:cs typeface="+mn-cs"/>
              </a:rPr>
              <a:t>B</a:t>
            </a:r>
            <a:endParaRPr kumimoji="0" lang="en-US" sz="16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panose="020F0502020204030204"/>
                <a:ea typeface="+mn-ea"/>
                <a:cs typeface="+mn-cs"/>
              </a:rPr>
              <a:t>Internal </a:t>
            </a:r>
            <a:endPar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rPr>
              <a:t>Load Price </a:t>
            </a:r>
          </a:p>
          <a:p>
            <a:pPr marL="0" marR="0" lvl="0" indent="0" algn="ctr" defTabSz="914400" rtl="0" eaLnBrk="1" fontAlgn="auto" latinLnBrk="0" hangingPunct="1">
              <a:lnSpc>
                <a:spcPct val="80000"/>
              </a:lnSpc>
              <a:spcBef>
                <a:spcPts val="60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mn-cs"/>
              </a:rPr>
              <a:t>$50/MWh</a:t>
            </a:r>
          </a:p>
        </p:txBody>
      </p:sp>
      <p:sp>
        <p:nvSpPr>
          <p:cNvPr id="14" name="Text Placeholder 2"/>
          <p:cNvSpPr txBox="1">
            <a:spLocks/>
          </p:cNvSpPr>
          <p:nvPr/>
        </p:nvSpPr>
        <p:spPr>
          <a:xfrm>
            <a:off x="5002585" y="3409438"/>
            <a:ext cx="7079891" cy="1788701"/>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rgbClr val="000000"/>
                </a:solidFill>
                <a:latin typeface="+mn-lt"/>
                <a:ea typeface="+mn-ea"/>
                <a:cs typeface="+mn-cs"/>
              </a:defRPr>
            </a:lvl1pPr>
            <a:lvl2pPr marL="457200" indent="-223838" algn="l" defTabSz="457200" rtl="0" eaLnBrk="1" latinLnBrk="0" hangingPunct="1">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lgn="l" defTabSz="457200" rtl="0" eaLnBrk="1" latinLnBrk="0" hangingPunct="1">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ts val="600"/>
              </a:spcBef>
              <a:buClr>
                <a:srgbClr val="71ADB6"/>
              </a:buClr>
              <a:buSzPct val="80000"/>
              <a:buFont typeface="Wingdings" pitchFamily="2" charset="2"/>
              <a:buChar char="§"/>
              <a:tabLst/>
              <a:defRPr sz="1800" kern="1200" baseline="0">
                <a:solidFill>
                  <a:srgbClr val="000000"/>
                </a:solidFill>
                <a:latin typeface="+mn-lt"/>
                <a:ea typeface="+mn-ea"/>
                <a:cs typeface="+mn-cs"/>
              </a:defRPr>
            </a:lvl4pPr>
            <a:lvl5pPr marL="1085850" indent="-171450" algn="l" defTabSz="457200" rtl="0" eaLnBrk="1" latinLnBrk="0" hangingPunct="1">
              <a:spcBef>
                <a:spcPct val="20000"/>
              </a:spcBef>
              <a:buClr>
                <a:srgbClr val="71ADB6"/>
              </a:buClr>
              <a:buFont typeface="Calibri" panose="020F0502020204030204" pitchFamily="34" charset="0"/>
              <a:buChar char="₊"/>
              <a:defRPr lang="en-US" sz="1800" kern="1200" baseline="0" dirty="0" smtClean="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FFFFFF"/>
              </a:buClr>
              <a:buSzPct val="100000"/>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The </a:t>
            </a:r>
            <a:r>
              <a:rPr kumimoji="0" lang="en-US" sz="2000" b="1" i="0" u="sng" strike="noStrike" kern="1200" cap="none" spc="0" normalizeH="0" baseline="0" noProof="0" dirty="0">
                <a:ln>
                  <a:noFill/>
                </a:ln>
                <a:solidFill>
                  <a:srgbClr val="000000"/>
                </a:solidFill>
                <a:effectLst/>
                <a:uLnTx/>
                <a:uFillTx/>
                <a:latin typeface="Calibri"/>
                <a:ea typeface="+mn-ea"/>
                <a:cs typeface="+mn-cs"/>
              </a:rPr>
              <a:t>APC metric</a:t>
            </a:r>
            <a:r>
              <a:rPr kumimoji="0" lang="en-US" sz="2000" b="1" i="0" u="none" strike="noStrike" kern="1200" cap="none" spc="0" normalizeH="0" baseline="0" noProof="0" dirty="0">
                <a:ln>
                  <a:noFill/>
                </a:ln>
                <a:solidFill>
                  <a:srgbClr val="000000"/>
                </a:solidFill>
                <a:effectLst/>
                <a:uLnTx/>
                <a:uFillTx/>
                <a:latin typeface="Calibri"/>
                <a:ea typeface="+mn-ea"/>
                <a:cs typeface="+mn-cs"/>
              </a:rPr>
              <a:t> only uses area-internal prices for purchase cost and sales revenues, which does not capture part of the value:</a:t>
            </a:r>
          </a:p>
          <a:p>
            <a:pPr marL="457200" marR="0" lvl="1" indent="-223838" algn="l" defTabSz="457200" rtl="0" eaLnBrk="1" fontAlgn="auto" latinLnBrk="0" hangingPunct="1">
              <a:lnSpc>
                <a:spcPct val="100000"/>
              </a:lnSpc>
              <a:spcBef>
                <a:spcPts val="600"/>
              </a:spcBef>
              <a:spcAft>
                <a:spcPts val="0"/>
              </a:spcAft>
              <a:buClr>
                <a:srgbClr val="71ADB6"/>
              </a:buClr>
              <a:buSzPct val="13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 receives $30×50MWh=$1,500 in APC sales revenues</a:t>
            </a:r>
          </a:p>
          <a:p>
            <a:pPr marL="457200" marR="0" lvl="1" indent="-223838" algn="l" defTabSz="457200" rtl="0" eaLnBrk="1" fontAlgn="auto" latinLnBrk="0" hangingPunct="1">
              <a:lnSpc>
                <a:spcPct val="100000"/>
              </a:lnSpc>
              <a:spcBef>
                <a:spcPts val="600"/>
              </a:spcBef>
              <a:spcAft>
                <a:spcPts val="0"/>
              </a:spcAft>
              <a:buClr>
                <a:srgbClr val="71ADB6"/>
              </a:buClr>
              <a:buSzPct val="13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B pays $50×50MWh=$2,500 in APC purchase costs</a:t>
            </a:r>
          </a:p>
          <a:p>
            <a:pPr marL="233362" marR="0" lvl="1" indent="0" algn="l" defTabSz="457200" rtl="0" eaLnBrk="1" fontAlgn="auto" latinLnBrk="0" hangingPunct="1">
              <a:lnSpc>
                <a:spcPct val="100000"/>
              </a:lnSpc>
              <a:spcBef>
                <a:spcPts val="600"/>
              </a:spcBef>
              <a:spcAft>
                <a:spcPts val="0"/>
              </a:spcAft>
              <a:buClr>
                <a:srgbClr val="71ADB6"/>
              </a:buClr>
              <a:buSzPct val="130000"/>
              <a:buFont typeface="Calibri" panose="020F0502020204030204" pitchFamily="34" charset="0"/>
              <a:buNone/>
              <a:tabLst/>
              <a:defRPr/>
            </a:pPr>
            <a:r>
              <a:rPr kumimoji="0" lang="en-US" sz="1800" b="0" i="0" u="none" strike="noStrike" kern="1200" cap="none" spc="0" normalizeH="0" baseline="0" noProof="0" dirty="0">
                <a:ln>
                  <a:noFill/>
                </a:ln>
                <a:solidFill>
                  <a:srgbClr val="00B0F0"/>
                </a:solidFill>
                <a:effectLst/>
                <a:uLnTx/>
                <a:uFillTx/>
                <a:latin typeface="Calibri"/>
                <a:ea typeface="+mn-ea"/>
                <a:cs typeface="+mn-cs"/>
                <a:sym typeface="Wingdings" panose="05000000000000000000" pitchFamily="2" charset="2"/>
              </a:rPr>
              <a:t></a:t>
            </a:r>
            <a:r>
              <a:rPr kumimoji="0" lang="en-US" sz="1800" b="0" i="0" u="none" strike="noStrike" kern="1200" cap="none" spc="0" normalizeH="0" baseline="0" noProof="0" dirty="0">
                <a:ln>
                  <a:noFill/>
                </a:ln>
                <a:solidFill>
                  <a:srgbClr val="000000"/>
                </a:solidFill>
                <a:effectLst/>
                <a:uLnTx/>
                <a:uFillTx/>
                <a:latin typeface="Calibri"/>
                <a:ea typeface="+mn-ea"/>
                <a:cs typeface="+mn-cs"/>
                <a:sym typeface="Wingdings" panose="05000000000000000000" pitchFamily="2" charset="2"/>
              </a:rPr>
              <a:t> </a:t>
            </a:r>
            <a:r>
              <a:rPr kumimoji="0" lang="en-US" sz="1800" b="0" i="0" u="none" strike="noStrike" kern="1200" cap="none" spc="0" normalizeH="0" baseline="0" noProof="0" dirty="0">
                <a:ln>
                  <a:noFill/>
                </a:ln>
                <a:solidFill>
                  <a:srgbClr val="000000"/>
                </a:solidFill>
                <a:effectLst/>
                <a:uLnTx/>
                <a:uFillTx/>
                <a:latin typeface="Calibri"/>
                <a:ea typeface="+mn-ea"/>
                <a:cs typeface="+mn-cs"/>
              </a:rPr>
              <a:t>$1,000 of trading value not captured in APC metric</a:t>
            </a:r>
          </a:p>
          <a:p>
            <a:pPr marL="0" marR="0" lvl="0" indent="-106363" algn="l" defTabSz="457200" rtl="0" eaLnBrk="1" fontAlgn="auto" latinLnBrk="0" hangingPunct="1">
              <a:lnSpc>
                <a:spcPct val="100000"/>
              </a:lnSpc>
              <a:spcBef>
                <a:spcPts val="600"/>
              </a:spcBef>
              <a:spcAft>
                <a:spcPts val="0"/>
              </a:spcAft>
              <a:buClr>
                <a:srgbClr val="71ADB6"/>
              </a:buClr>
              <a:buSzPct val="130000"/>
              <a:buFont typeface="Calibri" pitchFamily="34" charset="0"/>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Trading value </a:t>
            </a:r>
            <a:r>
              <a:rPr kumimoji="0" lang="en-US" sz="2000" b="0" i="0" u="none" strike="noStrike" kern="1200" cap="none" spc="0" normalizeH="0" baseline="0" noProof="0" dirty="0">
                <a:ln>
                  <a:noFill/>
                </a:ln>
                <a:solidFill>
                  <a:srgbClr val="000000"/>
                </a:solidFill>
                <a:effectLst/>
                <a:uLnTx/>
                <a:uFillTx/>
                <a:latin typeface="Calibri"/>
                <a:ea typeface="+mn-ea"/>
                <a:cs typeface="+mn-cs"/>
              </a:rPr>
              <a:t>= $20/MWh </a:t>
            </a:r>
            <a:r>
              <a:rPr kumimoji="0" lang="el-GR" sz="2000" b="0" i="0" u="none" strike="noStrike" kern="1200" cap="none" spc="0" normalizeH="0" baseline="0" noProof="0" dirty="0">
                <a:ln>
                  <a:noFill/>
                </a:ln>
                <a:solidFill>
                  <a:srgbClr val="000000"/>
                </a:solidFill>
                <a:effectLst/>
                <a:uLnTx/>
                <a:uFillTx/>
                <a:latin typeface="Calibri"/>
                <a:ea typeface="+mn-ea"/>
                <a:cs typeface="+mn-cs"/>
              </a:rPr>
              <a:t>Δ</a:t>
            </a:r>
            <a:r>
              <a:rPr kumimoji="0" lang="en-US" sz="2000" b="0" i="0" u="none" strike="noStrike" kern="1200" cap="none" spc="0" normalizeH="0" baseline="0" noProof="0" dirty="0">
                <a:ln>
                  <a:noFill/>
                </a:ln>
                <a:solidFill>
                  <a:srgbClr val="000000"/>
                </a:solidFill>
                <a:effectLst/>
                <a:uLnTx/>
                <a:uFillTx/>
                <a:latin typeface="Calibri"/>
                <a:ea typeface="+mn-ea"/>
                <a:cs typeface="+mn-cs"/>
              </a:rPr>
              <a:t>price x 50 MWh = $1000</a:t>
            </a:r>
          </a:p>
          <a:p>
            <a:pPr marL="457200" marR="0" lvl="1" indent="-223838" algn="l" defTabSz="457200" rtl="0" eaLnBrk="1" fontAlgn="auto" latinLnBrk="0" hangingPunct="1">
              <a:lnSpc>
                <a:spcPct val="100000"/>
              </a:lnSpc>
              <a:spcBef>
                <a:spcPts val="600"/>
              </a:spcBef>
              <a:spcAft>
                <a:spcPts val="0"/>
              </a:spcAft>
              <a:buClr>
                <a:srgbClr val="71ADB6"/>
              </a:buClr>
              <a:buSzPct val="13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Exporter A receives wheeling revenues: $8/MWh</a:t>
            </a:r>
            <a:r>
              <a:rPr kumimoji="0" lang="en-US" sz="800" b="0" i="0" u="none" strike="noStrike" kern="1200" cap="none" spc="0" normalizeH="0" baseline="0" noProof="0" dirty="0">
                <a:ln>
                  <a:noFill/>
                </a:ln>
                <a:solidFill>
                  <a:srgbClr val="000000"/>
                </a:solidFill>
                <a:effectLst/>
                <a:uLnTx/>
                <a:uFillTx/>
                <a:latin typeface="Calibri"/>
                <a:ea typeface="+mn-ea"/>
                <a:cs typeface="+mn-cs"/>
              </a:rPr>
              <a:t> </a:t>
            </a:r>
            <a:r>
              <a:rPr kumimoji="0" lang="en-US" sz="1800" b="0" i="0" u="none" strike="noStrike" kern="1200" cap="none" spc="0" normalizeH="0" baseline="0" noProof="0" dirty="0">
                <a:ln>
                  <a:noFill/>
                </a:ln>
                <a:solidFill>
                  <a:srgbClr val="000000"/>
                </a:solidFill>
                <a:effectLst/>
                <a:uLnTx/>
                <a:uFillTx/>
                <a:latin typeface="Calibri"/>
                <a:ea typeface="+mn-ea"/>
                <a:cs typeface="+mn-cs"/>
              </a:rPr>
              <a:t>x</a:t>
            </a:r>
            <a:r>
              <a:rPr kumimoji="0" lang="en-US" sz="900" b="0" i="0" u="none" strike="noStrike" kern="1200" cap="none" spc="0" normalizeH="0" baseline="0" noProof="0" dirty="0">
                <a:ln>
                  <a:noFill/>
                </a:ln>
                <a:solidFill>
                  <a:srgbClr val="000000"/>
                </a:solidFill>
                <a:effectLst/>
                <a:uLnTx/>
                <a:uFillTx/>
                <a:latin typeface="Calibri"/>
                <a:ea typeface="+mn-ea"/>
                <a:cs typeface="+mn-cs"/>
              </a:rPr>
              <a:t> </a:t>
            </a:r>
            <a:r>
              <a:rPr kumimoji="0" lang="en-US" sz="1800" b="0" i="0" u="none" strike="noStrike" kern="1200" cap="none" spc="0" normalizeH="0" baseline="0" noProof="0" dirty="0">
                <a:ln>
                  <a:noFill/>
                </a:ln>
                <a:solidFill>
                  <a:srgbClr val="000000"/>
                </a:solidFill>
                <a:effectLst/>
                <a:uLnTx/>
                <a:uFillTx/>
                <a:latin typeface="Calibri"/>
                <a:ea typeface="+mn-ea"/>
                <a:cs typeface="+mn-cs"/>
              </a:rPr>
              <a:t>50MWh = $400</a:t>
            </a:r>
          </a:p>
          <a:p>
            <a:pPr marL="457200" marR="0" lvl="1" indent="-223838" algn="l" defTabSz="457200" rtl="0" eaLnBrk="1" fontAlgn="auto" latinLnBrk="0" hangingPunct="1">
              <a:lnSpc>
                <a:spcPct val="100000"/>
              </a:lnSpc>
              <a:spcBef>
                <a:spcPts val="600"/>
              </a:spcBef>
              <a:spcAft>
                <a:spcPts val="0"/>
              </a:spcAft>
              <a:buClr>
                <a:srgbClr val="71ADB6"/>
              </a:buClr>
              <a:buSzPct val="130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Remaining $600 trading gain split 50/50: both A and B receive $300</a:t>
            </a:r>
          </a:p>
        </p:txBody>
      </p:sp>
      <p:sp>
        <p:nvSpPr>
          <p:cNvPr id="3" name="TextBox 2"/>
          <p:cNvSpPr txBox="1"/>
          <p:nvPr/>
        </p:nvSpPr>
        <p:spPr>
          <a:xfrm>
            <a:off x="1818752" y="5613718"/>
            <a:ext cx="1787412"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$8/MWh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Wheeling Charge</a:t>
            </a:r>
          </a:p>
        </p:txBody>
      </p:sp>
    </p:spTree>
    <p:extLst>
      <p:ext uri="{BB962C8B-B14F-4D97-AF65-F5344CB8AC3E}">
        <p14:creationId xmlns:p14="http://schemas.microsoft.com/office/powerpoint/2010/main" val="3357922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pPr lvl="0"/>
            <a:r>
              <a:rPr lang="en-US" noProof="0"/>
              <a:t>brattle.com | </a:t>
            </a:r>
            <a:fld id="{C95ECF09-ED6D-489D-87B4-9DBCD4D54A41}" type="slidenum">
              <a:rPr lang="en-US" noProof="0" smtClean="0"/>
              <a:pPr lvl="0"/>
              <a:t>45</a:t>
            </a:fld>
            <a:endParaRPr lang="en-US" noProof="0" dirty="0"/>
          </a:p>
        </p:txBody>
      </p:sp>
      <p:sp>
        <p:nvSpPr>
          <p:cNvPr id="5" name="Text Placeholder 4"/>
          <p:cNvSpPr>
            <a:spLocks noGrp="1"/>
          </p:cNvSpPr>
          <p:nvPr>
            <p:ph type="body" sz="quarter" idx="19"/>
          </p:nvPr>
        </p:nvSpPr>
        <p:spPr/>
        <p:txBody>
          <a:bodyPr/>
          <a:lstStyle/>
          <a:p>
            <a:r>
              <a:rPr lang="en-US"/>
              <a:t> </a:t>
            </a:r>
            <a:endParaRPr lang="en-US" dirty="0"/>
          </a:p>
        </p:txBody>
      </p:sp>
      <p:sp>
        <p:nvSpPr>
          <p:cNvPr id="6" name="Title 5"/>
          <p:cNvSpPr>
            <a:spLocks noGrp="1"/>
          </p:cNvSpPr>
          <p:nvPr>
            <p:ph type="title"/>
          </p:nvPr>
        </p:nvSpPr>
        <p:spPr/>
        <p:txBody>
          <a:bodyPr/>
          <a:lstStyle/>
          <a:p>
            <a:r>
              <a:rPr lang="en-US"/>
              <a:t>Illustration of EDAM Congestion and Transfer Revenues    </a:t>
            </a:r>
            <a:endParaRPr lang="en-US" dirty="0"/>
          </a:p>
        </p:txBody>
      </p:sp>
      <p:grpSp>
        <p:nvGrpSpPr>
          <p:cNvPr id="26" name="Group 25"/>
          <p:cNvGrpSpPr/>
          <p:nvPr/>
        </p:nvGrpSpPr>
        <p:grpSpPr>
          <a:xfrm>
            <a:off x="59385" y="2204560"/>
            <a:ext cx="6999768" cy="4030096"/>
            <a:chOff x="689510" y="2195934"/>
            <a:chExt cx="6999768" cy="4030096"/>
          </a:xfrm>
        </p:grpSpPr>
        <p:cxnSp>
          <p:nvCxnSpPr>
            <p:cNvPr id="8" name="Straight Connector 7"/>
            <p:cNvCxnSpPr/>
            <p:nvPr/>
          </p:nvCxnSpPr>
          <p:spPr>
            <a:xfrm flipV="1">
              <a:off x="1808018" y="5517573"/>
              <a:ext cx="5538355" cy="1039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213264" y="4894118"/>
              <a:ext cx="509154" cy="613064"/>
            </a:xfrm>
            <a:prstGeom prst="rect">
              <a:avLst/>
            </a:prstGeom>
            <a:solidFill>
              <a:schemeClr val="accent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p:cNvSpPr/>
            <p:nvPr/>
          </p:nvSpPr>
          <p:spPr>
            <a:xfrm>
              <a:off x="4381498" y="4620490"/>
              <a:ext cx="509154" cy="883227"/>
            </a:xfrm>
            <a:prstGeom prst="rect">
              <a:avLst/>
            </a:prstGeom>
            <a:solidFill>
              <a:schemeClr val="accent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p:cNvSpPr/>
            <p:nvPr/>
          </p:nvSpPr>
          <p:spPr>
            <a:xfrm>
              <a:off x="4388655" y="4125189"/>
              <a:ext cx="509154" cy="512615"/>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p:nvSpPr>
          <p:spPr>
            <a:xfrm>
              <a:off x="4395350" y="2358737"/>
              <a:ext cx="509154" cy="1766446"/>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p:cNvSpPr/>
            <p:nvPr/>
          </p:nvSpPr>
          <p:spPr>
            <a:xfrm>
              <a:off x="2213490" y="4457700"/>
              <a:ext cx="509154" cy="426023"/>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p:cNvSpPr/>
            <p:nvPr/>
          </p:nvSpPr>
          <p:spPr>
            <a:xfrm>
              <a:off x="2220185" y="2992582"/>
              <a:ext cx="509154" cy="1461648"/>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xtBox 14"/>
            <p:cNvSpPr txBox="1"/>
            <p:nvPr/>
          </p:nvSpPr>
          <p:spPr>
            <a:xfrm>
              <a:off x="1870362" y="5518144"/>
              <a:ext cx="1262718"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BA1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(exporter)</a:t>
              </a:r>
            </a:p>
          </p:txBody>
        </p:sp>
        <p:sp>
          <p:nvSpPr>
            <p:cNvPr id="16" name="TextBox 15"/>
            <p:cNvSpPr txBox="1"/>
            <p:nvPr/>
          </p:nvSpPr>
          <p:spPr>
            <a:xfrm>
              <a:off x="4046777" y="5514679"/>
              <a:ext cx="1267142"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BA2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(importer)</a:t>
              </a:r>
            </a:p>
          </p:txBody>
        </p:sp>
        <p:sp>
          <p:nvSpPr>
            <p:cNvPr id="19" name="TextBox 18"/>
            <p:cNvSpPr txBox="1"/>
            <p:nvPr/>
          </p:nvSpPr>
          <p:spPr>
            <a:xfrm>
              <a:off x="4987635" y="4655120"/>
              <a:ext cx="216348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Avg. Gen Cost = fuel + variable O&amp;M</a:t>
              </a:r>
            </a:p>
          </p:txBody>
        </p:sp>
        <p:sp>
          <p:nvSpPr>
            <p:cNvPr id="20" name="TextBox 19"/>
            <p:cNvSpPr txBox="1"/>
            <p:nvPr/>
          </p:nvSpPr>
          <p:spPr>
            <a:xfrm>
              <a:off x="4973779" y="3882726"/>
              <a:ext cx="271549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Gen LMP = Sales revenue to BA generators</a:t>
              </a:r>
            </a:p>
          </p:txBody>
        </p:sp>
        <p:sp>
          <p:nvSpPr>
            <p:cNvPr id="21" name="TextBox 20"/>
            <p:cNvSpPr txBox="1"/>
            <p:nvPr/>
          </p:nvSpPr>
          <p:spPr>
            <a:xfrm>
              <a:off x="4949532" y="2195934"/>
              <a:ext cx="273974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Load LMP = Purchase cost to serve load</a:t>
              </a:r>
            </a:p>
          </p:txBody>
        </p:sp>
        <p:sp>
          <p:nvSpPr>
            <p:cNvPr id="22" name="Rectangle 21"/>
            <p:cNvSpPr/>
            <p:nvPr/>
          </p:nvSpPr>
          <p:spPr>
            <a:xfrm>
              <a:off x="689510" y="4763798"/>
              <a:ext cx="153240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Avg. Gen Cost </a:t>
              </a:r>
            </a:p>
          </p:txBody>
        </p:sp>
        <p:sp>
          <p:nvSpPr>
            <p:cNvPr id="23" name="Rectangle 22"/>
            <p:cNvSpPr/>
            <p:nvPr/>
          </p:nvSpPr>
          <p:spPr>
            <a:xfrm>
              <a:off x="1153023" y="4301379"/>
              <a:ext cx="103425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Gen LMP</a:t>
              </a:r>
            </a:p>
          </p:txBody>
        </p:sp>
        <p:sp>
          <p:nvSpPr>
            <p:cNvPr id="24" name="Rectangle 23"/>
            <p:cNvSpPr/>
            <p:nvPr/>
          </p:nvSpPr>
          <p:spPr>
            <a:xfrm>
              <a:off x="1082370" y="2759334"/>
              <a:ext cx="110318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Load LMP</a:t>
              </a:r>
            </a:p>
          </p:txBody>
        </p:sp>
      </p:grpSp>
      <p:sp>
        <p:nvSpPr>
          <p:cNvPr id="27" name="TextBox 26"/>
          <p:cNvSpPr txBox="1"/>
          <p:nvPr/>
        </p:nvSpPr>
        <p:spPr>
          <a:xfrm>
            <a:off x="6937435" y="1394812"/>
            <a:ext cx="4898008" cy="48013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EDAM congestion and transfer revenues estimated based on individual </a:t>
            </a:r>
            <a:r>
              <a:rPr kumimoji="0" lang="en-US" sz="2400" b="1" i="0" u="sng" strike="noStrike" kern="1200" cap="none" spc="0" normalizeH="0" baseline="0" noProof="0" dirty="0" err="1">
                <a:ln>
                  <a:noFill/>
                </a:ln>
                <a:solidFill>
                  <a:srgbClr val="000000"/>
                </a:solidFill>
                <a:effectLst/>
                <a:uLnTx/>
                <a:uFillTx/>
                <a:latin typeface="Calibri" panose="020F0502020204030204"/>
                <a:ea typeface="+mn-ea"/>
                <a:cs typeface="+mn-cs"/>
              </a:rPr>
              <a:t>tieline</a:t>
            </a:r>
            <a:r>
              <a:rPr kumimoji="0" lang="en-US" sz="2400" b="1" i="0" u="sng" strike="noStrike" kern="1200" cap="none" spc="0" normalizeH="0" baseline="0" noProof="0" dirty="0">
                <a:ln>
                  <a:noFill/>
                </a:ln>
                <a:solidFill>
                  <a:srgbClr val="000000"/>
                </a:solidFill>
                <a:effectLst/>
                <a:uLnTx/>
                <a:uFillTx/>
                <a:latin typeface="Calibri" panose="020F0502020204030204"/>
                <a:ea typeface="+mn-ea"/>
                <a:cs typeface="+mn-cs"/>
              </a:rPr>
              <a:t> LMPs</a:t>
            </a:r>
            <a:r>
              <a:rPr kumimoji="0" lang="en-US" sz="2400" b="1" i="0" strike="noStrike" kern="1200" cap="none" spc="0" normalizeH="0" baseline="0" noProof="0" dirty="0">
                <a:ln>
                  <a:noFill/>
                </a:ln>
                <a:solidFill>
                  <a:srgbClr val="000000"/>
                </a:solidFill>
                <a:effectLst/>
                <a:uLnTx/>
                <a:uFillTx/>
                <a:latin typeface="Calibri" panose="020F050202020403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Congestion Payment </a:t>
            </a:r>
            <a:r>
              <a:rPr kumimoji="0" lang="en-US" sz="2400" b="1" i="0" u="none" strike="noStrike" kern="1200" cap="none" spc="0" normalizeH="0" baseline="0" noProof="0" dirty="0">
                <a:ln>
                  <a:noFill/>
                </a:ln>
                <a:solidFill>
                  <a:srgbClr val="37BA95">
                    <a:lumMod val="75000"/>
                  </a:srgbClr>
                </a:solidFill>
                <a:effectLst/>
                <a:uLnTx/>
                <a:uFillTx/>
                <a:latin typeface="Calibri" panose="020F0502020204030204"/>
                <a:ea typeface="+mn-ea"/>
                <a:cs typeface="+mn-cs"/>
              </a:rPr>
              <a:t>(to exporter)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MW x (</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Tie LMP</a:t>
            </a:r>
            <a:r>
              <a:rPr kumimoji="0" lang="en-US" sz="2400" b="1" i="0" u="none" strike="noStrike" kern="1200" cap="none" spc="0" normalizeH="0" baseline="-25000" noProof="0" dirty="0">
                <a:ln>
                  <a:noFill/>
                </a:ln>
                <a:solidFill>
                  <a:srgbClr val="C00000"/>
                </a:solidFill>
                <a:effectLst/>
                <a:uLnTx/>
                <a:uFillTx/>
                <a:latin typeface="Calibri" panose="020F0502020204030204"/>
                <a:ea typeface="+mn-ea"/>
                <a:cs typeface="+mn-cs"/>
              </a:rPr>
              <a:t>1</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 Gen LMP</a:t>
            </a:r>
            <a:r>
              <a:rPr kumimoji="0" lang="en-US" sz="2400" b="1" i="0" u="none" strike="noStrike" kern="1200" cap="none" spc="0" normalizeH="0" baseline="-25000" noProof="0" dirty="0">
                <a:ln>
                  <a:noFill/>
                </a:ln>
                <a:solidFill>
                  <a:srgbClr val="000000"/>
                </a:solidFill>
                <a:effectLst/>
                <a:uLnTx/>
                <a:uFillTx/>
                <a:latin typeface="Calibri" panose="020F0502020204030204"/>
                <a:ea typeface="+mn-ea"/>
                <a:cs typeface="+mn-cs"/>
              </a:rPr>
              <a:t>1</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Congestion Payment </a:t>
            </a:r>
            <a:r>
              <a:rPr kumimoji="0" lang="en-US" sz="2400" b="1" i="0" u="none" strike="noStrike" kern="1200" cap="none" spc="0" normalizeH="0" baseline="0" noProof="0" dirty="0">
                <a:ln>
                  <a:noFill/>
                </a:ln>
                <a:solidFill>
                  <a:srgbClr val="37BA95">
                    <a:lumMod val="75000"/>
                  </a:srgbClr>
                </a:solidFill>
                <a:effectLst/>
                <a:uLnTx/>
                <a:uFillTx/>
                <a:latin typeface="Calibri" panose="020F0502020204030204"/>
                <a:ea typeface="+mn-ea"/>
                <a:cs typeface="+mn-cs"/>
              </a:rPr>
              <a:t>(to importer)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MW x (Load LMP</a:t>
            </a:r>
            <a:r>
              <a:rPr kumimoji="0" lang="en-US" sz="2400" b="1" i="0" u="none" strike="noStrike" kern="1200" cap="none" spc="0" normalizeH="0" baseline="-25000" noProof="0" dirty="0">
                <a:ln>
                  <a:noFill/>
                </a:ln>
                <a:solidFill>
                  <a:srgbClr val="000000"/>
                </a:solidFill>
                <a:effectLst/>
                <a:uLnTx/>
                <a:uFillTx/>
                <a:latin typeface="Calibri" panose="020F0502020204030204"/>
                <a:ea typeface="+mn-ea"/>
                <a:cs typeface="+mn-cs"/>
              </a:rPr>
              <a:t>2</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 </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Tie LMP</a:t>
            </a:r>
            <a:r>
              <a:rPr kumimoji="0" lang="en-US" sz="2400" b="1" i="0" u="none" strike="noStrike" kern="1200" cap="none" spc="0" normalizeH="0" baseline="-25000" noProof="0" dirty="0">
                <a:ln>
                  <a:noFill/>
                </a:ln>
                <a:solidFill>
                  <a:srgbClr val="C00000"/>
                </a:solidFill>
                <a:effectLst/>
                <a:uLnTx/>
                <a:uFillTx/>
                <a:latin typeface="Calibri" panose="020F0502020204030204"/>
                <a:ea typeface="+mn-ea"/>
                <a:cs typeface="+mn-cs"/>
              </a:rPr>
              <a:t>2</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en-US" sz="2400" b="1" i="0" u="none" strike="noStrike" kern="1200" cap="none" spc="0" normalizeH="0" baseline="-25000" noProof="0" dirty="0">
              <a:ln>
                <a:noFill/>
              </a:ln>
              <a:solidFill>
                <a:srgbClr val="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Transfer Payment </a:t>
            </a:r>
            <a:r>
              <a:rPr kumimoji="0" lang="en-US" sz="2400" b="1" i="0" u="none" strike="noStrike" kern="1200" cap="none" spc="0" normalizeH="0" baseline="0" noProof="0" dirty="0">
                <a:ln>
                  <a:noFill/>
                </a:ln>
                <a:solidFill>
                  <a:srgbClr val="37BA95">
                    <a:lumMod val="75000"/>
                  </a:srgbClr>
                </a:solidFill>
                <a:effectLst/>
                <a:uLnTx/>
                <a:uFillTx/>
                <a:latin typeface="Calibri" panose="020F0502020204030204"/>
                <a:ea typeface="+mn-ea"/>
                <a:cs typeface="+mn-cs"/>
              </a:rPr>
              <a:t>(split 50/50)</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 MW x (</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Tie LMP</a:t>
            </a:r>
            <a:r>
              <a:rPr kumimoji="0" lang="en-US" sz="2400" b="1" i="0" u="none" strike="noStrike" kern="1200" cap="none" spc="0" normalizeH="0" baseline="-25000" noProof="0" dirty="0">
                <a:ln>
                  <a:noFill/>
                </a:ln>
                <a:solidFill>
                  <a:srgbClr val="C00000"/>
                </a:solidFill>
                <a:effectLst/>
                <a:uLnTx/>
                <a:uFillTx/>
                <a:latin typeface="Calibri" panose="020F0502020204030204"/>
                <a:ea typeface="+mn-ea"/>
                <a:cs typeface="+mn-cs"/>
              </a:rPr>
              <a:t>2</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 – Tie LMP</a:t>
            </a:r>
            <a:r>
              <a:rPr kumimoji="0" lang="en-US" sz="2400" b="1" i="0" u="none" strike="noStrike" kern="1200" cap="none" spc="0" normalizeH="0" baseline="-25000" noProof="0" dirty="0">
                <a:ln>
                  <a:noFill/>
                </a:ln>
                <a:solidFill>
                  <a:srgbClr val="C00000"/>
                </a:solidFill>
                <a:effectLst/>
                <a:uLnTx/>
                <a:uFillTx/>
                <a:latin typeface="Calibri" panose="020F0502020204030204"/>
                <a:ea typeface="+mn-ea"/>
                <a:cs typeface="+mn-cs"/>
              </a:rPr>
              <a:t>1</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8" name="Straight Arrow Connector 27"/>
          <p:cNvCxnSpPr/>
          <p:nvPr/>
        </p:nvCxnSpPr>
        <p:spPr>
          <a:xfrm flipV="1">
            <a:off x="2273887" y="3411456"/>
            <a:ext cx="342118" cy="1048708"/>
          </a:xfrm>
          <a:prstGeom prst="straightConnector1">
            <a:avLst/>
          </a:prstGeom>
          <a:ln w="57150">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rot="19030349">
            <a:off x="2651980" y="2721091"/>
            <a:ext cx="1234954" cy="402546"/>
          </a:xfrm>
          <a:prstGeom prst="rect">
            <a:avLst/>
          </a:prstGeom>
          <a:noFill/>
        </p:spPr>
        <p:txBody>
          <a:bodyPr wrap="non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Congestion</a:t>
            </a:r>
          </a:p>
        </p:txBody>
      </p:sp>
      <p:cxnSp>
        <p:nvCxnSpPr>
          <p:cNvPr id="31" name="Straight Arrow Connector 30"/>
          <p:cNvCxnSpPr/>
          <p:nvPr/>
        </p:nvCxnSpPr>
        <p:spPr>
          <a:xfrm flipV="1">
            <a:off x="2803585" y="2358739"/>
            <a:ext cx="886924" cy="778553"/>
          </a:xfrm>
          <a:prstGeom prst="straightConnector1">
            <a:avLst/>
          </a:prstGeom>
          <a:ln w="57150">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rot="17307508">
            <a:off x="1963175" y="3808034"/>
            <a:ext cx="1234954" cy="402546"/>
          </a:xfrm>
          <a:prstGeom prst="rect">
            <a:avLst/>
          </a:prstGeom>
          <a:noFill/>
        </p:spPr>
        <p:txBody>
          <a:bodyPr wrap="non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Congestion</a:t>
            </a:r>
          </a:p>
        </p:txBody>
      </p:sp>
      <p:sp>
        <p:nvSpPr>
          <p:cNvPr id="17" name="5-Point Star 16"/>
          <p:cNvSpPr/>
          <p:nvPr/>
        </p:nvSpPr>
        <p:spPr>
          <a:xfrm>
            <a:off x="2616005" y="3144108"/>
            <a:ext cx="196098" cy="193497"/>
          </a:xfrm>
          <a:prstGeom prst="star5">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32"/>
          <p:cNvSpPr/>
          <p:nvPr/>
        </p:nvSpPr>
        <p:spPr>
          <a:xfrm>
            <a:off x="1155240" y="2118794"/>
            <a:ext cx="1915909"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C00000"/>
                </a:solidFill>
                <a:effectLst/>
                <a:uLnTx/>
                <a:uFillTx/>
                <a:latin typeface="Calibri" panose="020F0502020204030204"/>
                <a:ea typeface="+mn-ea"/>
                <a:cs typeface="+mn-cs"/>
              </a:rPr>
              <a:t>Tieline</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LMP</a:t>
            </a:r>
            <a:r>
              <a:rPr kumimoji="0" lang="en-US" sz="1800" b="0" i="0" u="none" strike="noStrike" kern="1200" cap="none" spc="0" normalizeH="0" baseline="-25000" noProof="0" dirty="0">
                <a:ln>
                  <a:noFill/>
                </a:ln>
                <a:solidFill>
                  <a:srgbClr val="C00000"/>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-LMP</a:t>
            </a:r>
            <a:r>
              <a:rPr kumimoji="0" lang="en-US" sz="1800" b="0" i="0" u="none" strike="noStrike" kern="1200" cap="none" spc="0" normalizeH="0" baseline="-25000" noProof="0" dirty="0">
                <a:ln>
                  <a:noFill/>
                </a:ln>
                <a:solidFill>
                  <a:srgbClr val="C00000"/>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Transfer payments</a:t>
            </a:r>
          </a:p>
        </p:txBody>
      </p:sp>
      <p:cxnSp>
        <p:nvCxnSpPr>
          <p:cNvPr id="35" name="Straight Connector 34"/>
          <p:cNvCxnSpPr>
            <a:stCxn id="33" idx="2"/>
          </p:cNvCxnSpPr>
          <p:nvPr/>
        </p:nvCxnSpPr>
        <p:spPr>
          <a:xfrm>
            <a:off x="2113195" y="2765125"/>
            <a:ext cx="454230" cy="396165"/>
          </a:xfrm>
          <a:prstGeom prst="line">
            <a:avLst/>
          </a:prstGeom>
          <a:ln w="9525">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9"/>
          </p:nvPr>
        </p:nvSpPr>
        <p:spPr>
          <a:xfrm>
            <a:off x="522898" y="21622"/>
            <a:ext cx="6040438" cy="477054"/>
          </a:xfrm>
        </p:spPr>
        <p:txBody>
          <a:bodyPr/>
          <a:lstStyle/>
          <a:p>
            <a:r>
              <a:rPr lang="en-US" dirty="0"/>
              <a:t>Appendix: Benefits Metrics</a:t>
            </a:r>
          </a:p>
        </p:txBody>
      </p:sp>
    </p:spTree>
    <p:extLst>
      <p:ext uri="{BB962C8B-B14F-4D97-AF65-F5344CB8AC3E}">
        <p14:creationId xmlns:p14="http://schemas.microsoft.com/office/powerpoint/2010/main" val="1811923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endParaRPr>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a:solidFill>
            <a:schemeClr val="bg1"/>
          </a:solidFill>
        </p:spPr>
        <p:txBody>
          <a:bodyPr/>
          <a:lstStyle/>
          <a:p>
            <a:r>
              <a:rPr lang="en-US" dirty="0"/>
              <a:t>Illustration of M+ Congestion/Transfer Revenues    </a:t>
            </a:r>
          </a:p>
        </p:txBody>
      </p:sp>
      <p:grpSp>
        <p:nvGrpSpPr>
          <p:cNvPr id="26" name="Group 25"/>
          <p:cNvGrpSpPr/>
          <p:nvPr/>
        </p:nvGrpSpPr>
        <p:grpSpPr>
          <a:xfrm>
            <a:off x="59385" y="2204560"/>
            <a:ext cx="6999768" cy="4030096"/>
            <a:chOff x="689510" y="2195934"/>
            <a:chExt cx="6999768" cy="4030096"/>
          </a:xfrm>
        </p:grpSpPr>
        <p:cxnSp>
          <p:nvCxnSpPr>
            <p:cNvPr id="8" name="Straight Connector 7"/>
            <p:cNvCxnSpPr/>
            <p:nvPr/>
          </p:nvCxnSpPr>
          <p:spPr>
            <a:xfrm flipV="1">
              <a:off x="1808018" y="5517573"/>
              <a:ext cx="5538355" cy="1039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213264" y="4894118"/>
              <a:ext cx="509154" cy="613064"/>
            </a:xfrm>
            <a:prstGeom prst="rect">
              <a:avLst/>
            </a:prstGeom>
            <a:solidFill>
              <a:schemeClr val="accent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p:cNvSpPr/>
            <p:nvPr/>
          </p:nvSpPr>
          <p:spPr>
            <a:xfrm>
              <a:off x="4381498" y="4620490"/>
              <a:ext cx="509154" cy="883227"/>
            </a:xfrm>
            <a:prstGeom prst="rect">
              <a:avLst/>
            </a:prstGeom>
            <a:solidFill>
              <a:schemeClr val="accent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p:cNvSpPr/>
            <p:nvPr/>
          </p:nvSpPr>
          <p:spPr>
            <a:xfrm>
              <a:off x="4388655" y="4125189"/>
              <a:ext cx="509154" cy="512615"/>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p:nvSpPr>
          <p:spPr>
            <a:xfrm>
              <a:off x="4395350" y="2358737"/>
              <a:ext cx="509154" cy="1766446"/>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p:cNvSpPr/>
            <p:nvPr/>
          </p:nvSpPr>
          <p:spPr>
            <a:xfrm>
              <a:off x="2213490" y="4457700"/>
              <a:ext cx="509154" cy="426023"/>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p:cNvSpPr/>
            <p:nvPr/>
          </p:nvSpPr>
          <p:spPr>
            <a:xfrm>
              <a:off x="2220185" y="2992582"/>
              <a:ext cx="509154" cy="1461648"/>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xtBox 14"/>
            <p:cNvSpPr txBox="1"/>
            <p:nvPr/>
          </p:nvSpPr>
          <p:spPr>
            <a:xfrm>
              <a:off x="1870362" y="5518144"/>
              <a:ext cx="1262718"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BA1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(exporter)</a:t>
              </a:r>
            </a:p>
          </p:txBody>
        </p:sp>
        <p:sp>
          <p:nvSpPr>
            <p:cNvPr id="16" name="TextBox 15"/>
            <p:cNvSpPr txBox="1"/>
            <p:nvPr/>
          </p:nvSpPr>
          <p:spPr>
            <a:xfrm>
              <a:off x="4046777" y="5514679"/>
              <a:ext cx="1267142"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BA2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(importer)</a:t>
              </a:r>
            </a:p>
          </p:txBody>
        </p:sp>
        <p:sp>
          <p:nvSpPr>
            <p:cNvPr id="19" name="TextBox 18"/>
            <p:cNvSpPr txBox="1"/>
            <p:nvPr/>
          </p:nvSpPr>
          <p:spPr>
            <a:xfrm>
              <a:off x="4987635" y="4655120"/>
              <a:ext cx="216348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Avg. Gen Cost = fuel + variable O&amp;M</a:t>
              </a:r>
            </a:p>
          </p:txBody>
        </p:sp>
        <p:sp>
          <p:nvSpPr>
            <p:cNvPr id="20" name="TextBox 19"/>
            <p:cNvSpPr txBox="1"/>
            <p:nvPr/>
          </p:nvSpPr>
          <p:spPr>
            <a:xfrm>
              <a:off x="4973779" y="3882726"/>
              <a:ext cx="271549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Gen LMP = Sales revenue to BA generators</a:t>
              </a:r>
            </a:p>
          </p:txBody>
        </p:sp>
        <p:sp>
          <p:nvSpPr>
            <p:cNvPr id="21" name="TextBox 20"/>
            <p:cNvSpPr txBox="1"/>
            <p:nvPr/>
          </p:nvSpPr>
          <p:spPr>
            <a:xfrm>
              <a:off x="4949532" y="2195934"/>
              <a:ext cx="273974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Load LMP = Purchase cost to serve load</a:t>
              </a:r>
            </a:p>
          </p:txBody>
        </p:sp>
        <p:sp>
          <p:nvSpPr>
            <p:cNvPr id="22" name="Rectangle 21"/>
            <p:cNvSpPr/>
            <p:nvPr/>
          </p:nvSpPr>
          <p:spPr>
            <a:xfrm>
              <a:off x="689510" y="4763798"/>
              <a:ext cx="153240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Avg. Gen Cost </a:t>
              </a:r>
            </a:p>
          </p:txBody>
        </p:sp>
        <p:sp>
          <p:nvSpPr>
            <p:cNvPr id="23" name="Rectangle 22"/>
            <p:cNvSpPr/>
            <p:nvPr/>
          </p:nvSpPr>
          <p:spPr>
            <a:xfrm>
              <a:off x="1153023" y="4301379"/>
              <a:ext cx="103425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Gen LMP</a:t>
              </a:r>
            </a:p>
          </p:txBody>
        </p:sp>
        <p:sp>
          <p:nvSpPr>
            <p:cNvPr id="24" name="Rectangle 23"/>
            <p:cNvSpPr/>
            <p:nvPr/>
          </p:nvSpPr>
          <p:spPr>
            <a:xfrm>
              <a:off x="1082370" y="2759334"/>
              <a:ext cx="110318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Load LMP</a:t>
              </a:r>
            </a:p>
          </p:txBody>
        </p:sp>
      </p:grpSp>
      <p:sp>
        <p:nvSpPr>
          <p:cNvPr id="27" name="TextBox 26"/>
          <p:cNvSpPr txBox="1"/>
          <p:nvPr/>
        </p:nvSpPr>
        <p:spPr>
          <a:xfrm>
            <a:off x="6937435" y="1394812"/>
            <a:ext cx="4898008"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a:rPr>
              <a:t>M+</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congestion/transfer revenues rolled</a:t>
            </a:r>
            <a:r>
              <a:rPr kumimoji="0" lang="en-US" sz="2400" b="1" i="0" u="none" strike="noStrike" kern="1200" cap="none" spc="0" normalizeH="0" noProof="0" dirty="0">
                <a:ln>
                  <a:noFill/>
                </a:ln>
                <a:solidFill>
                  <a:srgbClr val="000000"/>
                </a:solidFill>
                <a:effectLst/>
                <a:uLnTx/>
                <a:uFillTx/>
                <a:latin typeface="Calibri" panose="020F0502020204030204"/>
                <a:ea typeface="+mn-ea"/>
                <a:cs typeface="+mn-cs"/>
              </a:rPr>
              <a:t> together and</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estimated based on BA load and gen LMPs</a:t>
            </a:r>
            <a:r>
              <a:rPr kumimoji="0" lang="en-US" sz="2400" b="1" i="0" strike="noStrike" kern="1200" cap="none" spc="0" normalizeH="0" baseline="0" noProof="0" dirty="0">
                <a:ln>
                  <a:noFill/>
                </a:ln>
                <a:solidFill>
                  <a:srgbClr val="000000"/>
                </a:solidFill>
                <a:effectLst/>
                <a:uLnTx/>
                <a:uFillTx/>
                <a:latin typeface="Calibri" panose="020F050202020403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lvl="0" indent="-342900">
              <a:buFont typeface="Arial" panose="020B0604020202020204" pitchFamily="34" charset="0"/>
              <a:buChar char="•"/>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Congestion/Transfer Revenue Payment </a:t>
            </a:r>
            <a:r>
              <a:rPr kumimoji="0" lang="en-US" sz="2400" b="1" i="0" u="none" strike="noStrike" kern="1200" cap="none" spc="0" normalizeH="0" baseline="0" noProof="0" dirty="0">
                <a:ln>
                  <a:noFill/>
                </a:ln>
                <a:solidFill>
                  <a:srgbClr val="37BA95">
                    <a:lumMod val="75000"/>
                  </a:srgbClr>
                </a:solidFill>
                <a:effectLst/>
                <a:uLnTx/>
                <a:uFillTx/>
                <a:latin typeface="Calibri" panose="020F0502020204030204"/>
                <a:ea typeface="+mn-ea"/>
                <a:cs typeface="+mn-cs"/>
              </a:rPr>
              <a:t>(split 50/50)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MW x </a:t>
            </a:r>
            <a:r>
              <a:rPr lang="en-US" sz="2400" b="1" dirty="0">
                <a:solidFill>
                  <a:srgbClr val="000000"/>
                </a:solidFill>
              </a:rPr>
              <a:t>(Load LMP</a:t>
            </a:r>
            <a:r>
              <a:rPr lang="en-US" sz="2400" b="1" baseline="-25000" dirty="0">
                <a:solidFill>
                  <a:srgbClr val="000000"/>
                </a:solidFill>
              </a:rPr>
              <a:t>2</a:t>
            </a:r>
            <a:r>
              <a:rPr lang="en-US" sz="2400" b="1" dirty="0">
                <a:solidFill>
                  <a:srgbClr val="000000"/>
                </a:solidFill>
              </a:rPr>
              <a:t> –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Gen LMP</a:t>
            </a:r>
            <a:r>
              <a:rPr kumimoji="0" lang="en-US" sz="2400" b="1" i="0" u="none" strike="noStrike" kern="1200" cap="none" spc="0" normalizeH="0" baseline="-25000" noProof="0" dirty="0">
                <a:ln>
                  <a:noFill/>
                </a:ln>
                <a:solidFill>
                  <a:srgbClr val="000000"/>
                </a:solidFill>
                <a:effectLst/>
                <a:uLnTx/>
                <a:uFillTx/>
                <a:latin typeface="Calibri" panose="020F0502020204030204"/>
                <a:ea typeface="+mn-ea"/>
                <a:cs typeface="+mn-cs"/>
              </a:rPr>
              <a:t>1</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342900" lvl="0" indent="-342900">
              <a:buFont typeface="Arial" panose="020B0604020202020204" pitchFamily="34" charset="0"/>
              <a:buChar char="•"/>
              <a:defRPr/>
            </a:pP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0" name="TextBox 29"/>
          <p:cNvSpPr txBox="1"/>
          <p:nvPr/>
        </p:nvSpPr>
        <p:spPr>
          <a:xfrm rot="18375710">
            <a:off x="1972900" y="3470836"/>
            <a:ext cx="2078454" cy="402546"/>
          </a:xfrm>
          <a:prstGeom prst="rect">
            <a:avLst/>
          </a:prstGeom>
          <a:noFill/>
        </p:spPr>
        <p:txBody>
          <a:bodyPr wrap="non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Congestion/Transfer</a:t>
            </a:r>
          </a:p>
        </p:txBody>
      </p:sp>
      <p:cxnSp>
        <p:nvCxnSpPr>
          <p:cNvPr id="31" name="Straight Arrow Connector 30"/>
          <p:cNvCxnSpPr/>
          <p:nvPr/>
        </p:nvCxnSpPr>
        <p:spPr>
          <a:xfrm flipV="1">
            <a:off x="2113195" y="2358740"/>
            <a:ext cx="1577314" cy="2104116"/>
          </a:xfrm>
          <a:prstGeom prst="straightConnector1">
            <a:avLst/>
          </a:prstGeom>
          <a:ln w="57150">
            <a:tailEnd type="triangle"/>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9"/>
          </p:nvPr>
        </p:nvSpPr>
        <p:spPr/>
        <p:txBody>
          <a:bodyPr/>
          <a:lstStyle/>
          <a:p>
            <a:r>
              <a:rPr lang="en-US" dirty="0"/>
              <a:t>Appendix: Benefits Metrics</a:t>
            </a:r>
          </a:p>
        </p:txBody>
      </p:sp>
    </p:spTree>
    <p:extLst>
      <p:ext uri="{BB962C8B-B14F-4D97-AF65-F5344CB8AC3E}">
        <p14:creationId xmlns:p14="http://schemas.microsoft.com/office/powerpoint/2010/main" val="2648029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txBody>
          <a:bodyPr/>
          <a:lstStyle/>
          <a:p>
            <a:endParaRPr lang="en-US"/>
          </a:p>
        </p:txBody>
      </p:sp>
      <p:sp>
        <p:nvSpPr>
          <p:cNvPr id="4" name="Title 3"/>
          <p:cNvSpPr>
            <a:spLocks noGrp="1"/>
          </p:cNvSpPr>
          <p:nvPr>
            <p:ph type="title"/>
          </p:nvPr>
        </p:nvSpPr>
        <p:spPr/>
        <p:txBody>
          <a:bodyPr/>
          <a:lstStyle/>
          <a:p>
            <a:r>
              <a:rPr lang="en-US" dirty="0"/>
              <a:t>Appendix: Additional Model Details</a:t>
            </a:r>
          </a:p>
        </p:txBody>
      </p:sp>
    </p:spTree>
    <p:extLst>
      <p:ext uri="{BB962C8B-B14F-4D97-AF65-F5344CB8AC3E}">
        <p14:creationId xmlns:p14="http://schemas.microsoft.com/office/powerpoint/2010/main" val="108733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507999" y="2517143"/>
            <a:ext cx="11164888" cy="4995862"/>
          </a:xfrm>
        </p:spPr>
        <p:txBody>
          <a:bodyPr numCol="1"/>
          <a:lstStyle/>
          <a:p>
            <a:pPr>
              <a:lnSpc>
                <a:spcPct val="95000"/>
              </a:lnSpc>
              <a:spcBef>
                <a:spcPts val="400"/>
              </a:spcBef>
            </a:pPr>
            <a:r>
              <a:rPr lang="en-US" sz="1800" b="1" dirty="0"/>
              <a:t>Utilized the Polaris Power System Optimizer (PSO), an advanced market simulation model</a:t>
            </a:r>
          </a:p>
          <a:p>
            <a:pPr lvl="1">
              <a:lnSpc>
                <a:spcPct val="95000"/>
              </a:lnSpc>
              <a:spcBef>
                <a:spcPts val="400"/>
              </a:spcBef>
            </a:pPr>
            <a:r>
              <a:rPr lang="en-US" sz="2000" dirty="0"/>
              <a:t>Nodal mixed-integer model representing each load and generator bus in the WECC</a:t>
            </a:r>
          </a:p>
          <a:p>
            <a:pPr lvl="1">
              <a:lnSpc>
                <a:spcPct val="95000"/>
              </a:lnSpc>
              <a:spcBef>
                <a:spcPts val="400"/>
              </a:spcBef>
            </a:pPr>
            <a:r>
              <a:rPr lang="en-US" sz="2000" dirty="0"/>
              <a:t>Licensed through </a:t>
            </a:r>
            <a:r>
              <a:rPr lang="en-US" sz="2000" dirty="0" err="1"/>
              <a:t>Enelytix</a:t>
            </a:r>
            <a:endParaRPr lang="en-US" sz="2000" dirty="0"/>
          </a:p>
          <a:p>
            <a:pPr lvl="1">
              <a:lnSpc>
                <a:spcPct val="95000"/>
              </a:lnSpc>
              <a:spcBef>
                <a:spcPts val="400"/>
              </a:spcBef>
            </a:pPr>
            <a:r>
              <a:rPr lang="en-US" sz="2000" dirty="0"/>
              <a:t>Detailed operating reserve and ancillary service product definition</a:t>
            </a:r>
          </a:p>
          <a:p>
            <a:pPr lvl="1">
              <a:lnSpc>
                <a:spcPct val="95000"/>
              </a:lnSpc>
              <a:spcBef>
                <a:spcPts val="400"/>
              </a:spcBef>
            </a:pPr>
            <a:r>
              <a:rPr lang="en-US" sz="2000" dirty="0"/>
              <a:t>Detailed representation of the transmission system (both physical power flows and contract paths)</a:t>
            </a:r>
          </a:p>
          <a:p>
            <a:pPr lvl="1">
              <a:lnSpc>
                <a:spcPct val="95000"/>
              </a:lnSpc>
              <a:spcBef>
                <a:spcPts val="400"/>
              </a:spcBef>
            </a:pPr>
            <a:r>
              <a:rPr lang="en-US" sz="2000" dirty="0"/>
              <a:t>Sub-hourly granularity (but used hourly simulations due to limited data availability)</a:t>
            </a:r>
          </a:p>
          <a:p>
            <a:pPr lvl="1">
              <a:lnSpc>
                <a:spcPct val="95000"/>
              </a:lnSpc>
              <a:spcBef>
                <a:spcPts val="400"/>
              </a:spcBef>
            </a:pPr>
            <a:r>
              <a:rPr lang="en-US" sz="2000" dirty="0"/>
              <a:t>Designed for multiple commitment and dispatch cycles (e.g., DA and RT) with different levels of foresight</a:t>
            </a:r>
          </a:p>
          <a:p>
            <a:pPr lvl="1">
              <a:lnSpc>
                <a:spcPct val="95000"/>
              </a:lnSpc>
              <a:spcBef>
                <a:spcPts val="400"/>
              </a:spcBef>
            </a:pPr>
            <a:r>
              <a:rPr lang="en-US" sz="2000" dirty="0"/>
              <a:t>EDAM feasibility study assumptions updated to reflect the most recent utility resource plans and forecasts of system conditions and costs</a:t>
            </a:r>
          </a:p>
          <a:p>
            <a:pPr>
              <a:lnSpc>
                <a:spcPct val="95000"/>
              </a:lnSpc>
              <a:spcBef>
                <a:spcPts val="400"/>
              </a:spcBef>
            </a:pPr>
            <a:r>
              <a:rPr lang="en-US" sz="1800" b="1" dirty="0"/>
              <a:t>PSO is uniquely suited to simulate bilateral trading, joint dispatch, imbalance markets, and RTOs, reflecting multiple stages of system operator decision making</a:t>
            </a:r>
          </a:p>
        </p:txBody>
      </p:sp>
      <p:sp>
        <p:nvSpPr>
          <p:cNvPr id="6" name="Title 5"/>
          <p:cNvSpPr>
            <a:spLocks noGrp="1"/>
          </p:cNvSpPr>
          <p:nvPr>
            <p:ph type="title"/>
          </p:nvPr>
        </p:nvSpPr>
        <p:spPr/>
        <p:txBody>
          <a:bodyPr/>
          <a:lstStyle/>
          <a:p>
            <a:r>
              <a:rPr lang="en-US" dirty="0"/>
              <a:t>Overview of Modeling Approach</a:t>
            </a:r>
          </a:p>
        </p:txBody>
      </p:sp>
      <p:sp>
        <p:nvSpPr>
          <p:cNvPr id="2" name="Slide Number Placeholder 1"/>
          <p:cNvSpPr>
            <a:spLocks noGrp="1"/>
          </p:cNvSpPr>
          <p:nvPr>
            <p:ph type="sldNum" sz="quarter" idx="4294967295"/>
          </p:nvPr>
        </p:nvSpPr>
        <p:spPr>
          <a:xfrm>
            <a:off x="10737850" y="6383338"/>
            <a:ext cx="14541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8846848" y="3479027"/>
            <a:ext cx="2519144" cy="779438"/>
          </a:xfrm>
          <a:prstGeom prst="rect">
            <a:avLst/>
          </a:prstGeom>
        </p:spPr>
      </p:pic>
      <p:sp>
        <p:nvSpPr>
          <p:cNvPr id="8" name="Rounded Rectangle 7"/>
          <p:cNvSpPr/>
          <p:nvPr/>
        </p:nvSpPr>
        <p:spPr>
          <a:xfrm>
            <a:off x="507999" y="1269507"/>
            <a:ext cx="10455923" cy="1247636"/>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15888" lvl="0" indent="-115888">
              <a:spcBef>
                <a:spcPts val="1800"/>
              </a:spcBef>
              <a:buSzPct val="25000"/>
              <a:buFont typeface="Calibri Light" panose="020F0302020204030204" pitchFamily="34" charset="0"/>
              <a:buChar char=" "/>
              <a:defRPr/>
            </a:pPr>
            <a:r>
              <a:rPr lang="en-US" sz="2400" b="1">
                <a:solidFill>
                  <a:srgbClr val="FFFFFF"/>
                </a:solidFill>
              </a:rPr>
              <a:t>We utilize the WECC ADS nodal production cost model as a starting point imported into Power System Optimizer (PSO), as refined during the EDAM feasibility study and follow-on engagements</a:t>
            </a:r>
            <a:endParaRPr lang="en-US" sz="2400" dirty="0">
              <a:solidFill>
                <a:srgbClr val="FFFFFF"/>
              </a:solidFill>
            </a:endParaRPr>
          </a:p>
        </p:txBody>
      </p:sp>
      <p:sp>
        <p:nvSpPr>
          <p:cNvPr id="10" name="Text Placeholder 6"/>
          <p:cNvSpPr>
            <a:spLocks noGrp="1"/>
          </p:cNvSpPr>
          <p:nvPr>
            <p:ph type="body" sz="quarter" idx="19"/>
          </p:nvPr>
        </p:nvSpPr>
        <p:spPr>
          <a:xfrm>
            <a:off x="508000" y="7549"/>
            <a:ext cx="6040438" cy="477054"/>
          </a:xfrm>
          <a:noFill/>
        </p:spPr>
        <p:txBody>
          <a:bodyPr/>
          <a:lstStyle/>
          <a:p>
            <a:pPr marL="0" indent="0">
              <a:buNone/>
            </a:pPr>
            <a:r>
              <a:rPr lang="en-US" dirty="0"/>
              <a:t> Appendix: additional model details</a:t>
            </a:r>
          </a:p>
        </p:txBody>
      </p:sp>
    </p:spTree>
    <p:extLst>
      <p:ext uri="{BB962C8B-B14F-4D97-AF65-F5344CB8AC3E}">
        <p14:creationId xmlns:p14="http://schemas.microsoft.com/office/powerpoint/2010/main" val="284898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4</a:t>
            </a:fld>
            <a:endParaRPr lang="en-US" dirty="0"/>
          </a:p>
        </p:txBody>
      </p:sp>
      <p:sp>
        <p:nvSpPr>
          <p:cNvPr id="4" name="Text Placeholder 3"/>
          <p:cNvSpPr>
            <a:spLocks noGrp="1"/>
          </p:cNvSpPr>
          <p:nvPr>
            <p:ph type="body" sz="quarter" idx="16"/>
          </p:nvPr>
        </p:nvSpPr>
        <p:spPr>
          <a:xfrm>
            <a:off x="508000" y="1181100"/>
            <a:ext cx="11164888" cy="5175249"/>
          </a:xfrm>
        </p:spPr>
        <p:txBody>
          <a:bodyPr/>
          <a:lstStyle/>
          <a:p>
            <a:pPr>
              <a:lnSpc>
                <a:spcPct val="90000"/>
              </a:lnSpc>
            </a:pPr>
            <a:r>
              <a:rPr lang="en-US" sz="2200" dirty="0"/>
              <a:t>We conducted all study simulations using a </a:t>
            </a:r>
            <a:r>
              <a:rPr lang="en-US" sz="2200" b="1" dirty="0"/>
              <a:t>nodal production cost model of the WECC </a:t>
            </a:r>
            <a:r>
              <a:rPr lang="en-US" sz="2200" dirty="0"/>
              <a:t>with added market functionality, such as contract-path transmission.</a:t>
            </a:r>
          </a:p>
          <a:p>
            <a:pPr lvl="1">
              <a:lnSpc>
                <a:spcPct val="90000"/>
              </a:lnSpc>
            </a:pPr>
            <a:r>
              <a:rPr lang="en-US" sz="1800" dirty="0"/>
              <a:t>Model developed in PSO/Enelytix, which contains state-of-the-art features</a:t>
            </a:r>
          </a:p>
          <a:p>
            <a:pPr lvl="2">
              <a:lnSpc>
                <a:spcPct val="90000"/>
              </a:lnSpc>
            </a:pPr>
            <a:r>
              <a:rPr lang="en-US" sz="1400" dirty="0"/>
              <a:t>Simultaneously optimizes contract path and physical constraints</a:t>
            </a:r>
          </a:p>
          <a:p>
            <a:pPr lvl="2">
              <a:lnSpc>
                <a:spcPct val="90000"/>
              </a:lnSpc>
            </a:pPr>
            <a:r>
              <a:rPr lang="en-US" sz="1400" dirty="0"/>
              <a:t>Models bilateral, day-ahead, and real-time markets sequentially through multiple solution cycles</a:t>
            </a:r>
          </a:p>
          <a:p>
            <a:pPr lvl="2">
              <a:lnSpc>
                <a:spcPct val="90000"/>
              </a:lnSpc>
            </a:pPr>
            <a:r>
              <a:rPr lang="en-US" sz="1400" dirty="0"/>
              <a:t>Co-optimizes storage resources with other resources in unit-commitment and dispatch</a:t>
            </a:r>
          </a:p>
          <a:p>
            <a:pPr lvl="2">
              <a:lnSpc>
                <a:spcPct val="90000"/>
              </a:lnSpc>
            </a:pPr>
            <a:r>
              <a:rPr lang="en-US" sz="1400" dirty="0"/>
              <a:t>Detailed ancillary service and operating reserve modeling and co-optimization of ancillary services with energy</a:t>
            </a:r>
          </a:p>
          <a:p>
            <a:pPr lvl="1">
              <a:lnSpc>
                <a:spcPct val="90000"/>
              </a:lnSpc>
            </a:pPr>
            <a:r>
              <a:rPr lang="en-US" sz="1800" b="1" dirty="0"/>
              <a:t>The study year is 2032</a:t>
            </a:r>
            <a:r>
              <a:rPr lang="en-US" sz="1800" dirty="0"/>
              <a:t>, which aims to reflect the first decade of markets operations, representing both an intermediate year in the near-future and a year with reasonably high renewable penetration in the WECC</a:t>
            </a:r>
            <a:endParaRPr lang="en-US" sz="1800" b="1" dirty="0"/>
          </a:p>
          <a:p>
            <a:pPr lvl="1">
              <a:lnSpc>
                <a:spcPct val="90000"/>
              </a:lnSpc>
            </a:pPr>
            <a:r>
              <a:rPr lang="en-US" sz="1800" b="1" dirty="0"/>
              <a:t>Model includes two extreme weather events</a:t>
            </a:r>
            <a:r>
              <a:rPr lang="en-US" sz="1800" dirty="0"/>
              <a:t> based on a historic cold snap and a historic heat wave</a:t>
            </a:r>
          </a:p>
          <a:p>
            <a:pPr lvl="2">
              <a:lnSpc>
                <a:spcPct val="90000"/>
              </a:lnSpc>
            </a:pPr>
            <a:r>
              <a:rPr lang="en-US" sz="1400" dirty="0"/>
              <a:t>These events are modeled as single weeks in which we increase modeled loads (peak and energy) and gas prices beyond the typical weather-normalized values to reflect the increased strain on the system and the ramifications of markets for addressing such strain.</a:t>
            </a:r>
          </a:p>
          <a:p>
            <a:pPr lvl="2">
              <a:lnSpc>
                <a:spcPct val="90000"/>
              </a:lnSpc>
            </a:pPr>
            <a:r>
              <a:rPr lang="en-US" sz="1400" dirty="0"/>
              <a:t>Capturing non-weather-normal impacts is becoming increasingly important due to the increasing frequency of severe weather events</a:t>
            </a:r>
          </a:p>
          <a:p>
            <a:pPr lvl="1">
              <a:lnSpc>
                <a:spcPct val="90000"/>
              </a:lnSpc>
            </a:pPr>
            <a:r>
              <a:rPr lang="en-US" sz="1800" b="1" dirty="0"/>
              <a:t>Modeled hydro represents average hydro year in the WECC, </a:t>
            </a:r>
            <a:r>
              <a:rPr lang="en-US" sz="1800" dirty="0"/>
              <a:t>using data from 2009 for hydro generation</a:t>
            </a:r>
          </a:p>
          <a:p>
            <a:pPr lvl="1">
              <a:lnSpc>
                <a:spcPct val="90000"/>
              </a:lnSpc>
            </a:pPr>
            <a:r>
              <a:rPr lang="en-US" sz="1800" b="1" dirty="0"/>
              <a:t>Study base cases include the existing WEIM and WEIS markets</a:t>
            </a:r>
            <a:r>
              <a:rPr lang="en-US" sz="1800" dirty="0"/>
              <a:t>, meaning all noted cost and benefit metrics already include an entity’s benefit coming from WEIM and WEIS (and thus all results show incremental loss or gain in WEIM and WEIS benefits as a day-ahead market is formed)</a:t>
            </a:r>
          </a:p>
          <a:p>
            <a:pPr marL="111125" lvl="1" indent="0">
              <a:lnSpc>
                <a:spcPct val="90000"/>
              </a:lnSpc>
              <a:buNone/>
            </a:pPr>
            <a:r>
              <a:rPr lang="en-US" sz="1800" dirty="0"/>
              <a:t>See Appendix for additional model and assumptions detail, including detail related to EDAM and M+ design modeling</a:t>
            </a:r>
            <a:endParaRPr lang="en-US" sz="2000" dirty="0"/>
          </a:p>
        </p:txBody>
      </p:sp>
      <p:sp>
        <p:nvSpPr>
          <p:cNvPr id="5" name="Text Placeholder 4"/>
          <p:cNvSpPr>
            <a:spLocks noGrp="1"/>
          </p:cNvSpPr>
          <p:nvPr>
            <p:ph type="body" sz="quarter" idx="19"/>
          </p:nvPr>
        </p:nvSpPr>
        <p:spPr/>
        <p:txBody>
          <a:bodyPr/>
          <a:lstStyle/>
          <a:p>
            <a:r>
              <a:rPr lang="en-US" dirty="0"/>
              <a:t>Overview of NVE Studies</a:t>
            </a:r>
          </a:p>
        </p:txBody>
      </p:sp>
      <p:sp>
        <p:nvSpPr>
          <p:cNvPr id="6" name="Title 5"/>
          <p:cNvSpPr>
            <a:spLocks noGrp="1"/>
          </p:cNvSpPr>
          <p:nvPr>
            <p:ph type="title"/>
          </p:nvPr>
        </p:nvSpPr>
        <p:spPr/>
        <p:txBody>
          <a:bodyPr/>
          <a:lstStyle/>
          <a:p>
            <a:r>
              <a:rPr lang="en-US" dirty="0"/>
              <a:t>Key Model Features</a:t>
            </a:r>
          </a:p>
        </p:txBody>
      </p:sp>
    </p:spTree>
    <p:extLst>
      <p:ext uri="{BB962C8B-B14F-4D97-AF65-F5344CB8AC3E}">
        <p14:creationId xmlns:p14="http://schemas.microsoft.com/office/powerpoint/2010/main" val="388499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endParaRPr>
          </a:p>
        </p:txBody>
      </p:sp>
      <p:sp>
        <p:nvSpPr>
          <p:cNvPr id="32" name="Text Placeholder 6"/>
          <p:cNvSpPr>
            <a:spLocks noGrp="1"/>
          </p:cNvSpPr>
          <p:nvPr>
            <p:ph type="body" sz="quarter" idx="19"/>
          </p:nvPr>
        </p:nvSpPr>
        <p:spPr>
          <a:xfrm>
            <a:off x="508000" y="7549"/>
            <a:ext cx="6040438" cy="477054"/>
          </a:xfrm>
          <a:noFill/>
        </p:spPr>
        <p:txBody>
          <a:bodyPr/>
          <a:lstStyle/>
          <a:p>
            <a:pPr marL="0" indent="0">
              <a:buNone/>
            </a:pPr>
            <a:r>
              <a:rPr lang="en-US" dirty="0"/>
              <a:t> Appendix: additional model details</a:t>
            </a:r>
          </a:p>
        </p:txBody>
      </p:sp>
      <p:sp>
        <p:nvSpPr>
          <p:cNvPr id="14" name="Title 13"/>
          <p:cNvSpPr>
            <a:spLocks noGrp="1"/>
          </p:cNvSpPr>
          <p:nvPr>
            <p:ph type="title"/>
          </p:nvPr>
        </p:nvSpPr>
        <p:spPr/>
        <p:txBody>
          <a:bodyPr/>
          <a:lstStyle/>
          <a:p>
            <a:r>
              <a:rPr lang="en-US" dirty="0"/>
              <a:t>Multi-Functional Simulation of WECC</a:t>
            </a:r>
          </a:p>
        </p:txBody>
      </p:sp>
      <p:sp>
        <p:nvSpPr>
          <p:cNvPr id="33" name="Text Placeholder 6"/>
          <p:cNvSpPr>
            <a:spLocks noGrp="1"/>
          </p:cNvSpPr>
          <p:nvPr>
            <p:ph type="body" sz="quarter" idx="4294967295"/>
          </p:nvPr>
        </p:nvSpPr>
        <p:spPr>
          <a:xfrm>
            <a:off x="6659563" y="2393950"/>
            <a:ext cx="5532437" cy="4464050"/>
          </a:xfrm>
          <a:noFill/>
        </p:spPr>
        <p:txBody>
          <a:bodyPr/>
          <a:lstStyle/>
          <a:p>
            <a:pPr lvl="1">
              <a:buClr>
                <a:schemeClr val="accent3"/>
              </a:buClr>
            </a:pPr>
            <a:r>
              <a:rPr lang="en-US" sz="1800" dirty="0"/>
              <a:t>Physical grid with ~20k buses, ~25k lines and ~5k generators represented as DC power flow</a:t>
            </a:r>
          </a:p>
          <a:p>
            <a:pPr lvl="1">
              <a:buClr>
                <a:schemeClr val="accent3"/>
              </a:buClr>
            </a:pPr>
            <a:r>
              <a:rPr lang="en-US" sz="1800" dirty="0"/>
              <a:t>38 Balancing Authority Areas (BAAs) and contract paths</a:t>
            </a:r>
          </a:p>
          <a:p>
            <a:pPr lvl="1">
              <a:buClr>
                <a:schemeClr val="accent3"/>
              </a:buClr>
            </a:pPr>
            <a:r>
              <a:rPr lang="en-US" sz="1800" dirty="0"/>
              <a:t>The WECC reserve sharing groups</a:t>
            </a:r>
          </a:p>
          <a:p>
            <a:pPr lvl="1">
              <a:buClr>
                <a:schemeClr val="accent3"/>
              </a:buClr>
            </a:pPr>
            <a:r>
              <a:rPr lang="en-US" sz="1800" dirty="0"/>
              <a:t>Diverse state clean energy policies</a:t>
            </a:r>
          </a:p>
          <a:p>
            <a:pPr lvl="1">
              <a:buClr>
                <a:schemeClr val="accent3"/>
              </a:buClr>
            </a:pPr>
            <a:r>
              <a:rPr lang="en-US" sz="1800" dirty="0"/>
              <a:t>Major trading hubs (e.g., Mid-C, </a:t>
            </a:r>
            <a:r>
              <a:rPr lang="en-US" sz="1800" dirty="0" err="1"/>
              <a:t>Malin</a:t>
            </a:r>
            <a:r>
              <a:rPr lang="en-US" sz="1800" dirty="0"/>
              <a:t>, PV)</a:t>
            </a:r>
          </a:p>
          <a:p>
            <a:pPr lvl="1">
              <a:buClr>
                <a:schemeClr val="accent3"/>
              </a:buClr>
            </a:pPr>
            <a:r>
              <a:rPr lang="en-US" sz="1800" dirty="0"/>
              <a:t>Bilateral transmission rights</a:t>
            </a:r>
          </a:p>
          <a:p>
            <a:pPr lvl="1">
              <a:buClr>
                <a:schemeClr val="accent3"/>
              </a:buClr>
            </a:pPr>
            <a:r>
              <a:rPr lang="en-US" sz="1800" dirty="0"/>
              <a:t>Renewable diversity, day-ahead forecast uncertainty, real-time operations</a:t>
            </a:r>
          </a:p>
          <a:p>
            <a:pPr lvl="1">
              <a:buClr>
                <a:schemeClr val="accent3"/>
              </a:buClr>
            </a:pPr>
            <a:r>
              <a:rPr lang="en-US" sz="1800" dirty="0"/>
              <a:t>CAISO, RTO West, M+, EDAM, WEIM, &amp; WEIS footprints</a:t>
            </a:r>
          </a:p>
        </p:txBody>
      </p:sp>
      <p:sp>
        <p:nvSpPr>
          <p:cNvPr id="8" name="Down Arrow 7"/>
          <p:cNvSpPr/>
          <p:nvPr/>
        </p:nvSpPr>
        <p:spPr>
          <a:xfrm rot="10800000">
            <a:off x="843220" y="1272059"/>
            <a:ext cx="746068" cy="5059231"/>
          </a:xfrm>
          <a:prstGeom prst="downArrow">
            <a:avLst/>
          </a:prstGeom>
          <a:solidFill>
            <a:schemeClr val="accent3">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 name="Group 8"/>
          <p:cNvGrpSpPr/>
          <p:nvPr/>
        </p:nvGrpSpPr>
        <p:grpSpPr>
          <a:xfrm>
            <a:off x="2239617" y="657066"/>
            <a:ext cx="3224943" cy="6333627"/>
            <a:chOff x="5437975" y="763934"/>
            <a:chExt cx="3379662" cy="6437709"/>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9366" t="26244" r="27988" b="11958"/>
            <a:stretch/>
          </p:blipFill>
          <p:spPr>
            <a:xfrm rot="646034">
              <a:off x="5514377" y="4311834"/>
              <a:ext cx="3200400" cy="2889809"/>
            </a:xfrm>
            <a:prstGeom prst="rect">
              <a:avLst/>
            </a:prstGeom>
            <a:ln w="19050">
              <a:solidFill>
                <a:schemeClr val="tx1"/>
              </a:solidFill>
            </a:ln>
            <a:scene3d>
              <a:camera prst="isometricTopUp">
                <a:rot lat="19500000" lon="18900000" rev="3600000"/>
              </a:camera>
              <a:lightRig rig="chilly" dir="t">
                <a:rot lat="0" lon="0" rev="3000000"/>
              </a:lightRig>
            </a:scene3d>
            <a:sp3d prstMaterial="matte"/>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800" t="24127" r="19149" b="17672"/>
            <a:stretch/>
          </p:blipFill>
          <p:spPr>
            <a:xfrm rot="702944">
              <a:off x="5437975" y="3840584"/>
              <a:ext cx="3200400" cy="2616065"/>
            </a:xfrm>
            <a:prstGeom prst="rect">
              <a:avLst/>
            </a:prstGeom>
            <a:ln w="19050">
              <a:solidFill>
                <a:schemeClr val="tx1"/>
              </a:solidFill>
            </a:ln>
            <a:scene3d>
              <a:camera prst="isometricTopUp">
                <a:rot lat="19500000" lon="18900000" rev="3600000"/>
              </a:camera>
              <a:lightRig rig="threePt" dir="t"/>
            </a:scene3d>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20000">
              <a:off x="5667421" y="2979875"/>
              <a:ext cx="2743200" cy="3298509"/>
            </a:xfrm>
            <a:prstGeom prst="rect">
              <a:avLst/>
            </a:prstGeom>
            <a:noFill/>
            <a:ln w="9525">
              <a:solidFill>
                <a:schemeClr val="tx1"/>
              </a:solidFill>
              <a:miter lim="800000"/>
              <a:headEnd/>
              <a:tailEnd/>
            </a:ln>
            <a:scene3d>
              <a:camera prst="orthographicFront">
                <a:rot lat="19499999" lon="18900000" rev="3600000"/>
              </a:camera>
              <a:lightRig rig="threePt" dir="t"/>
            </a:scene3d>
            <a:extLst>
              <a:ext uri="{909E8E84-426E-40DD-AFC4-6F175D3DCCD1}">
                <a14:hiddenFill xmlns:a14="http://schemas.microsoft.com/office/drawing/2010/main">
                  <a:solidFill>
                    <a:schemeClr val="accent1"/>
                  </a:solidFill>
                </a14:hiddenFill>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02719">
              <a:off x="5617237" y="2177577"/>
              <a:ext cx="3200400" cy="3358172"/>
            </a:xfrm>
            <a:prstGeom prst="rect">
              <a:avLst/>
            </a:prstGeom>
            <a:noFill/>
            <a:ln w="9525">
              <a:solidFill>
                <a:schemeClr val="tx1"/>
              </a:solidFill>
              <a:miter lim="800000"/>
              <a:headEnd/>
              <a:tailEnd/>
            </a:ln>
            <a:scene3d>
              <a:camera prst="orthographicFront">
                <a:rot lat="19500000" lon="18900000" rev="3600000"/>
              </a:camera>
              <a:lightRig rig="threePt" dir="t"/>
            </a:scene3d>
            <a:extLst>
              <a:ext uri="{909E8E84-426E-40DD-AFC4-6F175D3DCCD1}">
                <a14:hiddenFill xmlns:a14="http://schemas.microsoft.com/office/drawing/2010/main">
                  <a:solidFill>
                    <a:schemeClr val="accent1"/>
                  </a:solidFill>
                </a14:hiddenFill>
              </a:ext>
            </a:extLst>
          </p:spPr>
        </p:pic>
        <p:grpSp>
          <p:nvGrpSpPr>
            <p:cNvPr id="17" name="Group 16"/>
            <p:cNvGrpSpPr/>
            <p:nvPr/>
          </p:nvGrpSpPr>
          <p:grpSpPr>
            <a:xfrm rot="720000">
              <a:off x="5590967" y="1572808"/>
              <a:ext cx="2973579" cy="3059770"/>
              <a:chOff x="4450515" y="1548086"/>
              <a:chExt cx="4572000" cy="5033979"/>
            </a:xfrm>
            <a:scene3d>
              <a:camera prst="orthographicFront">
                <a:rot lat="19500000" lon="18900000" rev="3600000"/>
              </a:camera>
              <a:lightRig rig="threePt" dir="t"/>
            </a:scene3d>
          </p:grpSpPr>
          <p:pic>
            <p:nvPicPr>
              <p:cNvPr id="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0515" y="1548086"/>
                <a:ext cx="4572000" cy="50339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Freeform 21"/>
              <p:cNvSpPr/>
              <p:nvPr/>
            </p:nvSpPr>
            <p:spPr>
              <a:xfrm>
                <a:off x="4490780" y="3181351"/>
                <a:ext cx="1680040" cy="2866432"/>
              </a:xfrm>
              <a:custGeom>
                <a:avLst/>
                <a:gdLst>
                  <a:gd name="connsiteX0" fmla="*/ 141097 w 1644667"/>
                  <a:gd name="connsiteY0" fmla="*/ 59542 h 2878349"/>
                  <a:gd name="connsiteX1" fmla="*/ 922147 w 1644667"/>
                  <a:gd name="connsiteY1" fmla="*/ 240517 h 2878349"/>
                  <a:gd name="connsiteX2" fmla="*/ 798322 w 1644667"/>
                  <a:gd name="connsiteY2" fmla="*/ 1088242 h 2878349"/>
                  <a:gd name="connsiteX3" fmla="*/ 1569847 w 1644667"/>
                  <a:gd name="connsiteY3" fmla="*/ 1945492 h 2878349"/>
                  <a:gd name="connsiteX4" fmla="*/ 1531747 w 1644667"/>
                  <a:gd name="connsiteY4" fmla="*/ 2717017 h 2878349"/>
                  <a:gd name="connsiteX5" fmla="*/ 836422 w 1644667"/>
                  <a:gd name="connsiteY5" fmla="*/ 2774167 h 2878349"/>
                  <a:gd name="connsiteX6" fmla="*/ 122047 w 1644667"/>
                  <a:gd name="connsiteY6" fmla="*/ 1545442 h 2878349"/>
                  <a:gd name="connsiteX7" fmla="*/ 7747 w 1644667"/>
                  <a:gd name="connsiteY7" fmla="*/ 164317 h 2878349"/>
                  <a:gd name="connsiteX8" fmla="*/ 207772 w 1644667"/>
                  <a:gd name="connsiteY8" fmla="*/ 78592 h 2878349"/>
                  <a:gd name="connsiteX0" fmla="*/ 102997 w 1644667"/>
                  <a:gd name="connsiteY0" fmla="*/ 21442 h 2878349"/>
                  <a:gd name="connsiteX1" fmla="*/ 922147 w 1644667"/>
                  <a:gd name="connsiteY1" fmla="*/ 240517 h 2878349"/>
                  <a:gd name="connsiteX2" fmla="*/ 798322 w 1644667"/>
                  <a:gd name="connsiteY2" fmla="*/ 1088242 h 2878349"/>
                  <a:gd name="connsiteX3" fmla="*/ 1569847 w 1644667"/>
                  <a:gd name="connsiteY3" fmla="*/ 1945492 h 2878349"/>
                  <a:gd name="connsiteX4" fmla="*/ 1531747 w 1644667"/>
                  <a:gd name="connsiteY4" fmla="*/ 2717017 h 2878349"/>
                  <a:gd name="connsiteX5" fmla="*/ 836422 w 1644667"/>
                  <a:gd name="connsiteY5" fmla="*/ 2774167 h 2878349"/>
                  <a:gd name="connsiteX6" fmla="*/ 122047 w 1644667"/>
                  <a:gd name="connsiteY6" fmla="*/ 1545442 h 2878349"/>
                  <a:gd name="connsiteX7" fmla="*/ 7747 w 1644667"/>
                  <a:gd name="connsiteY7" fmla="*/ 164317 h 2878349"/>
                  <a:gd name="connsiteX8" fmla="*/ 207772 w 1644667"/>
                  <a:gd name="connsiteY8" fmla="*/ 78592 h 2878349"/>
                  <a:gd name="connsiteX0" fmla="*/ 116972 w 1658642"/>
                  <a:gd name="connsiteY0" fmla="*/ 21442 h 2878349"/>
                  <a:gd name="connsiteX1" fmla="*/ 936122 w 1658642"/>
                  <a:gd name="connsiteY1" fmla="*/ 240517 h 2878349"/>
                  <a:gd name="connsiteX2" fmla="*/ 812297 w 1658642"/>
                  <a:gd name="connsiteY2" fmla="*/ 1088242 h 2878349"/>
                  <a:gd name="connsiteX3" fmla="*/ 1583822 w 1658642"/>
                  <a:gd name="connsiteY3" fmla="*/ 1945492 h 2878349"/>
                  <a:gd name="connsiteX4" fmla="*/ 1545722 w 1658642"/>
                  <a:gd name="connsiteY4" fmla="*/ 2717017 h 2878349"/>
                  <a:gd name="connsiteX5" fmla="*/ 850397 w 1658642"/>
                  <a:gd name="connsiteY5" fmla="*/ 2774167 h 2878349"/>
                  <a:gd name="connsiteX6" fmla="*/ 136022 w 1658642"/>
                  <a:gd name="connsiteY6" fmla="*/ 1545442 h 2878349"/>
                  <a:gd name="connsiteX7" fmla="*/ 21722 w 1658642"/>
                  <a:gd name="connsiteY7" fmla="*/ 164317 h 2878349"/>
                  <a:gd name="connsiteX8" fmla="*/ 412247 w 1658642"/>
                  <a:gd name="connsiteY8" fmla="*/ 78592 h 2878349"/>
                  <a:gd name="connsiteX0" fmla="*/ 116972 w 1658642"/>
                  <a:gd name="connsiteY0" fmla="*/ 0 h 2856907"/>
                  <a:gd name="connsiteX1" fmla="*/ 936122 w 1658642"/>
                  <a:gd name="connsiteY1" fmla="*/ 219075 h 2856907"/>
                  <a:gd name="connsiteX2" fmla="*/ 812297 w 1658642"/>
                  <a:gd name="connsiteY2" fmla="*/ 1066800 h 2856907"/>
                  <a:gd name="connsiteX3" fmla="*/ 1583822 w 1658642"/>
                  <a:gd name="connsiteY3" fmla="*/ 1924050 h 2856907"/>
                  <a:gd name="connsiteX4" fmla="*/ 1545722 w 1658642"/>
                  <a:gd name="connsiteY4" fmla="*/ 2695575 h 2856907"/>
                  <a:gd name="connsiteX5" fmla="*/ 850397 w 1658642"/>
                  <a:gd name="connsiteY5" fmla="*/ 2752725 h 2856907"/>
                  <a:gd name="connsiteX6" fmla="*/ 136022 w 1658642"/>
                  <a:gd name="connsiteY6" fmla="*/ 1524000 h 2856907"/>
                  <a:gd name="connsiteX7" fmla="*/ 21722 w 1658642"/>
                  <a:gd name="connsiteY7" fmla="*/ 142875 h 2856907"/>
                  <a:gd name="connsiteX8" fmla="*/ 412247 w 1658642"/>
                  <a:gd name="connsiteY8" fmla="*/ 57150 h 2856907"/>
                  <a:gd name="connsiteX0" fmla="*/ 126583 w 1668253"/>
                  <a:gd name="connsiteY0" fmla="*/ 0 h 2856907"/>
                  <a:gd name="connsiteX1" fmla="*/ 945733 w 1668253"/>
                  <a:gd name="connsiteY1" fmla="*/ 219075 h 2856907"/>
                  <a:gd name="connsiteX2" fmla="*/ 821908 w 1668253"/>
                  <a:gd name="connsiteY2" fmla="*/ 1066800 h 2856907"/>
                  <a:gd name="connsiteX3" fmla="*/ 1593433 w 1668253"/>
                  <a:gd name="connsiteY3" fmla="*/ 1924050 h 2856907"/>
                  <a:gd name="connsiteX4" fmla="*/ 1555333 w 1668253"/>
                  <a:gd name="connsiteY4" fmla="*/ 2695575 h 2856907"/>
                  <a:gd name="connsiteX5" fmla="*/ 860008 w 1668253"/>
                  <a:gd name="connsiteY5" fmla="*/ 2752725 h 2856907"/>
                  <a:gd name="connsiteX6" fmla="*/ 145633 w 1668253"/>
                  <a:gd name="connsiteY6" fmla="*/ 1524000 h 2856907"/>
                  <a:gd name="connsiteX7" fmla="*/ 31333 w 1668253"/>
                  <a:gd name="connsiteY7" fmla="*/ 142875 h 2856907"/>
                  <a:gd name="connsiteX8" fmla="*/ 126583 w 1668253"/>
                  <a:gd name="connsiteY8" fmla="*/ 9525 h 2856907"/>
                  <a:gd name="connsiteX0" fmla="*/ 300974 w 1842644"/>
                  <a:gd name="connsiteY0" fmla="*/ 76200 h 2933107"/>
                  <a:gd name="connsiteX1" fmla="*/ 1120124 w 1842644"/>
                  <a:gd name="connsiteY1" fmla="*/ 295275 h 2933107"/>
                  <a:gd name="connsiteX2" fmla="*/ 996299 w 1842644"/>
                  <a:gd name="connsiteY2" fmla="*/ 1143000 h 2933107"/>
                  <a:gd name="connsiteX3" fmla="*/ 1767824 w 1842644"/>
                  <a:gd name="connsiteY3" fmla="*/ 2000250 h 2933107"/>
                  <a:gd name="connsiteX4" fmla="*/ 1729724 w 1842644"/>
                  <a:gd name="connsiteY4" fmla="*/ 2771775 h 2933107"/>
                  <a:gd name="connsiteX5" fmla="*/ 1034399 w 1842644"/>
                  <a:gd name="connsiteY5" fmla="*/ 2828925 h 2933107"/>
                  <a:gd name="connsiteX6" fmla="*/ 320024 w 1842644"/>
                  <a:gd name="connsiteY6" fmla="*/ 1600200 h 2933107"/>
                  <a:gd name="connsiteX7" fmla="*/ 205724 w 1842644"/>
                  <a:gd name="connsiteY7" fmla="*/ 219075 h 2933107"/>
                  <a:gd name="connsiteX8" fmla="*/ 72374 w 1842644"/>
                  <a:gd name="connsiteY8" fmla="*/ 0 h 2933107"/>
                  <a:gd name="connsiteX0" fmla="*/ 239131 w 1780801"/>
                  <a:gd name="connsiteY0" fmla="*/ 76795 h 2933702"/>
                  <a:gd name="connsiteX1" fmla="*/ 1058281 w 1780801"/>
                  <a:gd name="connsiteY1" fmla="*/ 295870 h 2933702"/>
                  <a:gd name="connsiteX2" fmla="*/ 934456 w 1780801"/>
                  <a:gd name="connsiteY2" fmla="*/ 1143595 h 2933702"/>
                  <a:gd name="connsiteX3" fmla="*/ 1705981 w 1780801"/>
                  <a:gd name="connsiteY3" fmla="*/ 2000845 h 2933702"/>
                  <a:gd name="connsiteX4" fmla="*/ 1667881 w 1780801"/>
                  <a:gd name="connsiteY4" fmla="*/ 2772370 h 2933702"/>
                  <a:gd name="connsiteX5" fmla="*/ 972556 w 1780801"/>
                  <a:gd name="connsiteY5" fmla="*/ 2829520 h 2933702"/>
                  <a:gd name="connsiteX6" fmla="*/ 258181 w 1780801"/>
                  <a:gd name="connsiteY6" fmla="*/ 1600795 h 2933702"/>
                  <a:gd name="connsiteX7" fmla="*/ 143881 w 1780801"/>
                  <a:gd name="connsiteY7" fmla="*/ 219670 h 2933702"/>
                  <a:gd name="connsiteX8" fmla="*/ 10531 w 1780801"/>
                  <a:gd name="connsiteY8" fmla="*/ 595 h 2933702"/>
                  <a:gd name="connsiteX0" fmla="*/ 96040 w 1637710"/>
                  <a:gd name="connsiteY0" fmla="*/ 27524 h 2884431"/>
                  <a:gd name="connsiteX1" fmla="*/ 915190 w 1637710"/>
                  <a:gd name="connsiteY1" fmla="*/ 246599 h 2884431"/>
                  <a:gd name="connsiteX2" fmla="*/ 791365 w 1637710"/>
                  <a:gd name="connsiteY2" fmla="*/ 1094324 h 2884431"/>
                  <a:gd name="connsiteX3" fmla="*/ 1562890 w 1637710"/>
                  <a:gd name="connsiteY3" fmla="*/ 1951574 h 2884431"/>
                  <a:gd name="connsiteX4" fmla="*/ 1524790 w 1637710"/>
                  <a:gd name="connsiteY4" fmla="*/ 2723099 h 2884431"/>
                  <a:gd name="connsiteX5" fmla="*/ 829465 w 1637710"/>
                  <a:gd name="connsiteY5" fmla="*/ 2780249 h 2884431"/>
                  <a:gd name="connsiteX6" fmla="*/ 115090 w 1637710"/>
                  <a:gd name="connsiteY6" fmla="*/ 1551524 h 2884431"/>
                  <a:gd name="connsiteX7" fmla="*/ 790 w 1637710"/>
                  <a:gd name="connsiteY7" fmla="*/ 170399 h 2884431"/>
                  <a:gd name="connsiteX8" fmla="*/ 76990 w 1637710"/>
                  <a:gd name="connsiteY8" fmla="*/ 17999 h 2884431"/>
                  <a:gd name="connsiteX0" fmla="*/ 104774 w 1646444"/>
                  <a:gd name="connsiteY0" fmla="*/ 9525 h 2866432"/>
                  <a:gd name="connsiteX1" fmla="*/ 923924 w 1646444"/>
                  <a:gd name="connsiteY1" fmla="*/ 228600 h 2866432"/>
                  <a:gd name="connsiteX2" fmla="*/ 800099 w 1646444"/>
                  <a:gd name="connsiteY2" fmla="*/ 1076325 h 2866432"/>
                  <a:gd name="connsiteX3" fmla="*/ 1571624 w 1646444"/>
                  <a:gd name="connsiteY3" fmla="*/ 1933575 h 2866432"/>
                  <a:gd name="connsiteX4" fmla="*/ 1533524 w 1646444"/>
                  <a:gd name="connsiteY4" fmla="*/ 2705100 h 2866432"/>
                  <a:gd name="connsiteX5" fmla="*/ 838199 w 1646444"/>
                  <a:gd name="connsiteY5" fmla="*/ 2762250 h 2866432"/>
                  <a:gd name="connsiteX6" fmla="*/ 123824 w 1646444"/>
                  <a:gd name="connsiteY6" fmla="*/ 1533525 h 2866432"/>
                  <a:gd name="connsiteX7" fmla="*/ 9524 w 1646444"/>
                  <a:gd name="connsiteY7" fmla="*/ 152400 h 2866432"/>
                  <a:gd name="connsiteX8" fmla="*/ 85724 w 1646444"/>
                  <a:gd name="connsiteY8" fmla="*/ 0 h 2866432"/>
                  <a:gd name="connsiteX0" fmla="*/ 139640 w 1681310"/>
                  <a:gd name="connsiteY0" fmla="*/ 9525 h 2866432"/>
                  <a:gd name="connsiteX1" fmla="*/ 958790 w 1681310"/>
                  <a:gd name="connsiteY1" fmla="*/ 228600 h 2866432"/>
                  <a:gd name="connsiteX2" fmla="*/ 834965 w 1681310"/>
                  <a:gd name="connsiteY2" fmla="*/ 1076325 h 2866432"/>
                  <a:gd name="connsiteX3" fmla="*/ 1606490 w 1681310"/>
                  <a:gd name="connsiteY3" fmla="*/ 1933575 h 2866432"/>
                  <a:gd name="connsiteX4" fmla="*/ 1568390 w 1681310"/>
                  <a:gd name="connsiteY4" fmla="*/ 2705100 h 2866432"/>
                  <a:gd name="connsiteX5" fmla="*/ 873065 w 1681310"/>
                  <a:gd name="connsiteY5" fmla="*/ 2762250 h 2866432"/>
                  <a:gd name="connsiteX6" fmla="*/ 158690 w 1681310"/>
                  <a:gd name="connsiteY6" fmla="*/ 1533525 h 2866432"/>
                  <a:gd name="connsiteX7" fmla="*/ 1527 w 1681310"/>
                  <a:gd name="connsiteY7" fmla="*/ 214313 h 2866432"/>
                  <a:gd name="connsiteX8" fmla="*/ 120590 w 1681310"/>
                  <a:gd name="connsiteY8" fmla="*/ 0 h 2866432"/>
                  <a:gd name="connsiteX0" fmla="*/ 149769 w 1691439"/>
                  <a:gd name="connsiteY0" fmla="*/ 9525 h 2866432"/>
                  <a:gd name="connsiteX1" fmla="*/ 968919 w 1691439"/>
                  <a:gd name="connsiteY1" fmla="*/ 228600 h 2866432"/>
                  <a:gd name="connsiteX2" fmla="*/ 845094 w 1691439"/>
                  <a:gd name="connsiteY2" fmla="*/ 1076325 h 2866432"/>
                  <a:gd name="connsiteX3" fmla="*/ 1616619 w 1691439"/>
                  <a:gd name="connsiteY3" fmla="*/ 1933575 h 2866432"/>
                  <a:gd name="connsiteX4" fmla="*/ 1578519 w 1691439"/>
                  <a:gd name="connsiteY4" fmla="*/ 2705100 h 2866432"/>
                  <a:gd name="connsiteX5" fmla="*/ 883194 w 1691439"/>
                  <a:gd name="connsiteY5" fmla="*/ 2762250 h 2866432"/>
                  <a:gd name="connsiteX6" fmla="*/ 168819 w 1691439"/>
                  <a:gd name="connsiteY6" fmla="*/ 1533525 h 2866432"/>
                  <a:gd name="connsiteX7" fmla="*/ 11656 w 1691439"/>
                  <a:gd name="connsiteY7" fmla="*/ 214313 h 2866432"/>
                  <a:gd name="connsiteX8" fmla="*/ 130719 w 1691439"/>
                  <a:gd name="connsiteY8" fmla="*/ 0 h 2866432"/>
                  <a:gd name="connsiteX0" fmla="*/ 139641 w 1681311"/>
                  <a:gd name="connsiteY0" fmla="*/ 9525 h 2866432"/>
                  <a:gd name="connsiteX1" fmla="*/ 958791 w 1681311"/>
                  <a:gd name="connsiteY1" fmla="*/ 228600 h 2866432"/>
                  <a:gd name="connsiteX2" fmla="*/ 834966 w 1681311"/>
                  <a:gd name="connsiteY2" fmla="*/ 1076325 h 2866432"/>
                  <a:gd name="connsiteX3" fmla="*/ 1606491 w 1681311"/>
                  <a:gd name="connsiteY3" fmla="*/ 1933575 h 2866432"/>
                  <a:gd name="connsiteX4" fmla="*/ 1568391 w 1681311"/>
                  <a:gd name="connsiteY4" fmla="*/ 2705100 h 2866432"/>
                  <a:gd name="connsiteX5" fmla="*/ 873066 w 1681311"/>
                  <a:gd name="connsiteY5" fmla="*/ 2762250 h 2866432"/>
                  <a:gd name="connsiteX6" fmla="*/ 158691 w 1681311"/>
                  <a:gd name="connsiteY6" fmla="*/ 1533525 h 2866432"/>
                  <a:gd name="connsiteX7" fmla="*/ 1528 w 1681311"/>
                  <a:gd name="connsiteY7" fmla="*/ 214313 h 2866432"/>
                  <a:gd name="connsiteX8" fmla="*/ 120591 w 1681311"/>
                  <a:gd name="connsiteY8" fmla="*/ 0 h 2866432"/>
                  <a:gd name="connsiteX0" fmla="*/ 138370 w 1680040"/>
                  <a:gd name="connsiteY0" fmla="*/ 9525 h 2866432"/>
                  <a:gd name="connsiteX1" fmla="*/ 957520 w 1680040"/>
                  <a:gd name="connsiteY1" fmla="*/ 228600 h 2866432"/>
                  <a:gd name="connsiteX2" fmla="*/ 833695 w 1680040"/>
                  <a:gd name="connsiteY2" fmla="*/ 1076325 h 2866432"/>
                  <a:gd name="connsiteX3" fmla="*/ 1605220 w 1680040"/>
                  <a:gd name="connsiteY3" fmla="*/ 1933575 h 2866432"/>
                  <a:gd name="connsiteX4" fmla="*/ 1567120 w 1680040"/>
                  <a:gd name="connsiteY4" fmla="*/ 2705100 h 2866432"/>
                  <a:gd name="connsiteX5" fmla="*/ 871795 w 1680040"/>
                  <a:gd name="connsiteY5" fmla="*/ 2762250 h 2866432"/>
                  <a:gd name="connsiteX6" fmla="*/ 157420 w 1680040"/>
                  <a:gd name="connsiteY6" fmla="*/ 1533525 h 2866432"/>
                  <a:gd name="connsiteX7" fmla="*/ 257 w 1680040"/>
                  <a:gd name="connsiteY7" fmla="*/ 214313 h 2866432"/>
                  <a:gd name="connsiteX8" fmla="*/ 119320 w 1680040"/>
                  <a:gd name="connsiteY8" fmla="*/ 0 h 2866432"/>
                  <a:gd name="connsiteX0" fmla="*/ 138370 w 1680040"/>
                  <a:gd name="connsiteY0" fmla="*/ 9525 h 2866432"/>
                  <a:gd name="connsiteX1" fmla="*/ 957520 w 1680040"/>
                  <a:gd name="connsiteY1" fmla="*/ 228600 h 2866432"/>
                  <a:gd name="connsiteX2" fmla="*/ 833695 w 1680040"/>
                  <a:gd name="connsiteY2" fmla="*/ 1076325 h 2866432"/>
                  <a:gd name="connsiteX3" fmla="*/ 1605220 w 1680040"/>
                  <a:gd name="connsiteY3" fmla="*/ 1933575 h 2866432"/>
                  <a:gd name="connsiteX4" fmla="*/ 1567120 w 1680040"/>
                  <a:gd name="connsiteY4" fmla="*/ 2705100 h 2866432"/>
                  <a:gd name="connsiteX5" fmla="*/ 871795 w 1680040"/>
                  <a:gd name="connsiteY5" fmla="*/ 2762250 h 2866432"/>
                  <a:gd name="connsiteX6" fmla="*/ 157420 w 1680040"/>
                  <a:gd name="connsiteY6" fmla="*/ 1533525 h 2866432"/>
                  <a:gd name="connsiteX7" fmla="*/ 257 w 1680040"/>
                  <a:gd name="connsiteY7" fmla="*/ 214313 h 2866432"/>
                  <a:gd name="connsiteX8" fmla="*/ 119320 w 1680040"/>
                  <a:gd name="connsiteY8" fmla="*/ 0 h 2866432"/>
                  <a:gd name="connsiteX0" fmla="*/ 138370 w 1680040"/>
                  <a:gd name="connsiteY0" fmla="*/ 9525 h 2866432"/>
                  <a:gd name="connsiteX1" fmla="*/ 957520 w 1680040"/>
                  <a:gd name="connsiteY1" fmla="*/ 228600 h 2866432"/>
                  <a:gd name="connsiteX2" fmla="*/ 833695 w 1680040"/>
                  <a:gd name="connsiteY2" fmla="*/ 1076325 h 2866432"/>
                  <a:gd name="connsiteX3" fmla="*/ 1605220 w 1680040"/>
                  <a:gd name="connsiteY3" fmla="*/ 1933575 h 2866432"/>
                  <a:gd name="connsiteX4" fmla="*/ 1567120 w 1680040"/>
                  <a:gd name="connsiteY4" fmla="*/ 2705100 h 2866432"/>
                  <a:gd name="connsiteX5" fmla="*/ 871795 w 1680040"/>
                  <a:gd name="connsiteY5" fmla="*/ 2762250 h 2866432"/>
                  <a:gd name="connsiteX6" fmla="*/ 157420 w 1680040"/>
                  <a:gd name="connsiteY6" fmla="*/ 1533525 h 2866432"/>
                  <a:gd name="connsiteX7" fmla="*/ 257 w 1680040"/>
                  <a:gd name="connsiteY7" fmla="*/ 214313 h 2866432"/>
                  <a:gd name="connsiteX8" fmla="*/ 119320 w 1680040"/>
                  <a:gd name="connsiteY8" fmla="*/ 0 h 286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040" h="2866432">
                    <a:moveTo>
                      <a:pt x="138370" y="9525"/>
                    </a:moveTo>
                    <a:cubicBezTo>
                      <a:pt x="369351" y="33337"/>
                      <a:pt x="841633" y="50800"/>
                      <a:pt x="957520" y="228600"/>
                    </a:cubicBezTo>
                    <a:cubicBezTo>
                      <a:pt x="1073407" y="406400"/>
                      <a:pt x="725745" y="792163"/>
                      <a:pt x="833695" y="1076325"/>
                    </a:cubicBezTo>
                    <a:cubicBezTo>
                      <a:pt x="941645" y="1360487"/>
                      <a:pt x="1482982" y="1662112"/>
                      <a:pt x="1605220" y="1933575"/>
                    </a:cubicBezTo>
                    <a:cubicBezTo>
                      <a:pt x="1727458" y="2205038"/>
                      <a:pt x="1689357" y="2566988"/>
                      <a:pt x="1567120" y="2705100"/>
                    </a:cubicBezTo>
                    <a:cubicBezTo>
                      <a:pt x="1444883" y="2843212"/>
                      <a:pt x="1106745" y="2957512"/>
                      <a:pt x="871795" y="2762250"/>
                    </a:cubicBezTo>
                    <a:cubicBezTo>
                      <a:pt x="636845" y="2566988"/>
                      <a:pt x="302676" y="1958181"/>
                      <a:pt x="157420" y="1533525"/>
                    </a:cubicBezTo>
                    <a:cubicBezTo>
                      <a:pt x="12164" y="1108869"/>
                      <a:pt x="6607" y="469900"/>
                      <a:pt x="257" y="214313"/>
                    </a:cubicBezTo>
                    <a:cubicBezTo>
                      <a:pt x="-6093" y="-41274"/>
                      <a:pt x="107414" y="11112"/>
                      <a:pt x="119320" y="0"/>
                    </a:cubicBezTo>
                  </a:path>
                </a:pathLst>
              </a:custGeom>
              <a:solidFill>
                <a:srgbClr val="92D050">
                  <a:alpha val="46000"/>
                </a:srgbClr>
              </a:solidFill>
              <a:ln w="19050">
                <a:solidFill>
                  <a:srgbClr val="92D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TextBox 22"/>
              <p:cNvSpPr txBox="1"/>
              <p:nvPr/>
            </p:nvSpPr>
            <p:spPr>
              <a:xfrm>
                <a:off x="4490782" y="3441484"/>
                <a:ext cx="840019" cy="45572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00"/>
                    </a:solidFill>
                    <a:effectLst/>
                    <a:uLnTx/>
                    <a:uFillTx/>
                    <a:latin typeface="Calibri" panose="020F0502020204030204"/>
                    <a:ea typeface="+mn-ea"/>
                    <a:cs typeface="+mn-cs"/>
                  </a:rPr>
                  <a:t>Carbon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00"/>
                    </a:solidFill>
                    <a:effectLst/>
                    <a:uLnTx/>
                    <a:uFillTx/>
                    <a:latin typeface="Calibri" panose="020F0502020204030204"/>
                    <a:ea typeface="+mn-ea"/>
                    <a:cs typeface="+mn-cs"/>
                  </a:rPr>
                  <a:t>Pricing</a:t>
                </a:r>
              </a:p>
            </p:txBody>
          </p:sp>
        </p:grpSp>
        <p:grpSp>
          <p:nvGrpSpPr>
            <p:cNvPr id="18" name="Group 17"/>
            <p:cNvGrpSpPr/>
            <p:nvPr/>
          </p:nvGrpSpPr>
          <p:grpSpPr>
            <a:xfrm rot="720000">
              <a:off x="5708417" y="763934"/>
              <a:ext cx="2662900" cy="3346357"/>
              <a:chOff x="112027" y="1802356"/>
              <a:chExt cx="3933825" cy="4943475"/>
            </a:xfrm>
            <a:scene3d>
              <a:camera prst="orthographicFront">
                <a:rot lat="19500000" lon="18900000" rev="3600000"/>
              </a:camera>
              <a:lightRig rig="threePt" dir="t"/>
            </a:scene3d>
          </p:grpSpPr>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027" y="1802356"/>
                <a:ext cx="3933825" cy="4943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TextBox 19"/>
              <p:cNvSpPr txBox="1"/>
              <p:nvPr/>
            </p:nvSpPr>
            <p:spPr>
              <a:xfrm>
                <a:off x="2079095" y="4595569"/>
                <a:ext cx="1822843" cy="5456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6A25">
                        <a:lumMod val="50000"/>
                      </a:srgbClr>
                    </a:solidFill>
                    <a:effectLst/>
                    <a:uLnTx/>
                    <a:uFillTx/>
                    <a:latin typeface="Calibri" panose="020F0502020204030204"/>
                    <a:ea typeface="+mn-ea"/>
                    <a:cs typeface="+mn-cs"/>
                  </a:rPr>
                  <a:t>Non-Market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6A25">
                        <a:lumMod val="50000"/>
                      </a:srgbClr>
                    </a:solidFill>
                    <a:effectLst/>
                    <a:uLnTx/>
                    <a:uFillTx/>
                    <a:latin typeface="Calibri" panose="020F0502020204030204"/>
                    <a:ea typeface="+mn-ea"/>
                    <a:cs typeface="+mn-cs"/>
                  </a:rPr>
                  <a:t>Areas</a:t>
                </a:r>
              </a:p>
            </p:txBody>
          </p:sp>
        </p:grpSp>
      </p:grpSp>
      <p:grpSp>
        <p:nvGrpSpPr>
          <p:cNvPr id="24" name="Group 23"/>
          <p:cNvGrpSpPr/>
          <p:nvPr/>
        </p:nvGrpSpPr>
        <p:grpSpPr>
          <a:xfrm>
            <a:off x="636592" y="1386241"/>
            <a:ext cx="1475212" cy="5103243"/>
            <a:chOff x="3399388" y="1450563"/>
            <a:chExt cx="1475212" cy="5103243"/>
          </a:xfrm>
        </p:grpSpPr>
        <p:sp>
          <p:nvSpPr>
            <p:cNvPr id="25" name="TextBox 24"/>
            <p:cNvSpPr txBox="1"/>
            <p:nvPr/>
          </p:nvSpPr>
          <p:spPr>
            <a:xfrm>
              <a:off x="3405928" y="1450563"/>
              <a:ext cx="1468672"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Markets/RTO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Functions &amp;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Configurations</a:t>
              </a:r>
            </a:p>
          </p:txBody>
        </p:sp>
        <p:sp>
          <p:nvSpPr>
            <p:cNvPr id="26" name="TextBox 25"/>
            <p:cNvSpPr txBox="1"/>
            <p:nvPr/>
          </p:nvSpPr>
          <p:spPr>
            <a:xfrm>
              <a:off x="3405928" y="2930607"/>
              <a:ext cx="857992"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Reserve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Sharing</a:t>
              </a:r>
            </a:p>
          </p:txBody>
        </p:sp>
        <p:sp>
          <p:nvSpPr>
            <p:cNvPr id="27" name="TextBox 26"/>
            <p:cNvSpPr txBox="1"/>
            <p:nvPr/>
          </p:nvSpPr>
          <p:spPr>
            <a:xfrm>
              <a:off x="3405928" y="2295522"/>
              <a:ext cx="128349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Clean Energy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Policies</a:t>
              </a:r>
            </a:p>
          </p:txBody>
        </p:sp>
        <p:sp>
          <p:nvSpPr>
            <p:cNvPr id="28" name="TextBox 27"/>
            <p:cNvSpPr txBox="1"/>
            <p:nvPr/>
          </p:nvSpPr>
          <p:spPr>
            <a:xfrm>
              <a:off x="3405928" y="3595815"/>
              <a:ext cx="101021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BAA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Functions</a:t>
              </a:r>
            </a:p>
          </p:txBody>
        </p:sp>
        <p:sp>
          <p:nvSpPr>
            <p:cNvPr id="29" name="TextBox 28"/>
            <p:cNvSpPr txBox="1"/>
            <p:nvPr/>
          </p:nvSpPr>
          <p:spPr>
            <a:xfrm>
              <a:off x="3405928" y="4288816"/>
              <a:ext cx="1306994"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Bilateral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Contract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Paths and Transmission Rights</a:t>
              </a:r>
            </a:p>
          </p:txBody>
        </p:sp>
        <p:sp>
          <p:nvSpPr>
            <p:cNvPr id="30" name="TextBox 29"/>
            <p:cNvSpPr txBox="1"/>
            <p:nvPr/>
          </p:nvSpPr>
          <p:spPr>
            <a:xfrm>
              <a:off x="3399388" y="5476588"/>
              <a:ext cx="1145763" cy="107721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Physical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Flows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3D6F"/>
                  </a:solidFill>
                  <a:effectLst/>
                  <a:uLnTx/>
                  <a:uFillTx/>
                  <a:latin typeface="Calibri" panose="020F0502020204030204"/>
                  <a:ea typeface="+mn-ea"/>
                  <a:cs typeface="+mn-cs"/>
                </a:rPr>
                <a:t>Constraints</a:t>
              </a:r>
            </a:p>
          </p:txBody>
        </p:sp>
      </p:grpSp>
      <p:sp>
        <p:nvSpPr>
          <p:cNvPr id="6" name="Rounded Rectangle 5"/>
          <p:cNvSpPr/>
          <p:nvPr/>
        </p:nvSpPr>
        <p:spPr>
          <a:xfrm>
            <a:off x="6659564" y="1386241"/>
            <a:ext cx="4934674" cy="1126390"/>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a:t>We employ a multi-layer simulations to represent the various physical, policy, and operational facets of the WECC</a:t>
            </a:r>
            <a:endParaRPr lang="en-US" sz="2000" b="1" dirty="0"/>
          </a:p>
        </p:txBody>
      </p:sp>
    </p:spTree>
    <p:extLst>
      <p:ext uri="{BB962C8B-B14F-4D97-AF65-F5344CB8AC3E}">
        <p14:creationId xmlns:p14="http://schemas.microsoft.com/office/powerpoint/2010/main" val="296104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Left Brace 63"/>
          <p:cNvSpPr/>
          <p:nvPr/>
        </p:nvSpPr>
        <p:spPr>
          <a:xfrm rot="16200000">
            <a:off x="5597666" y="1681463"/>
            <a:ext cx="399241" cy="8018707"/>
          </a:xfrm>
          <a:prstGeom prst="leftBrace">
            <a:avLst>
              <a:gd name="adj1" fmla="val 8333"/>
              <a:gd name="adj2" fmla="val 25691"/>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3" name="Text Placeholder 6"/>
          <p:cNvSpPr>
            <a:spLocks noGrp="1"/>
          </p:cNvSpPr>
          <p:nvPr>
            <p:ph type="body" sz="quarter" idx="19"/>
          </p:nvPr>
        </p:nvSpPr>
        <p:spPr>
          <a:xfrm>
            <a:off x="508000" y="7549"/>
            <a:ext cx="6040438" cy="477054"/>
          </a:xfrm>
          <a:noFill/>
        </p:spPr>
        <p:txBody>
          <a:bodyPr/>
          <a:lstStyle/>
          <a:p>
            <a:pPr marL="0" indent="0">
              <a:buNone/>
            </a:pPr>
            <a:r>
              <a:rPr lang="en-US" dirty="0"/>
              <a:t> Appendix: additional model details</a:t>
            </a:r>
          </a:p>
        </p:txBody>
      </p:sp>
      <p:sp>
        <p:nvSpPr>
          <p:cNvPr id="6" name="Title 5"/>
          <p:cNvSpPr>
            <a:spLocks noGrp="1"/>
          </p:cNvSpPr>
          <p:nvPr>
            <p:ph type="title"/>
          </p:nvPr>
        </p:nvSpPr>
        <p:spPr/>
        <p:txBody>
          <a:bodyPr/>
          <a:lstStyle/>
          <a:p>
            <a:r>
              <a:rPr lang="en-US" dirty="0"/>
              <a:t>Independent Simulation of Multiple Time Horizons</a:t>
            </a:r>
          </a:p>
        </p:txBody>
      </p:sp>
      <p:sp>
        <p:nvSpPr>
          <p:cNvPr id="2" name="Slide Number Placeholder 1"/>
          <p:cNvSpPr>
            <a:spLocks noGrp="1"/>
          </p:cNvSpPr>
          <p:nvPr>
            <p:ph type="sldNum" sz="quarter" idx="4294967295"/>
          </p:nvPr>
        </p:nvSpPr>
        <p:spPr>
          <a:xfrm>
            <a:off x="10737850" y="6356350"/>
            <a:ext cx="14541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endParaRPr>
          </a:p>
        </p:txBody>
      </p:sp>
      <p:sp>
        <p:nvSpPr>
          <p:cNvPr id="45" name="TextBox 44"/>
          <p:cNvSpPr txBox="1"/>
          <p:nvPr/>
        </p:nvSpPr>
        <p:spPr>
          <a:xfrm>
            <a:off x="6931032" y="5747633"/>
            <a:ext cx="383026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6A25"/>
                </a:solidFill>
                <a:effectLst/>
                <a:uLnTx/>
                <a:uFillTx/>
                <a:latin typeface="Calibri" panose="020F0502020204030204"/>
                <a:ea typeface="+mn-ea"/>
                <a:cs typeface="+mn-cs"/>
              </a:rPr>
              <a:t>Independent real-time decision cycle used to simulate DA vs. RT, including  </a:t>
            </a:r>
            <a:r>
              <a:rPr kumimoji="0" lang="en-US" sz="1800" b="1" i="0" u="sng" strike="noStrike" kern="1200" cap="none" spc="0" normalizeH="0" baseline="0" noProof="0" dirty="0">
                <a:ln>
                  <a:noFill/>
                </a:ln>
                <a:solidFill>
                  <a:srgbClr val="F26A25"/>
                </a:solidFill>
                <a:effectLst/>
                <a:uLnTx/>
                <a:uFillTx/>
                <a:latin typeface="Calibri" panose="020F0502020204030204"/>
                <a:ea typeface="+mn-ea"/>
                <a:cs typeface="+mn-cs"/>
              </a:rPr>
              <a:t>forecast errors</a:t>
            </a:r>
            <a:r>
              <a:rPr kumimoji="0" lang="en-US" sz="1800" b="1" i="0" u="none" strike="noStrike" kern="1200" cap="none" spc="0" normalizeH="0" baseline="0" noProof="0" dirty="0">
                <a:ln>
                  <a:noFill/>
                </a:ln>
                <a:solidFill>
                  <a:srgbClr val="F26A25"/>
                </a:solidFill>
                <a:effectLst/>
                <a:uLnTx/>
                <a:uFillTx/>
                <a:latin typeface="Calibri" panose="020F0502020204030204"/>
                <a:ea typeface="+mn-ea"/>
                <a:cs typeface="+mn-cs"/>
              </a:rPr>
              <a:t> for wind and solar </a:t>
            </a:r>
          </a:p>
        </p:txBody>
      </p:sp>
      <p:grpSp>
        <p:nvGrpSpPr>
          <p:cNvPr id="56" name="Group 55"/>
          <p:cNvGrpSpPr/>
          <p:nvPr/>
        </p:nvGrpSpPr>
        <p:grpSpPr>
          <a:xfrm>
            <a:off x="1781812" y="2421947"/>
            <a:ext cx="8024827" cy="3034845"/>
            <a:chOff x="2233389" y="2482564"/>
            <a:chExt cx="8024827" cy="3034845"/>
          </a:xfrm>
        </p:grpSpPr>
        <p:sp>
          <p:nvSpPr>
            <p:cNvPr id="55" name="Pentagon 54"/>
            <p:cNvSpPr/>
            <p:nvPr/>
          </p:nvSpPr>
          <p:spPr>
            <a:xfrm>
              <a:off x="7618305" y="5060209"/>
              <a:ext cx="2639911" cy="457200"/>
            </a:xfrm>
            <a:prstGeom prst="homePlate">
              <a:avLst/>
            </a:prstGeom>
            <a:solidFill>
              <a:schemeClr val="accent3">
                <a:lumMod val="20000"/>
                <a:lumOff val="80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7BA95">
                      <a:lumMod val="50000"/>
                    </a:srgbClr>
                  </a:solidFill>
                  <a:effectLst/>
                  <a:uLnTx/>
                  <a:uFillTx/>
                  <a:latin typeface="Calibri" panose="020F0502020204030204"/>
                  <a:ea typeface="+mn-ea"/>
                  <a:cs typeface="+mn-cs"/>
                </a:rPr>
                <a:t>       Real Time Cycle</a:t>
              </a:r>
            </a:p>
          </p:txBody>
        </p:sp>
        <p:grpSp>
          <p:nvGrpSpPr>
            <p:cNvPr id="49" name="Group 48"/>
            <p:cNvGrpSpPr/>
            <p:nvPr/>
          </p:nvGrpSpPr>
          <p:grpSpPr>
            <a:xfrm>
              <a:off x="2233389" y="2482564"/>
              <a:ext cx="8024827" cy="2531569"/>
              <a:chOff x="1982263" y="2627606"/>
              <a:chExt cx="8024827" cy="2531569"/>
            </a:xfrm>
          </p:grpSpPr>
          <p:grpSp>
            <p:nvGrpSpPr>
              <p:cNvPr id="48" name="Group 47"/>
              <p:cNvGrpSpPr/>
              <p:nvPr/>
            </p:nvGrpSpPr>
            <p:grpSpPr>
              <a:xfrm>
                <a:off x="1982263" y="2640591"/>
                <a:ext cx="8024827" cy="2518584"/>
                <a:chOff x="1982263" y="2640591"/>
                <a:chExt cx="8024827" cy="2518584"/>
              </a:xfrm>
            </p:grpSpPr>
            <p:grpSp>
              <p:nvGrpSpPr>
                <p:cNvPr id="7" name="Group 6"/>
                <p:cNvGrpSpPr/>
                <p:nvPr/>
              </p:nvGrpSpPr>
              <p:grpSpPr>
                <a:xfrm>
                  <a:off x="1982263" y="2690295"/>
                  <a:ext cx="8024827" cy="2468880"/>
                  <a:chOff x="1982263" y="2690295"/>
                  <a:chExt cx="8024827" cy="2468880"/>
                </a:xfrm>
              </p:grpSpPr>
              <p:grpSp>
                <p:nvGrpSpPr>
                  <p:cNvPr id="3" name="Group 2"/>
                  <p:cNvGrpSpPr/>
                  <p:nvPr/>
                </p:nvGrpSpPr>
                <p:grpSpPr>
                  <a:xfrm>
                    <a:off x="1982263" y="2690295"/>
                    <a:ext cx="8024827" cy="2468880"/>
                    <a:chOff x="1982263" y="2690295"/>
                    <a:chExt cx="8024827" cy="2468880"/>
                  </a:xfrm>
                </p:grpSpPr>
                <p:sp>
                  <p:nvSpPr>
                    <p:cNvPr id="10" name="Rectangle 9"/>
                    <p:cNvSpPr/>
                    <p:nvPr/>
                  </p:nvSpPr>
                  <p:spPr>
                    <a:xfrm>
                      <a:off x="5995982" y="2690295"/>
                      <a:ext cx="2011680" cy="246888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p:cNvSpPr/>
                    <p:nvPr/>
                  </p:nvSpPr>
                  <p:spPr>
                    <a:xfrm>
                      <a:off x="7995410" y="2690295"/>
                      <a:ext cx="2011680" cy="2468880"/>
                    </a:xfrm>
                    <a:prstGeom prst="rect">
                      <a:avLst/>
                    </a:prstGeom>
                    <a:solidFill>
                      <a:srgbClr val="00A9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p:nvSpPr>
                  <p:spPr>
                    <a:xfrm>
                      <a:off x="3989689" y="2690295"/>
                      <a:ext cx="2011680" cy="246888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p:cNvSpPr/>
                    <p:nvPr/>
                  </p:nvSpPr>
                  <p:spPr>
                    <a:xfrm>
                      <a:off x="1982263" y="2690295"/>
                      <a:ext cx="2011680" cy="246888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4" name="Group 13"/>
                  <p:cNvGrpSpPr/>
                  <p:nvPr/>
                </p:nvGrpSpPr>
                <p:grpSpPr>
                  <a:xfrm>
                    <a:off x="3846503" y="2855982"/>
                    <a:ext cx="220133" cy="211668"/>
                    <a:chOff x="2474807" y="1700741"/>
                    <a:chExt cx="220133" cy="211668"/>
                  </a:xfrm>
                </p:grpSpPr>
                <p:cxnSp>
                  <p:nvCxnSpPr>
                    <p:cNvPr id="15" name="Straight Connector 14"/>
                    <p:cNvCxnSpPr/>
                    <p:nvPr/>
                  </p:nvCxnSpPr>
                  <p:spPr>
                    <a:xfrm flipV="1">
                      <a:off x="2474807" y="1700742"/>
                      <a:ext cx="67733" cy="11324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542540" y="1700741"/>
                      <a:ext cx="84667" cy="211667"/>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627207" y="1813983"/>
                      <a:ext cx="67733" cy="9842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grpSp>
              <p:cxnSp>
                <p:nvCxnSpPr>
                  <p:cNvPr id="18" name="Straight Connector 17"/>
                  <p:cNvCxnSpPr/>
                  <p:nvPr/>
                </p:nvCxnSpPr>
                <p:spPr>
                  <a:xfrm flipH="1">
                    <a:off x="2017702" y="2961816"/>
                    <a:ext cx="1828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066635" y="2961816"/>
                    <a:ext cx="1828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161987" y="2961816"/>
                    <a:ext cx="1828800" cy="0"/>
                  </a:xfrm>
                  <a:prstGeom prst="line">
                    <a:avLst/>
                  </a:prstGeom>
                  <a:ln>
                    <a:solidFill>
                      <a:schemeClr val="accent1"/>
                    </a:solidFill>
                    <a:headEnd type="none" w="med" len="med"/>
                    <a:tailEnd type="stealth" w="lg" len="lg"/>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5895436" y="2855982"/>
                    <a:ext cx="220133" cy="211668"/>
                    <a:chOff x="2474807" y="1700741"/>
                    <a:chExt cx="220133" cy="211668"/>
                  </a:xfrm>
                </p:grpSpPr>
                <p:cxnSp>
                  <p:nvCxnSpPr>
                    <p:cNvPr id="22" name="Straight Connector 21"/>
                    <p:cNvCxnSpPr/>
                    <p:nvPr/>
                  </p:nvCxnSpPr>
                  <p:spPr>
                    <a:xfrm flipV="1">
                      <a:off x="2474807" y="1700742"/>
                      <a:ext cx="67733" cy="11324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542540" y="1700741"/>
                      <a:ext cx="84667" cy="211667"/>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627207" y="1813983"/>
                      <a:ext cx="67733" cy="9842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grpSp>
              <p:cxnSp>
                <p:nvCxnSpPr>
                  <p:cNvPr id="28" name="Straight Connector 27"/>
                  <p:cNvCxnSpPr/>
                  <p:nvPr/>
                </p:nvCxnSpPr>
                <p:spPr>
                  <a:xfrm>
                    <a:off x="6113054" y="2961816"/>
                    <a:ext cx="1828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7941855" y="2855982"/>
                    <a:ext cx="220133" cy="211668"/>
                    <a:chOff x="2474807" y="1700741"/>
                    <a:chExt cx="220133" cy="211668"/>
                  </a:xfrm>
                </p:grpSpPr>
                <p:cxnSp>
                  <p:nvCxnSpPr>
                    <p:cNvPr id="30" name="Straight Connector 29"/>
                    <p:cNvCxnSpPr/>
                    <p:nvPr/>
                  </p:nvCxnSpPr>
                  <p:spPr>
                    <a:xfrm flipV="1">
                      <a:off x="2474807" y="1700742"/>
                      <a:ext cx="67733" cy="11324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542540" y="1700741"/>
                      <a:ext cx="84667" cy="211667"/>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627207" y="1813983"/>
                      <a:ext cx="67733" cy="9842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grpSp>
            </p:grpSp>
            <p:grpSp>
              <p:nvGrpSpPr>
                <p:cNvPr id="47" name="Group 46"/>
                <p:cNvGrpSpPr/>
                <p:nvPr/>
              </p:nvGrpSpPr>
              <p:grpSpPr>
                <a:xfrm>
                  <a:off x="2017703" y="2640591"/>
                  <a:ext cx="1851684" cy="1961814"/>
                  <a:chOff x="2017703" y="2640591"/>
                  <a:chExt cx="1851684" cy="1961814"/>
                </a:xfrm>
              </p:grpSpPr>
              <p:sp>
                <p:nvSpPr>
                  <p:cNvPr id="25" name="TextBox 24"/>
                  <p:cNvSpPr txBox="1"/>
                  <p:nvPr/>
                </p:nvSpPr>
                <p:spPr>
                  <a:xfrm>
                    <a:off x="2331827" y="3014255"/>
                    <a:ext cx="1310616"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DA Bilateral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Markets</a:t>
                    </a:r>
                  </a:p>
                </p:txBody>
              </p:sp>
              <p:sp>
                <p:nvSpPr>
                  <p:cNvPr id="34" name="Text Placeholder 2"/>
                  <p:cNvSpPr txBox="1">
                    <a:spLocks/>
                  </p:cNvSpPr>
                  <p:nvPr/>
                </p:nvSpPr>
                <p:spPr>
                  <a:xfrm>
                    <a:off x="2017703" y="3463479"/>
                    <a:ext cx="1851684" cy="1138926"/>
                  </a:xfrm>
                  <a:prstGeom prst="rect">
                    <a:avLst/>
                  </a:prstGeom>
                </p:spPr>
                <p:txBody>
                  <a:bodyPr vert="horz" lIns="0" tIns="182880" rIns="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4163" marR="0" lvl="1" indent="-173038" algn="l" defTabSz="457200" rtl="0" eaLnBrk="1" fontAlgn="auto" latinLnBrk="0" hangingPunct="1">
                      <a:lnSpc>
                        <a:spcPct val="100000"/>
                      </a:lnSpc>
                      <a:spcBef>
                        <a:spcPts val="0"/>
                      </a:spcBef>
                      <a:spcAft>
                        <a:spcPts val="0"/>
                      </a:spcAft>
                      <a:buClr>
                        <a:srgbClr val="1B3D6F"/>
                      </a:buClr>
                      <a:buSzPct val="90000"/>
                      <a:buFont typeface="Wingdings 2" panose="050201020105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DA block trades on long-term transmission rights and incremental transmission</a:t>
                    </a:r>
                  </a:p>
                </p:txBody>
              </p:sp>
              <p:sp>
                <p:nvSpPr>
                  <p:cNvPr id="41" name="TextBox 40"/>
                  <p:cNvSpPr txBox="1"/>
                  <p:nvPr/>
                </p:nvSpPr>
                <p:spPr>
                  <a:xfrm>
                    <a:off x="2453965" y="2640591"/>
                    <a:ext cx="100380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D-1 (am)</a:t>
                    </a:r>
                  </a:p>
                </p:txBody>
              </p:sp>
            </p:grpSp>
          </p:grpSp>
          <p:sp>
            <p:nvSpPr>
              <p:cNvPr id="26" name="TextBox 25"/>
              <p:cNvSpPr txBox="1"/>
              <p:nvPr/>
            </p:nvSpPr>
            <p:spPr>
              <a:xfrm>
                <a:off x="4170032" y="3011752"/>
                <a:ext cx="162200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Day-Ahead Market</a:t>
                </a:r>
              </a:p>
            </p:txBody>
          </p:sp>
          <p:sp>
            <p:nvSpPr>
              <p:cNvPr id="27" name="TextBox 26"/>
              <p:cNvSpPr txBox="1"/>
              <p:nvPr/>
            </p:nvSpPr>
            <p:spPr>
              <a:xfrm>
                <a:off x="6235179" y="2997565"/>
                <a:ext cx="158676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Intra-Day Markets</a:t>
                </a:r>
              </a:p>
            </p:txBody>
          </p:sp>
          <p:sp>
            <p:nvSpPr>
              <p:cNvPr id="33" name="TextBox 32"/>
              <p:cNvSpPr txBox="1"/>
              <p:nvPr/>
            </p:nvSpPr>
            <p:spPr>
              <a:xfrm>
                <a:off x="8217346" y="2978988"/>
                <a:ext cx="158676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EIM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(RT Balancing)</a:t>
                </a:r>
              </a:p>
            </p:txBody>
          </p:sp>
          <p:sp>
            <p:nvSpPr>
              <p:cNvPr id="35" name="Text Placeholder 2"/>
              <p:cNvSpPr txBox="1">
                <a:spLocks/>
              </p:cNvSpPr>
              <p:nvPr/>
            </p:nvSpPr>
            <p:spPr>
              <a:xfrm>
                <a:off x="3998903" y="3584262"/>
                <a:ext cx="1874569" cy="1128767"/>
              </a:xfrm>
              <a:prstGeom prst="rect">
                <a:avLst/>
              </a:prstGeom>
            </p:spPr>
            <p:txBody>
              <a:bodyPr lIns="0" r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chemeClr val="tx1"/>
                    </a:solidFill>
                    <a:latin typeface="+mn-lt"/>
                    <a:ea typeface="+mn-ea"/>
                    <a:cs typeface="+mn-cs"/>
                  </a:defRPr>
                </a:lvl1pPr>
                <a:lvl2pPr marL="457200" indent="-223838" algn="l" defTabSz="457200" rtl="0" eaLnBrk="1" latinLnBrk="0" hangingPunct="1">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lgn="l" defTabSz="457200" rtl="0" eaLnBrk="1" latinLnBrk="0" hangingPunct="1">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ts val="600"/>
                  </a:spcBef>
                  <a:buClr>
                    <a:srgbClr val="71ADB6"/>
                  </a:buClr>
                  <a:buSzPct val="80000"/>
                  <a:buFont typeface="Wingdings" pitchFamily="2" charset="2"/>
                  <a:buChar char="§"/>
                  <a:tabLst/>
                  <a:defRPr sz="1800" kern="1200" baseline="0">
                    <a:solidFill>
                      <a:srgbClr val="000000"/>
                    </a:solidFill>
                    <a:latin typeface="+mn-lt"/>
                    <a:ea typeface="+mn-ea"/>
                    <a:cs typeface="+mn-cs"/>
                  </a:defRPr>
                </a:lvl4pPr>
                <a:lvl5pPr marL="1085850" indent="-171450" algn="l" defTabSz="457200" rtl="0" eaLnBrk="1" latinLnBrk="0" hangingPunct="1">
                  <a:spcBef>
                    <a:spcPct val="20000"/>
                  </a:spcBef>
                  <a:buClr>
                    <a:srgbClr val="71ADB6"/>
                  </a:buClr>
                  <a:buFont typeface="Calibri" panose="020F0502020204030204" pitchFamily="34" charset="0"/>
                  <a:buChar char="₊"/>
                  <a:defRPr lang="en-US" sz="1800" kern="1200" baseline="0" dirty="0" smtClean="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marR="0" lvl="1" indent="-169863" algn="l" defTabSz="457200" rtl="0" eaLnBrk="1" fontAlgn="auto" latinLnBrk="0" hangingPunct="1">
                  <a:lnSpc>
                    <a:spcPct val="100000"/>
                  </a:lnSpc>
                  <a:spcBef>
                    <a:spcPts val="0"/>
                  </a:spcBef>
                  <a:spcAft>
                    <a:spcPts val="0"/>
                  </a:spcAft>
                  <a:buClr>
                    <a:srgbClr val="1B3D6F"/>
                  </a:buClr>
                  <a:buSzPct val="13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CAISO, EDAM, and RTO market clearing</a:t>
                </a:r>
              </a:p>
              <a:p>
                <a:pPr marL="227013" marR="0" lvl="1" indent="-169863" algn="l" defTabSz="457200" rtl="0" eaLnBrk="1" fontAlgn="auto" latinLnBrk="0" hangingPunct="1">
                  <a:lnSpc>
                    <a:spcPct val="100000"/>
                  </a:lnSpc>
                  <a:spcBef>
                    <a:spcPts val="0"/>
                  </a:spcBef>
                  <a:spcAft>
                    <a:spcPts val="0"/>
                  </a:spcAft>
                  <a:buClr>
                    <a:srgbClr val="1B3D6F"/>
                  </a:buClr>
                  <a:buSzPct val="13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Hourly intertie trading</a:t>
                </a:r>
              </a:p>
              <a:p>
                <a:pPr marL="227013" marR="0" lvl="1" indent="-169863" algn="l" defTabSz="457200" rtl="0" eaLnBrk="1" fontAlgn="auto" latinLnBrk="0" hangingPunct="1">
                  <a:lnSpc>
                    <a:spcPct val="100000"/>
                  </a:lnSpc>
                  <a:spcBef>
                    <a:spcPts val="0"/>
                  </a:spcBef>
                  <a:spcAft>
                    <a:spcPts val="0"/>
                  </a:spcAft>
                  <a:buClr>
                    <a:srgbClr val="1B3D6F"/>
                  </a:buClr>
                  <a:buSzPct val="13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Hourly trading with long-term transmission rights</a:t>
                </a:r>
              </a:p>
            </p:txBody>
          </p:sp>
          <p:sp>
            <p:nvSpPr>
              <p:cNvPr id="36" name="Text Placeholder 2"/>
              <p:cNvSpPr txBox="1">
                <a:spLocks/>
              </p:cNvSpPr>
              <p:nvPr/>
            </p:nvSpPr>
            <p:spPr>
              <a:xfrm>
                <a:off x="6028974" y="3563000"/>
                <a:ext cx="1872055" cy="1128767"/>
              </a:xfrm>
              <a:prstGeom prst="rect">
                <a:avLst/>
              </a:prstGeom>
            </p:spPr>
            <p:txBody>
              <a:bodyPr lIns="0" r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chemeClr val="tx1"/>
                    </a:solidFill>
                    <a:latin typeface="+mn-lt"/>
                    <a:ea typeface="+mn-ea"/>
                    <a:cs typeface="+mn-cs"/>
                  </a:defRPr>
                </a:lvl1pPr>
                <a:lvl2pPr marL="457200" indent="-223838" algn="l" defTabSz="457200" rtl="0" eaLnBrk="1" latinLnBrk="0" hangingPunct="1">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lgn="l" defTabSz="457200" rtl="0" eaLnBrk="1" latinLnBrk="0" hangingPunct="1">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ts val="600"/>
                  </a:spcBef>
                  <a:buClr>
                    <a:srgbClr val="71ADB6"/>
                  </a:buClr>
                  <a:buSzPct val="80000"/>
                  <a:buFont typeface="Wingdings" pitchFamily="2" charset="2"/>
                  <a:buChar char="§"/>
                  <a:tabLst/>
                  <a:defRPr sz="1800" kern="1200" baseline="0">
                    <a:solidFill>
                      <a:srgbClr val="000000"/>
                    </a:solidFill>
                    <a:latin typeface="+mn-lt"/>
                    <a:ea typeface="+mn-ea"/>
                    <a:cs typeface="+mn-cs"/>
                  </a:defRPr>
                </a:lvl4pPr>
                <a:lvl5pPr marL="1085850" indent="-171450" algn="l" defTabSz="457200" rtl="0" eaLnBrk="1" latinLnBrk="0" hangingPunct="1">
                  <a:spcBef>
                    <a:spcPct val="20000"/>
                  </a:spcBef>
                  <a:buClr>
                    <a:srgbClr val="71ADB6"/>
                  </a:buClr>
                  <a:buFont typeface="Calibri" panose="020F0502020204030204" pitchFamily="34" charset="0"/>
                  <a:buChar char="₊"/>
                  <a:defRPr lang="en-US" sz="1800" kern="1200" baseline="0" dirty="0" smtClean="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4163" marR="0" lvl="1" indent="-171450" algn="l" defTabSz="457200" rtl="0" eaLnBrk="1" fontAlgn="auto" latinLnBrk="0" hangingPunct="1">
                  <a:lnSpc>
                    <a:spcPct val="100000"/>
                  </a:lnSpc>
                  <a:spcBef>
                    <a:spcPts val="600"/>
                  </a:spcBef>
                  <a:spcAft>
                    <a:spcPts val="0"/>
                  </a:spcAft>
                  <a:buClr>
                    <a:srgbClr val="1B3D6F"/>
                  </a:buClr>
                  <a:buSzPct val="13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Hourly bilateral trades on remaining transmission</a:t>
                </a:r>
              </a:p>
            </p:txBody>
          </p:sp>
          <p:sp>
            <p:nvSpPr>
              <p:cNvPr id="37" name="Text Placeholder 2"/>
              <p:cNvSpPr txBox="1">
                <a:spLocks/>
              </p:cNvSpPr>
              <p:nvPr/>
            </p:nvSpPr>
            <p:spPr>
              <a:xfrm>
                <a:off x="8093954" y="3567920"/>
                <a:ext cx="1790790" cy="1136176"/>
              </a:xfrm>
              <a:prstGeom prst="rect">
                <a:avLst/>
              </a:prstGeom>
            </p:spPr>
            <p:txBody>
              <a:bodyPr lIns="0" r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chemeClr val="tx1"/>
                    </a:solidFill>
                    <a:latin typeface="+mn-lt"/>
                    <a:ea typeface="+mn-ea"/>
                    <a:cs typeface="+mn-cs"/>
                  </a:defRPr>
                </a:lvl1pPr>
                <a:lvl2pPr marL="457200" indent="-223838" algn="l" defTabSz="457200" rtl="0" eaLnBrk="1" latinLnBrk="0" hangingPunct="1">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lgn="l" defTabSz="457200" rtl="0" eaLnBrk="1" latinLnBrk="0" hangingPunct="1">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ts val="600"/>
                  </a:spcBef>
                  <a:buClr>
                    <a:srgbClr val="71ADB6"/>
                  </a:buClr>
                  <a:buSzPct val="80000"/>
                  <a:buFont typeface="Wingdings" pitchFamily="2" charset="2"/>
                  <a:buChar char="§"/>
                  <a:tabLst/>
                  <a:defRPr sz="1800" kern="1200" baseline="0">
                    <a:solidFill>
                      <a:srgbClr val="000000"/>
                    </a:solidFill>
                    <a:latin typeface="+mn-lt"/>
                    <a:ea typeface="+mn-ea"/>
                    <a:cs typeface="+mn-cs"/>
                  </a:defRPr>
                </a:lvl4pPr>
                <a:lvl5pPr marL="1085850" indent="-171450" algn="l" defTabSz="457200" rtl="0" eaLnBrk="1" latinLnBrk="0" hangingPunct="1">
                  <a:spcBef>
                    <a:spcPct val="20000"/>
                  </a:spcBef>
                  <a:buClr>
                    <a:srgbClr val="71ADB6"/>
                  </a:buClr>
                  <a:buFont typeface="Calibri" panose="020F0502020204030204" pitchFamily="34" charset="0"/>
                  <a:buChar char="₊"/>
                  <a:defRPr lang="en-US" sz="1800" kern="1200" baseline="0" dirty="0" smtClean="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4163" marR="0" lvl="1" indent="-171450" algn="l" defTabSz="457200" rtl="0" eaLnBrk="1" fontAlgn="auto" latinLnBrk="0" hangingPunct="1">
                  <a:lnSpc>
                    <a:spcPct val="100000"/>
                  </a:lnSpc>
                  <a:spcBef>
                    <a:spcPts val="0"/>
                  </a:spcBef>
                  <a:spcAft>
                    <a:spcPts val="0"/>
                  </a:spcAft>
                  <a:buClr>
                    <a:srgbClr val="1B3D6F"/>
                  </a:buClr>
                  <a:buSzPct val="13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EIM/CAISO trading of economic energy</a:t>
                </a:r>
              </a:p>
              <a:p>
                <a:pPr marL="284163" marR="0" lvl="1" indent="-171450" algn="l" defTabSz="457200" rtl="0" eaLnBrk="1" fontAlgn="auto" latinLnBrk="0" hangingPunct="1">
                  <a:lnSpc>
                    <a:spcPct val="100000"/>
                  </a:lnSpc>
                  <a:spcBef>
                    <a:spcPts val="0"/>
                  </a:spcBef>
                  <a:spcAft>
                    <a:spcPts val="0"/>
                  </a:spcAft>
                  <a:buClr>
                    <a:srgbClr val="1B3D6F"/>
                  </a:buClr>
                  <a:buSzPct val="13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Transmission released for EIM</a:t>
                </a:r>
              </a:p>
              <a:p>
                <a:pPr marL="284163" marR="0" lvl="1" indent="-171450" algn="l" defTabSz="457200" rtl="0" eaLnBrk="1" fontAlgn="auto" latinLnBrk="0" hangingPunct="1">
                  <a:lnSpc>
                    <a:spcPct val="100000"/>
                  </a:lnSpc>
                  <a:spcBef>
                    <a:spcPts val="0"/>
                  </a:spcBef>
                  <a:spcAft>
                    <a:spcPts val="0"/>
                  </a:spcAft>
                  <a:buClr>
                    <a:srgbClr val="1B3D6F"/>
                  </a:buClr>
                  <a:buSzPct val="13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RT balancing in BAAs</a:t>
                </a:r>
              </a:p>
            </p:txBody>
          </p:sp>
          <p:sp>
            <p:nvSpPr>
              <p:cNvPr id="42" name="TextBox 41"/>
              <p:cNvSpPr txBox="1"/>
              <p:nvPr/>
            </p:nvSpPr>
            <p:spPr>
              <a:xfrm>
                <a:off x="4365415" y="2642420"/>
                <a:ext cx="131157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D-1 (~noon)</a:t>
                </a:r>
              </a:p>
            </p:txBody>
          </p:sp>
          <p:sp>
            <p:nvSpPr>
              <p:cNvPr id="43" name="TextBox 42"/>
              <p:cNvSpPr txBox="1"/>
              <p:nvPr/>
            </p:nvSpPr>
            <p:spPr>
              <a:xfrm>
                <a:off x="6419258" y="2627606"/>
                <a:ext cx="122822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D-1 (pm-D)</a:t>
                </a:r>
              </a:p>
            </p:txBody>
          </p:sp>
          <p:sp>
            <p:nvSpPr>
              <p:cNvPr id="44" name="TextBox 43"/>
              <p:cNvSpPr txBox="1"/>
              <p:nvPr/>
            </p:nvSpPr>
            <p:spPr>
              <a:xfrm>
                <a:off x="8836520" y="2627606"/>
                <a:ext cx="3273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a:t>
                </a:r>
              </a:p>
            </p:txBody>
          </p:sp>
        </p:grpSp>
        <p:sp>
          <p:nvSpPr>
            <p:cNvPr id="54" name="Pentagon 53"/>
            <p:cNvSpPr/>
            <p:nvPr/>
          </p:nvSpPr>
          <p:spPr>
            <a:xfrm>
              <a:off x="4685250" y="5058546"/>
              <a:ext cx="3507730" cy="457200"/>
            </a:xfrm>
            <a:prstGeom prst="homePlate">
              <a:avLst/>
            </a:prstGeom>
            <a:solidFill>
              <a:schemeClr val="accent3">
                <a:lumMod val="60000"/>
                <a:lumOff val="40000"/>
              </a:schemeClr>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7BA95">
                      <a:lumMod val="50000"/>
                    </a:srgbClr>
                  </a:solidFill>
                  <a:effectLst/>
                  <a:uLnTx/>
                  <a:uFillTx/>
                  <a:latin typeface="Calibri" panose="020F0502020204030204"/>
                  <a:ea typeface="+mn-ea"/>
                  <a:cs typeface="+mn-cs"/>
                </a:rPr>
                <a:t>       DA Economic Dispatch Cycle</a:t>
              </a:r>
            </a:p>
          </p:txBody>
        </p:sp>
        <p:sp>
          <p:nvSpPr>
            <p:cNvPr id="38" name="Pentagon 37"/>
            <p:cNvSpPr/>
            <p:nvPr/>
          </p:nvSpPr>
          <p:spPr>
            <a:xfrm>
              <a:off x="2243802" y="5058546"/>
              <a:ext cx="2935224" cy="457200"/>
            </a:xfrm>
            <a:prstGeom prst="homePlate">
              <a:avLst/>
            </a:prstGeom>
            <a:solidFill>
              <a:schemeClr val="accent3"/>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DA Unit Commitment Cycle</a:t>
              </a:r>
            </a:p>
          </p:txBody>
        </p:sp>
      </p:grpSp>
      <p:sp>
        <p:nvSpPr>
          <p:cNvPr id="60" name="Left Brace 59"/>
          <p:cNvSpPr/>
          <p:nvPr/>
        </p:nvSpPr>
        <p:spPr>
          <a:xfrm rot="16200000">
            <a:off x="8633585" y="4635357"/>
            <a:ext cx="334428" cy="2011680"/>
          </a:xfrm>
          <a:prstGeom prst="lef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TextBox 64"/>
          <p:cNvSpPr txBox="1"/>
          <p:nvPr/>
        </p:nvSpPr>
        <p:spPr>
          <a:xfrm>
            <a:off x="1042417" y="5812007"/>
            <a:ext cx="578107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D6F"/>
                </a:solidFill>
                <a:effectLst/>
                <a:uLnTx/>
                <a:uFillTx/>
                <a:latin typeface="Calibri" panose="020F0502020204030204"/>
                <a:ea typeface="+mn-ea"/>
                <a:cs typeface="+mn-cs"/>
              </a:rPr>
              <a:t>Decision cycles capture bilateral trading, market clearing, BAA functions in DA and RT, and market cycles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5"/>
                </a:solidFill>
                <a:effectLst/>
                <a:uLnTx/>
                <a:uFillTx/>
                <a:latin typeface="Calibri" panose="020F0502020204030204"/>
                <a:ea typeface="+mn-ea"/>
                <a:cs typeface="+mn-cs"/>
              </a:rPr>
              <a:t>(incl. EDAM “GHG reference” pass, EDAM market, and EIM)</a:t>
            </a:r>
          </a:p>
        </p:txBody>
      </p:sp>
      <p:sp>
        <p:nvSpPr>
          <p:cNvPr id="51" name="TextBox 50"/>
          <p:cNvSpPr txBox="1"/>
          <p:nvPr/>
        </p:nvSpPr>
        <p:spPr>
          <a:xfrm>
            <a:off x="9790336" y="3190493"/>
            <a:ext cx="2136621"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6A25"/>
                </a:solidFill>
                <a:effectLst/>
                <a:uLnTx/>
                <a:uFillTx/>
                <a:latin typeface="Calibri" panose="020F0502020204030204"/>
                <a:ea typeface="+mn-ea"/>
                <a:cs typeface="+mn-cs"/>
              </a:rPr>
              <a:t>Independent real-time decision cycle used to simulate EIM functions</a:t>
            </a:r>
          </a:p>
        </p:txBody>
      </p:sp>
      <p:sp>
        <p:nvSpPr>
          <p:cNvPr id="9" name="Rounded Rectangle 8"/>
          <p:cNvSpPr/>
          <p:nvPr/>
        </p:nvSpPr>
        <p:spPr>
          <a:xfrm>
            <a:off x="508001" y="1288994"/>
            <a:ext cx="10229850" cy="1047514"/>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a:t>We simulate multiple independent decision cycles to capture day-ahead vs. real-time unit commitment and dispatch and uncertainty </a:t>
            </a:r>
            <a:endParaRPr lang="en-US" sz="2400" b="1" dirty="0"/>
          </a:p>
        </p:txBody>
      </p:sp>
    </p:spTree>
    <p:extLst>
      <p:ext uri="{BB962C8B-B14F-4D97-AF65-F5344CB8AC3E}">
        <p14:creationId xmlns:p14="http://schemas.microsoft.com/office/powerpoint/2010/main" val="3272947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endParaRPr>
          </a:p>
        </p:txBody>
      </p:sp>
      <p:sp>
        <p:nvSpPr>
          <p:cNvPr id="4" name="Text Placeholder 3"/>
          <p:cNvSpPr>
            <a:spLocks noGrp="1"/>
          </p:cNvSpPr>
          <p:nvPr>
            <p:ph type="body" sz="quarter" idx="19"/>
          </p:nvPr>
        </p:nvSpPr>
        <p:spPr>
          <a:xfrm>
            <a:off x="508000" y="7549"/>
            <a:ext cx="6040438" cy="477054"/>
          </a:xfrm>
        </p:spPr>
        <p:txBody>
          <a:bodyPr/>
          <a:lstStyle/>
          <a:p>
            <a:r>
              <a:rPr lang="en-US" dirty="0"/>
              <a:t> Appendix: additional model details</a:t>
            </a:r>
          </a:p>
        </p:txBody>
      </p:sp>
      <p:sp>
        <p:nvSpPr>
          <p:cNvPr id="14" name="Title 13"/>
          <p:cNvSpPr>
            <a:spLocks noGrp="1"/>
          </p:cNvSpPr>
          <p:nvPr>
            <p:ph type="title"/>
          </p:nvPr>
        </p:nvSpPr>
        <p:spPr/>
        <p:txBody>
          <a:bodyPr/>
          <a:lstStyle/>
          <a:p>
            <a:r>
              <a:rPr lang="en-US"/>
              <a:t>Types of </a:t>
            </a:r>
            <a:r>
              <a:rPr lang="en-US" dirty="0"/>
              <a:t>Trades</a:t>
            </a:r>
            <a:r>
              <a:rPr lang="en-US"/>
              <a:t> </a:t>
            </a:r>
            <a:r>
              <a:rPr lang="en-US" dirty="0"/>
              <a:t>and Transmission </a:t>
            </a:r>
            <a:r>
              <a:rPr lang="en-US"/>
              <a:t>Reservations Modelled</a:t>
            </a:r>
            <a:endParaRPr lang="en-US" dirty="0"/>
          </a:p>
        </p:txBody>
      </p:sp>
      <p:sp>
        <p:nvSpPr>
          <p:cNvPr id="31" name="TextBox 30"/>
          <p:cNvSpPr txBox="1"/>
          <p:nvPr/>
        </p:nvSpPr>
        <p:spPr>
          <a:xfrm flipH="1">
            <a:off x="6918904" y="1258780"/>
            <a:ext cx="387773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3D6F"/>
                </a:solidFill>
                <a:effectLst/>
                <a:uLnTx/>
                <a:uFillTx/>
                <a:latin typeface="Calibri" panose="020F0502020204030204"/>
                <a:ea typeface="+mn-ea"/>
                <a:cs typeface="+mn-cs"/>
              </a:rPr>
              <a:t>Types of Trades Modeled</a:t>
            </a:r>
          </a:p>
        </p:txBody>
      </p:sp>
      <p:grpSp>
        <p:nvGrpSpPr>
          <p:cNvPr id="34" name="Group 33"/>
          <p:cNvGrpSpPr/>
          <p:nvPr/>
        </p:nvGrpSpPr>
        <p:grpSpPr>
          <a:xfrm>
            <a:off x="6911162" y="1777578"/>
            <a:ext cx="4295554" cy="4177904"/>
            <a:chOff x="5071536" y="2412997"/>
            <a:chExt cx="3801533" cy="3801536"/>
          </a:xfrm>
        </p:grpSpPr>
        <p:sp>
          <p:nvSpPr>
            <p:cNvPr id="35" name="Rectangle 34"/>
            <p:cNvSpPr/>
            <p:nvPr/>
          </p:nvSpPr>
          <p:spPr>
            <a:xfrm>
              <a:off x="5207002" y="2749031"/>
              <a:ext cx="3471333" cy="332835"/>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Unscheduled/unsold Transmission</a:t>
              </a:r>
            </a:p>
          </p:txBody>
        </p:sp>
        <p:sp>
          <p:nvSpPr>
            <p:cNvPr id="36" name="Rectangle 35"/>
            <p:cNvSpPr/>
            <p:nvPr/>
          </p:nvSpPr>
          <p:spPr>
            <a:xfrm>
              <a:off x="5207002" y="3081867"/>
              <a:ext cx="3471333" cy="527564"/>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WEIM or WEIS Trades</a:t>
              </a:r>
            </a:p>
          </p:txBody>
        </p:sp>
        <p:cxnSp>
          <p:nvCxnSpPr>
            <p:cNvPr id="37" name="Straight Connector 36"/>
            <p:cNvCxnSpPr/>
            <p:nvPr/>
          </p:nvCxnSpPr>
          <p:spPr>
            <a:xfrm>
              <a:off x="5071536" y="6214533"/>
              <a:ext cx="3725333"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071536" y="2455334"/>
              <a:ext cx="0" cy="3759199"/>
            </a:xfrm>
            <a:prstGeom prst="straightConnector1">
              <a:avLst/>
            </a:prstGeom>
            <a:ln>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071536" y="2749032"/>
              <a:ext cx="3801533"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199176" y="2412997"/>
              <a:ext cx="353423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Total Transmission Capability (TTC)</a:t>
              </a:r>
            </a:p>
          </p:txBody>
        </p:sp>
        <p:sp>
          <p:nvSpPr>
            <p:cNvPr id="41" name="Rectangle 40"/>
            <p:cNvSpPr/>
            <p:nvPr/>
          </p:nvSpPr>
          <p:spPr>
            <a:xfrm>
              <a:off x="5207002" y="5528733"/>
              <a:ext cx="3471333" cy="685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Block Trades on ETCs</a:t>
              </a:r>
            </a:p>
          </p:txBody>
        </p:sp>
        <p:sp>
          <p:nvSpPr>
            <p:cNvPr id="42" name="Rectangle 41"/>
            <p:cNvSpPr/>
            <p:nvPr/>
          </p:nvSpPr>
          <p:spPr>
            <a:xfrm>
              <a:off x="5207002" y="4919131"/>
              <a:ext cx="3471333" cy="609601"/>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Block Trades on Incremental Transmission</a:t>
              </a:r>
            </a:p>
          </p:txBody>
        </p:sp>
        <p:sp>
          <p:nvSpPr>
            <p:cNvPr id="43" name="Rectangle 42"/>
            <p:cNvSpPr/>
            <p:nvPr/>
          </p:nvSpPr>
          <p:spPr>
            <a:xfrm>
              <a:off x="5207002" y="4165946"/>
              <a:ext cx="3471333" cy="458516"/>
            </a:xfrm>
            <a:prstGeom prst="rect">
              <a:avLst/>
            </a:prstGeom>
            <a:solidFill>
              <a:schemeClr val="accent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Hourly Bilateral Trades on ETCs</a:t>
              </a:r>
            </a:p>
          </p:txBody>
        </p:sp>
        <p:sp>
          <p:nvSpPr>
            <p:cNvPr id="44" name="Rectangle 43"/>
            <p:cNvSpPr/>
            <p:nvPr/>
          </p:nvSpPr>
          <p:spPr>
            <a:xfrm>
              <a:off x="5207002" y="3609431"/>
              <a:ext cx="3471333" cy="581565"/>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D6F"/>
                  </a:solidFill>
                  <a:effectLst/>
                  <a:uLnTx/>
                  <a:uFillTx/>
                  <a:latin typeface="Calibri" panose="020F0502020204030204"/>
                  <a:ea typeface="+mn-ea"/>
                  <a:cs typeface="+mn-cs"/>
                </a:rPr>
                <a:t>Hourly Bilateral Trades on Incremental Transmission</a:t>
              </a:r>
            </a:p>
          </p:txBody>
        </p:sp>
        <p:sp>
          <p:nvSpPr>
            <p:cNvPr id="45" name="Rectangle 44"/>
            <p:cNvSpPr/>
            <p:nvPr/>
          </p:nvSpPr>
          <p:spPr>
            <a:xfrm>
              <a:off x="5207002" y="4563532"/>
              <a:ext cx="3471333" cy="36441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D6F"/>
                  </a:solidFill>
                  <a:effectLst/>
                  <a:uLnTx/>
                  <a:uFillTx/>
                  <a:latin typeface="Calibri" panose="020F0502020204030204"/>
                  <a:ea typeface="+mn-ea"/>
                  <a:cs typeface="+mn-cs"/>
                </a:rPr>
                <a:t>Hourly EDAM/M+, CAISO Intertie Trades</a:t>
              </a:r>
            </a:p>
          </p:txBody>
        </p:sp>
      </p:grpSp>
      <p:sp>
        <p:nvSpPr>
          <p:cNvPr id="46" name="Rounded Rectangle 45"/>
          <p:cNvSpPr/>
          <p:nvPr/>
        </p:nvSpPr>
        <p:spPr>
          <a:xfrm>
            <a:off x="592322" y="1402713"/>
            <a:ext cx="6066145" cy="5318761"/>
          </a:xfrm>
          <a:prstGeom prst="roundRect">
            <a:avLst>
              <a:gd name="adj" fmla="val 6550"/>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3D6F"/>
                </a:solidFill>
                <a:effectLst/>
                <a:uLnTx/>
                <a:uFillTx/>
                <a:latin typeface="Calibri" panose="020F0502020204030204"/>
                <a:ea typeface="+mn-ea"/>
                <a:cs typeface="+mn-cs"/>
              </a:rPr>
              <a:t>Our model simulates the use of different types of contract-path transmission reservations for bilateral trading across DA and RT</a:t>
            </a:r>
          </a:p>
          <a:p>
            <a:pPr marL="230188" marR="0" lvl="0" indent="-230188" algn="l" defTabSz="457200" rtl="0" eaLnBrk="1" fontAlgn="auto" latinLnBrk="0" hangingPunct="1">
              <a:lnSpc>
                <a:spcPct val="95000"/>
              </a:lnSpc>
              <a:spcBef>
                <a:spcPts val="600"/>
              </a:spcBef>
              <a:spcAft>
                <a:spcPts val="0"/>
              </a:spcAft>
              <a:buClr>
                <a:srgbClr val="2297AA"/>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Existing long-term transmission contracts (ETCs) and incrementally purchased transmission </a:t>
            </a:r>
          </a:p>
          <a:p>
            <a:pPr marL="230188" marR="0" lvl="0" indent="-230188" algn="l" defTabSz="457200" rtl="0" eaLnBrk="1" fontAlgn="auto" latinLnBrk="0" hangingPunct="1">
              <a:lnSpc>
                <a:spcPct val="95000"/>
              </a:lnSpc>
              <a:spcBef>
                <a:spcPts val="600"/>
              </a:spcBef>
              <a:spcAft>
                <a:spcPts val="0"/>
              </a:spcAft>
              <a:buClr>
                <a:srgbClr val="2297AA"/>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Total reservations on each contract path is limited by the total transfer capability (TTC)</a:t>
            </a:r>
          </a:p>
          <a:p>
            <a:pPr marL="230188" marR="0" lvl="0" indent="-230188" algn="l" defTabSz="457200" rtl="0" eaLnBrk="1" fontAlgn="auto" latinLnBrk="0" hangingPunct="1">
              <a:lnSpc>
                <a:spcPct val="95000"/>
              </a:lnSpc>
              <a:spcBef>
                <a:spcPts val="600"/>
              </a:spcBef>
              <a:spcAft>
                <a:spcPts val="0"/>
              </a:spcAft>
              <a:buClr>
                <a:srgbClr val="2297AA"/>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Trades are structured as blocks or hourly </a:t>
            </a:r>
          </a:p>
          <a:p>
            <a:pPr marL="230188" marR="0" lvl="0" indent="-230188" algn="l" defTabSz="457200" rtl="0" eaLnBrk="1" fontAlgn="auto" latinLnBrk="0" hangingPunct="1">
              <a:lnSpc>
                <a:spcPct val="95000"/>
              </a:lnSpc>
              <a:spcBef>
                <a:spcPts val="600"/>
              </a:spcBef>
              <a:spcAft>
                <a:spcPts val="0"/>
              </a:spcAft>
              <a:buClr>
                <a:srgbClr val="2297AA"/>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Bilateral trades between BAs, at major hubs, or across CAISO or RTO</a:t>
            </a:r>
            <a:r>
              <a:rPr kumimoji="0" lang="en-US" sz="2000" b="0" i="0" u="none" strike="noStrike" kern="1200" cap="none" spc="0" normalizeH="0" noProof="0" dirty="0">
                <a:ln>
                  <a:noFill/>
                </a:ln>
                <a:solidFill>
                  <a:srgbClr val="000000"/>
                </a:solidFill>
                <a:effectLst/>
                <a:uLnTx/>
                <a:uFillTx/>
                <a:latin typeface="Calibri" panose="020F0502020204030204"/>
                <a:ea typeface="+mn-ea"/>
                <a:cs typeface="+mn-cs"/>
              </a:rPr>
              <a:t> West</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interties</a:t>
            </a:r>
          </a:p>
          <a:p>
            <a:pPr marL="230188" marR="0" lvl="0" indent="-230188" algn="l" defTabSz="457200" rtl="0" eaLnBrk="1" fontAlgn="auto" latinLnBrk="0" hangingPunct="1">
              <a:lnSpc>
                <a:spcPct val="95000"/>
              </a:lnSpc>
              <a:spcBef>
                <a:spcPts val="600"/>
              </a:spcBef>
              <a:spcAft>
                <a:spcPts val="0"/>
              </a:spcAft>
              <a:buClr>
                <a:srgbClr val="2297AA"/>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Account for renewable diversity and day-ahead forecast uncertainty vs. real-time operations</a:t>
            </a:r>
          </a:p>
          <a:p>
            <a:pPr marL="230188" marR="0" lvl="0" indent="-230188" algn="l" defTabSz="457200" rtl="0" eaLnBrk="1" fontAlgn="auto" latinLnBrk="0" hangingPunct="1">
              <a:lnSpc>
                <a:spcPct val="95000"/>
              </a:lnSpc>
              <a:spcBef>
                <a:spcPts val="600"/>
              </a:spcBef>
              <a:spcAft>
                <a:spcPts val="0"/>
              </a:spcAft>
              <a:buClr>
                <a:srgbClr val="2297AA"/>
              </a:buClr>
              <a:buSzPct val="115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Unscheduled transfer capability released for EIM trades in real-time</a:t>
            </a:r>
          </a:p>
        </p:txBody>
      </p:sp>
    </p:spTree>
    <p:extLst>
      <p:ext uri="{BB962C8B-B14F-4D97-AF65-F5344CB8AC3E}">
        <p14:creationId xmlns:p14="http://schemas.microsoft.com/office/powerpoint/2010/main" val="535132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endParaRPr>
          </a:p>
        </p:txBody>
      </p:sp>
      <p:sp>
        <p:nvSpPr>
          <p:cNvPr id="5" name="Text Placeholder 4"/>
          <p:cNvSpPr>
            <a:spLocks noGrp="1"/>
          </p:cNvSpPr>
          <p:nvPr>
            <p:ph type="body" sz="quarter" idx="19"/>
          </p:nvPr>
        </p:nvSpPr>
        <p:spPr>
          <a:xfrm>
            <a:off x="508000" y="7549"/>
            <a:ext cx="6040438" cy="477054"/>
          </a:xfrm>
        </p:spPr>
        <p:txBody>
          <a:bodyPr/>
          <a:lstStyle/>
          <a:p>
            <a:r>
              <a:rPr lang="en-US" dirty="0"/>
              <a:t> Appendix: additional model details</a:t>
            </a:r>
          </a:p>
        </p:txBody>
      </p:sp>
      <p:sp>
        <p:nvSpPr>
          <p:cNvPr id="14" name="Title 13"/>
          <p:cNvSpPr>
            <a:spLocks noGrp="1"/>
          </p:cNvSpPr>
          <p:nvPr>
            <p:ph type="title"/>
          </p:nvPr>
        </p:nvSpPr>
        <p:spPr/>
        <p:txBody>
          <a:bodyPr/>
          <a:lstStyle/>
          <a:p>
            <a:r>
              <a:rPr lang="en-US" dirty="0"/>
              <a:t>Nodal Simulations Based on Physical Transmission </a:t>
            </a:r>
          </a:p>
        </p:txBody>
      </p:sp>
      <p:sp>
        <p:nvSpPr>
          <p:cNvPr id="31" name="TextBox 30"/>
          <p:cNvSpPr txBox="1"/>
          <p:nvPr/>
        </p:nvSpPr>
        <p:spPr>
          <a:xfrm flipH="1">
            <a:off x="1130844" y="1371400"/>
            <a:ext cx="422302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3D6F"/>
                </a:solidFill>
                <a:effectLst/>
                <a:uLnTx/>
                <a:uFillTx/>
                <a:latin typeface="Calibri" panose="020F0502020204030204"/>
                <a:ea typeface="+mn-ea"/>
                <a:cs typeface="+mn-cs"/>
              </a:rPr>
              <a:t>WECC-Defined Paths Modeled</a:t>
            </a:r>
          </a:p>
        </p:txBody>
      </p:sp>
      <p:sp>
        <p:nvSpPr>
          <p:cNvPr id="46" name="Rounded Rectangle 45"/>
          <p:cNvSpPr/>
          <p:nvPr/>
        </p:nvSpPr>
        <p:spPr>
          <a:xfrm>
            <a:off x="6198433" y="1771510"/>
            <a:ext cx="4792238" cy="3980089"/>
          </a:xfrm>
          <a:prstGeom prst="roundRect">
            <a:avLst>
              <a:gd name="adj" fmla="val 6550"/>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B3D6F"/>
                </a:solidFill>
                <a:effectLst/>
                <a:uLnTx/>
                <a:uFillTx/>
                <a:latin typeface="Calibri" panose="020F0502020204030204"/>
                <a:ea typeface="+mn-ea"/>
                <a:cs typeface="+mn-cs"/>
              </a:rPr>
              <a:t>Limits on the physical transmission system include all the paths defined in WECC Path Rating Catalogue</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230188" marR="0" lvl="0" indent="-230188" algn="l" defTabSz="457200" rtl="0" eaLnBrk="1" fontAlgn="auto" latinLnBrk="0" hangingPunct="1">
              <a:lnSpc>
                <a:spcPct val="100000"/>
              </a:lnSpc>
              <a:spcBef>
                <a:spcPts val="600"/>
              </a:spcBef>
              <a:spcAft>
                <a:spcPts val="0"/>
              </a:spcAft>
              <a:buClr>
                <a:srgbClr val="2297AA"/>
              </a:buClr>
              <a:buSzPct val="115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Additional transmission paths to represent congestion internal to each BA</a:t>
            </a:r>
          </a:p>
          <a:p>
            <a:pPr marL="230188" marR="0" lvl="0" indent="-230188" algn="l" defTabSz="457200" rtl="0" eaLnBrk="1" fontAlgn="auto" latinLnBrk="0" hangingPunct="1">
              <a:lnSpc>
                <a:spcPct val="100000"/>
              </a:lnSpc>
              <a:spcBef>
                <a:spcPts val="600"/>
              </a:spcBef>
              <a:spcAft>
                <a:spcPts val="0"/>
              </a:spcAft>
              <a:buClr>
                <a:srgbClr val="2297AA"/>
              </a:buClr>
              <a:buSzPct val="115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Limits on all paths and constraints reflect updates provided by the study participants </a:t>
            </a:r>
          </a:p>
          <a:p>
            <a:pPr marL="230188" marR="0" lvl="0" indent="-230188" algn="l" defTabSz="457200" rtl="0" eaLnBrk="1" fontAlgn="auto" latinLnBrk="0" hangingPunct="1">
              <a:lnSpc>
                <a:spcPct val="100000"/>
              </a:lnSpc>
              <a:spcBef>
                <a:spcPts val="0"/>
              </a:spcBef>
              <a:spcAft>
                <a:spcPts val="0"/>
              </a:spcAft>
              <a:buClr>
                <a:srgbClr val="2297AA"/>
              </a:buClr>
              <a:buSzPct val="115000"/>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1186" t="599" r="5975" b="4"/>
          <a:stretch/>
        </p:blipFill>
        <p:spPr>
          <a:xfrm>
            <a:off x="970496" y="1771510"/>
            <a:ext cx="4223026" cy="4521343"/>
          </a:xfrm>
          <a:prstGeom prst="rect">
            <a:avLst/>
          </a:prstGeom>
          <a:ln w="57150">
            <a:noFill/>
          </a:ln>
        </p:spPr>
      </p:pic>
      <p:sp>
        <p:nvSpPr>
          <p:cNvPr id="3" name="TextBox 2"/>
          <p:cNvSpPr txBox="1"/>
          <p:nvPr/>
        </p:nvSpPr>
        <p:spPr>
          <a:xfrm>
            <a:off x="2309186" y="3047651"/>
            <a:ext cx="566531"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75</a:t>
            </a:r>
          </a:p>
        </p:txBody>
      </p:sp>
    </p:spTree>
    <p:extLst>
      <p:ext uri="{BB962C8B-B14F-4D97-AF65-F5344CB8AC3E}">
        <p14:creationId xmlns:p14="http://schemas.microsoft.com/office/powerpoint/2010/main" val="2308799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52656" y="1446483"/>
            <a:ext cx="5368144" cy="4995862"/>
          </a:xfrm>
        </p:spPr>
        <p:txBody>
          <a:bodyPr numCol="1"/>
          <a:lstStyle/>
          <a:p>
            <a:pPr>
              <a:spcBef>
                <a:spcPts val="1200"/>
              </a:spcBef>
            </a:pPr>
            <a:r>
              <a:rPr lang="en-US" sz="1200" b="1" dirty="0"/>
              <a:t>Power System Optimizer (PSO)</a:t>
            </a:r>
            <a:r>
              <a:rPr lang="en-US" sz="1200" dirty="0"/>
              <a:t>, developed by Polaris Systems Optimization, Inc. is a state-of-the-art market and production cost modeling tool that simulates least-cost security-constrained unit commitment and economic dispatch with a full nodal representation of the transmission system, similar to actual RTO and ISO market operations. Such nodal market modeling is a commonly used method for assessing the operational benefits of wholesale market reforms (e.g., JDAs, EIMs, RTOs).</a:t>
            </a:r>
          </a:p>
          <a:p>
            <a:pPr>
              <a:spcBef>
                <a:spcPts val="1200"/>
              </a:spcBef>
            </a:pPr>
            <a:r>
              <a:rPr lang="en-US" sz="1200" dirty="0"/>
              <a:t>PSO can be used to test system operations under varying assumptions, including but not limited to: generation and transmission additions or retirements, de-pancaked transmission and scheduling charges, changes in fuel costs, novel environmental and clean energy regulations, alternative reliability criteria, and jointly-optimized generating unit commitment and dispatch.</a:t>
            </a:r>
            <a:r>
              <a:rPr lang="en-US" sz="1200" dirty="0">
                <a:solidFill>
                  <a:srgbClr val="C00000"/>
                </a:solidFill>
              </a:rPr>
              <a:t> </a:t>
            </a:r>
            <a:r>
              <a:rPr lang="en-US" sz="1200" dirty="0"/>
              <a:t>PSO can report hourly or sub-hourly energy prices at every bus, generation output for each unit, flows over all transmission facilities, and regional ancillary service prices, among other results. Comparing these results among multiple modeled scenarios reveals the impacts of the study assumptions on the relevant operational metrics (e.g. power production, emissions, fuel consumption, or production costs). Results can be aggregated on a unit, state, utility, or regional level. </a:t>
            </a:r>
          </a:p>
          <a:p>
            <a:pPr>
              <a:spcBef>
                <a:spcPts val="1200"/>
              </a:spcBef>
            </a:pPr>
            <a:r>
              <a:rPr lang="en-US" sz="1200" dirty="0"/>
              <a:t>PSO has important advantages over traditional production cost models, which are designed primarily to model </a:t>
            </a:r>
            <a:r>
              <a:rPr lang="en-US" sz="1200" dirty="0" err="1"/>
              <a:t>dispatchable</a:t>
            </a:r>
            <a:r>
              <a:rPr lang="en-US" sz="1200" dirty="0"/>
              <a:t> thermal generation and to focus on wholesale energy markets only. The model can capture the effects of increasing system variability due to large penetrations of non-dispatchable, intermittent renewable resources on thermal unit commitment, dispatch, and deployment of operating reserves. PSO simultaneously optimizes energy and multiple ancillary services markets on an hourly or sub-hourly timeframe.</a:t>
            </a:r>
          </a:p>
          <a:p>
            <a:pPr>
              <a:spcBef>
                <a:spcPts val="1200"/>
              </a:spcBef>
            </a:pPr>
            <a:endParaRPr lang="en-US" sz="1200" dirty="0"/>
          </a:p>
        </p:txBody>
      </p:sp>
      <p:sp>
        <p:nvSpPr>
          <p:cNvPr id="11" name="Text Placeholder 3"/>
          <p:cNvSpPr>
            <a:spLocks noGrp="1"/>
          </p:cNvSpPr>
          <p:nvPr>
            <p:ph type="body" sz="quarter" idx="19"/>
          </p:nvPr>
        </p:nvSpPr>
        <p:spPr>
          <a:xfrm>
            <a:off x="508000" y="7549"/>
            <a:ext cx="6040438" cy="1092607"/>
          </a:xfrm>
        </p:spPr>
        <p:txBody>
          <a:bodyPr numCol="1"/>
          <a:lstStyle/>
          <a:p>
            <a:pPr>
              <a:spcBef>
                <a:spcPts val="1200"/>
              </a:spcBef>
            </a:pPr>
            <a:endParaRPr lang="en-US" sz="1200" dirty="0"/>
          </a:p>
          <a:p>
            <a:pPr>
              <a:spcBef>
                <a:spcPts val="1200"/>
              </a:spcBef>
            </a:pPr>
            <a:endParaRPr lang="en-US" sz="1200" dirty="0"/>
          </a:p>
          <a:p>
            <a:pPr>
              <a:spcBef>
                <a:spcPts val="1200"/>
              </a:spcBef>
            </a:pPr>
            <a:endParaRPr lang="en-US" sz="1200" b="1" dirty="0"/>
          </a:p>
        </p:txBody>
      </p:sp>
      <p:sp>
        <p:nvSpPr>
          <p:cNvPr id="2" name="Slide Number Placeholder 1"/>
          <p:cNvSpPr>
            <a:spLocks noGrp="1"/>
          </p:cNvSpPr>
          <p:nvPr>
            <p:ph type="sldNum" sz="quarter" idx="4294967295"/>
          </p:nvPr>
        </p:nvSpPr>
        <p:spPr>
          <a:xfrm>
            <a:off x="10737850" y="6383338"/>
            <a:ext cx="1454150" cy="365125"/>
          </a:xfrm>
        </p:spPr>
        <p:txBody>
          <a:bodyPr/>
          <a:lstStyle/>
          <a:p>
            <a:r>
              <a:rPr lang="en-US" dirty="0"/>
              <a:t>brattle.com | </a:t>
            </a:r>
            <a:fld id="{C95ECF09-ED6D-489D-87B4-9DBCD4D54A41}" type="slidenum">
              <a:rPr lang="en-US" smtClean="0"/>
              <a:pPr/>
              <a:t>53</a:t>
            </a:fld>
            <a:endParaRPr lang="en-US" dirty="0"/>
          </a:p>
        </p:txBody>
      </p:sp>
      <p:pic>
        <p:nvPicPr>
          <p:cNvPr id="7" name="Picture 6"/>
          <p:cNvPicPr>
            <a:picLocks noChangeAspect="1"/>
          </p:cNvPicPr>
          <p:nvPr/>
        </p:nvPicPr>
        <p:blipFill>
          <a:blip r:embed="rId2"/>
          <a:stretch>
            <a:fillRect/>
          </a:stretch>
        </p:blipFill>
        <p:spPr>
          <a:xfrm>
            <a:off x="508000" y="553852"/>
            <a:ext cx="3105532" cy="960870"/>
          </a:xfrm>
          <a:prstGeom prst="rect">
            <a:avLst/>
          </a:prstGeom>
        </p:spPr>
      </p:pic>
      <p:sp>
        <p:nvSpPr>
          <p:cNvPr id="6" name="TextBox 5"/>
          <p:cNvSpPr txBox="1"/>
          <p:nvPr/>
        </p:nvSpPr>
        <p:spPr>
          <a:xfrm>
            <a:off x="5820800" y="1577132"/>
            <a:ext cx="6172932" cy="4865213"/>
          </a:xfrm>
          <a:prstGeom prst="rect">
            <a:avLst/>
          </a:prstGeom>
          <a:noFill/>
        </p:spPr>
        <p:txBody>
          <a:bodyPr wrap="square" rtlCol="0">
            <a:noAutofit/>
          </a:bodyPr>
          <a:lstStyle/>
          <a:p>
            <a:pPr>
              <a:spcBef>
                <a:spcPts val="1200"/>
              </a:spcBef>
            </a:pPr>
            <a:r>
              <a:rPr lang="en-US" sz="1200" dirty="0"/>
              <a:t>Like other production cost models, PSO is designed to mimic ISO operations: it commits and dispatches individual generating units to meet load and other system requirements, subject to various operational and transmission constraints. The model is a mixed-integer program minimizing system-wide operating costs given a set of assumptions on system conditions (e.g., load, fuel prices, transmission availability, etc.). Unlike some production cost models, PSO simulates trading between balancing areas based on contract-path transmission rights to create a more realistic and accurate representation of actual trading opportunities and transactions costs. This feature is especially important for modeling non-RTO regions.</a:t>
            </a:r>
          </a:p>
          <a:p>
            <a:pPr>
              <a:spcBef>
                <a:spcPts val="1200"/>
              </a:spcBef>
            </a:pPr>
            <a:r>
              <a:rPr lang="en-US" sz="1200" dirty="0"/>
              <a:t>One of PSO’s distinguishing features is its ability to evaluate system operations at different decision points, represented as “cycles,” which occur at different times ahead of the operating hour and with different amounts of information about system conditions available. Under this sequential decision-making structure, PSO can simulate initial cycles to optimize unit commitment, calculate losses, and solve for day-ahead unit dispatch targets. Subsequent cycles can refine unit commitment decisions for fast-start resources and re-optimize unit dispatch based on the parameters of real-time energy imbalance markets. The market structure can be built into sequential cycles in the model to represent actual system operation for utilities that conduct utility-specific unit commitment in the day-ahead period but participate in real-time energy imbalance markets that allow for re-optimization of dispatch and some limited re-optimization of unit commitment. For example, PSO can simulate an initial cycle that determines day-ahead unit commitment decisions that reflects the constraints faced by, and decisions made by, individual utilities when committing their resources in the day-ahead timeframe. The initial day-ahead commitment cycle is followed by cycles that simulate day-ahead economic dispatch, including bilateral trading of power, and a real-time economic dispatch, reflecting trades in real time (whether bilateral or optimized through an EIM or RTO). Explicit commitment and dispatch cycle modeling allows more accurate representation of individual utility preference to commit local resources for reliability, but share the provision of energy around a given commitment. </a:t>
            </a:r>
          </a:p>
        </p:txBody>
      </p:sp>
      <p:sp>
        <p:nvSpPr>
          <p:cNvPr id="10" name="Text Placeholder 6"/>
          <p:cNvSpPr txBox="1">
            <a:spLocks/>
          </p:cNvSpPr>
          <p:nvPr/>
        </p:nvSpPr>
        <p:spPr>
          <a:xfrm>
            <a:off x="508000" y="7549"/>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Appendix: additional model details</a:t>
            </a:r>
          </a:p>
        </p:txBody>
      </p:sp>
    </p:spTree>
    <p:extLst>
      <p:ext uri="{BB962C8B-B14F-4D97-AF65-F5344CB8AC3E}">
        <p14:creationId xmlns:p14="http://schemas.microsoft.com/office/powerpoint/2010/main" val="216872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54</a:t>
            </a:fld>
            <a:endParaRPr lang="en-US" dirty="0"/>
          </a:p>
        </p:txBody>
      </p:sp>
      <p:sp>
        <p:nvSpPr>
          <p:cNvPr id="36" name="Text Placeholder 3"/>
          <p:cNvSpPr>
            <a:spLocks noGrp="1"/>
          </p:cNvSpPr>
          <p:nvPr>
            <p:ph type="body" sz="quarter" idx="16"/>
          </p:nvPr>
        </p:nvSpPr>
        <p:spPr>
          <a:xfrm>
            <a:off x="508000" y="1800757"/>
            <a:ext cx="6523116" cy="4995862"/>
          </a:xfrm>
        </p:spPr>
        <p:txBody>
          <a:bodyPr numCol="1"/>
          <a:lstStyle/>
          <a:p>
            <a:pPr lvl="1"/>
            <a:r>
              <a:rPr lang="en-US" sz="1400" b="1" dirty="0"/>
              <a:t>Day-Ahead Unit Commitment Cycle:</a:t>
            </a:r>
            <a:r>
              <a:rPr lang="en-US" sz="1400" dirty="0"/>
              <a:t> the model optimizes unit commitment decisions, 24 hours at a time (with 48-hour look ahead), for long-lead time resources such as coal and nuclear plants, based on their relative economics and operating characteristics (e.g., minimum run time, maintenance schedules, etc.), transmission constraints, and trading frictions. The model ensures that enough resources are committed to serve forecasted load, accounting for average transmission losses and the need for ancillary services. Separate regions’ commitment decisions are segregated through higher hurdle rates on imports and exports. Trading within a single balancing area, like the various RTO sub-zones, is not subject to any hurdles. </a:t>
            </a:r>
          </a:p>
          <a:p>
            <a:pPr lvl="1"/>
            <a:r>
              <a:rPr lang="en-US" sz="1400" b="1" dirty="0"/>
              <a:t>Day-Ahead Economic Dispatch Cycle:</a:t>
            </a:r>
            <a:r>
              <a:rPr lang="en-US" sz="1400" dirty="0"/>
              <a:t> the model solves for the optimal level of hourly day-ahead dispatch and trading in 24-hour forward-looking optimization cycles, with 48-hour look ahead periods. Dispatch across the study footprint is optimized based on resource economics. In this cycle, the model also co-optimizes ancillary service procurement for each area. The high hurdle rates for unit commitment are lowered to enable more bilateral trading between balancing areas.</a:t>
            </a:r>
          </a:p>
          <a:p>
            <a:pPr marL="111125" lvl="1" indent="0">
              <a:buNone/>
            </a:pPr>
            <a:endParaRPr lang="en-US" sz="1400" dirty="0"/>
          </a:p>
        </p:txBody>
      </p:sp>
      <p:sp>
        <p:nvSpPr>
          <p:cNvPr id="5" name="Text Placeholder 4"/>
          <p:cNvSpPr>
            <a:spLocks noGrp="1"/>
          </p:cNvSpPr>
          <p:nvPr>
            <p:ph type="body" sz="quarter" idx="19"/>
          </p:nvPr>
        </p:nvSpPr>
        <p:spPr/>
        <p:txBody>
          <a:bodyPr/>
          <a:lstStyle/>
          <a:p>
            <a:r>
              <a:rPr lang="en-US" dirty="0"/>
              <a:t> </a:t>
            </a:r>
          </a:p>
        </p:txBody>
      </p:sp>
      <p:sp>
        <p:nvSpPr>
          <p:cNvPr id="37" name="Text Placeholder 3"/>
          <p:cNvSpPr txBox="1">
            <a:spLocks/>
          </p:cNvSpPr>
          <p:nvPr/>
        </p:nvSpPr>
        <p:spPr>
          <a:xfrm>
            <a:off x="6891020" y="1757680"/>
            <a:ext cx="5181600" cy="3982720"/>
          </a:xfrm>
          <a:prstGeom prst="rect">
            <a:avLst/>
          </a:prstGeom>
        </p:spPr>
        <p:txBody>
          <a:bodyPr vert="horz" lIns="0" tIns="182880" rIns="91440" bIns="45720" numCol="1"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400" b="1" dirty="0"/>
              <a:t>Intra-day trading:</a:t>
            </a:r>
            <a:r>
              <a:rPr lang="en-US" sz="1400" dirty="0"/>
              <a:t> the model simulates market activity through one-hour optimization horizons. Trading is assumed to utilize unused transmission, represented as the difference between their day-ahead trading volume and the total contract path limits. No unit re-commitment is allowed due to the non-firm nature of the transactions. Changes to generation availability, such as forced outages, which were not “visible” during the day-ahead cycle become visible during this cycle. </a:t>
            </a:r>
          </a:p>
          <a:p>
            <a:pPr lvl="1"/>
            <a:r>
              <a:rPr lang="en-US" sz="1400" b="1" dirty="0"/>
              <a:t>Real-Time Cycle:</a:t>
            </a:r>
            <a:r>
              <a:rPr lang="en-US" sz="1400" dirty="0"/>
              <a:t> this cycle simulated the operation of the real-time imbalance markets, such as through EIM transactions. In this cycle, the model can re-optimize dispatch levels and unit commitment decisions for fast-start thermal resources (based on the assumption that the real-time market design allows for unit re-commitment).  Deviations from day-ahead forecasts (due to uncertainty) need to be balanced in real-time.</a:t>
            </a:r>
          </a:p>
          <a:p>
            <a:r>
              <a:rPr lang="en-US" sz="1400" dirty="0"/>
              <a:t> </a:t>
            </a:r>
          </a:p>
        </p:txBody>
      </p:sp>
      <p:sp>
        <p:nvSpPr>
          <p:cNvPr id="3" name="Rectangle 2"/>
          <p:cNvSpPr/>
          <p:nvPr/>
        </p:nvSpPr>
        <p:spPr>
          <a:xfrm>
            <a:off x="507999" y="1217136"/>
            <a:ext cx="10231535" cy="757130"/>
          </a:xfrm>
          <a:prstGeom prst="rect">
            <a:avLst/>
          </a:prstGeom>
        </p:spPr>
        <p:txBody>
          <a:bodyPr wrap="square">
            <a:spAutoFit/>
          </a:bodyPr>
          <a:lstStyle/>
          <a:p>
            <a:pPr>
              <a:lnSpc>
                <a:spcPct val="90000"/>
              </a:lnSpc>
            </a:pPr>
            <a:r>
              <a:rPr lang="en-US" sz="1600" dirty="0"/>
              <a:t>The model setup for wholesale market simulation effort contains several cycles to simulate unit commitment and dispatch decisions in three different timeframes and within different market structures.  For example, cycles simulated can include are: </a:t>
            </a:r>
          </a:p>
        </p:txBody>
      </p:sp>
      <p:sp>
        <p:nvSpPr>
          <p:cNvPr id="7" name="Rectangle 6"/>
          <p:cNvSpPr/>
          <p:nvPr/>
        </p:nvSpPr>
        <p:spPr>
          <a:xfrm>
            <a:off x="426720" y="5483400"/>
            <a:ext cx="11501119" cy="1061829"/>
          </a:xfrm>
          <a:prstGeom prst="rect">
            <a:avLst/>
          </a:prstGeom>
        </p:spPr>
        <p:txBody>
          <a:bodyPr wrap="square">
            <a:spAutoFit/>
          </a:bodyPr>
          <a:lstStyle/>
          <a:p>
            <a:pPr>
              <a:lnSpc>
                <a:spcPct val="90000"/>
              </a:lnSpc>
              <a:spcBef>
                <a:spcPts val="1200"/>
              </a:spcBef>
            </a:pPr>
            <a:r>
              <a:rPr lang="en-US" sz="1400" dirty="0">
                <a:latin typeface="Calibri" panose="020F0502020204030204" pitchFamily="34" charset="0"/>
                <a:ea typeface="Calibri" panose="020F0502020204030204" pitchFamily="34" charset="0"/>
                <a:cs typeface="Times New Roman" panose="02020603050405020304" pitchFamily="18" charset="0"/>
              </a:rPr>
              <a:t>These cycles can take on different assumptions, depending on market structure. In a bilateral setting, all are set up to analyze utility-specific unit commitment and dispatch decisions, with each of them including hurdle rates and transmission fees that limit the amount of economic transactions that can take place between the utilities.  In EIM and EDAM+EIM scenarios, all of the cycles are set up to simulate market-wide optimization of unit commitment and dispatch, including the EDAM “reference pass” cycle. In the EDAM case, there would be no hurdle rates between EDAM participants in any of the cycles, allowing the model to optimize both unit commitment and dispatch in the market footprint on both a day-ahead and real-time basis. </a:t>
            </a:r>
            <a:endParaRPr lang="en-US" sz="1400" dirty="0"/>
          </a:p>
        </p:txBody>
      </p:sp>
      <p:sp>
        <p:nvSpPr>
          <p:cNvPr id="13" name="Text Placeholder 4"/>
          <p:cNvSpPr txBox="1">
            <a:spLocks/>
          </p:cNvSpPr>
          <p:nvPr/>
        </p:nvSpPr>
        <p:spPr>
          <a:xfrm>
            <a:off x="508000" y="7549"/>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 Appendix: additional model details</a:t>
            </a:r>
            <a:endParaRPr lang="en-US" dirty="0"/>
          </a:p>
        </p:txBody>
      </p:sp>
      <p:sp>
        <p:nvSpPr>
          <p:cNvPr id="14" name="Title 13"/>
          <p:cNvSpPr>
            <a:spLocks noGrp="1"/>
          </p:cNvSpPr>
          <p:nvPr>
            <p:ph type="title"/>
          </p:nvPr>
        </p:nvSpPr>
        <p:spPr>
          <a:xfrm>
            <a:off x="508000" y="512748"/>
            <a:ext cx="10231535" cy="555476"/>
          </a:xfrm>
        </p:spPr>
        <p:txBody>
          <a:bodyPr/>
          <a:lstStyle/>
          <a:p>
            <a:r>
              <a:rPr lang="en-US" dirty="0"/>
              <a:t>Simulating Several Wholesale Market Cycles in PSO</a:t>
            </a:r>
          </a:p>
        </p:txBody>
      </p:sp>
    </p:spTree>
    <p:extLst>
      <p:ext uri="{BB962C8B-B14F-4D97-AF65-F5344CB8AC3E}">
        <p14:creationId xmlns:p14="http://schemas.microsoft.com/office/powerpoint/2010/main" val="2870684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txBody>
          <a:bodyPr/>
          <a:lstStyle/>
          <a:p>
            <a:endParaRPr lang="en-US"/>
          </a:p>
        </p:txBody>
      </p:sp>
      <p:sp>
        <p:nvSpPr>
          <p:cNvPr id="3" name="Text Placeholder 2"/>
          <p:cNvSpPr>
            <a:spLocks noGrp="1"/>
          </p:cNvSpPr>
          <p:nvPr>
            <p:ph type="body" sz="quarter" idx="21"/>
          </p:nvPr>
        </p:nvSpPr>
        <p:spPr/>
        <p:txBody>
          <a:bodyPr/>
          <a:lstStyle/>
          <a:p>
            <a:r>
              <a:rPr lang="en-US" dirty="0"/>
              <a:t> </a:t>
            </a:r>
          </a:p>
        </p:txBody>
      </p:sp>
      <p:sp>
        <p:nvSpPr>
          <p:cNvPr id="4" name="Title 3"/>
          <p:cNvSpPr>
            <a:spLocks noGrp="1"/>
          </p:cNvSpPr>
          <p:nvPr>
            <p:ph type="title"/>
          </p:nvPr>
        </p:nvSpPr>
        <p:spPr/>
        <p:txBody>
          <a:bodyPr/>
          <a:lstStyle/>
          <a:p>
            <a:r>
              <a:rPr lang="en-US" dirty="0"/>
              <a:t>Appendix: NVE Modeling Assumptions</a:t>
            </a:r>
          </a:p>
        </p:txBody>
      </p:sp>
    </p:spTree>
    <p:extLst>
      <p:ext uri="{BB962C8B-B14F-4D97-AF65-F5344CB8AC3E}">
        <p14:creationId xmlns:p14="http://schemas.microsoft.com/office/powerpoint/2010/main" val="2938419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895506" y="2280967"/>
            <a:ext cx="5795401" cy="3164182"/>
          </a:xfrm>
          <a:prstGeom prst="rect">
            <a:avLst/>
          </a:prstGeom>
        </p:spPr>
      </p:pic>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56</a:t>
            </a:fld>
            <a:endParaRPr lang="en-US" dirty="0"/>
          </a:p>
        </p:txBody>
      </p:sp>
      <p:sp>
        <p:nvSpPr>
          <p:cNvPr id="5" name="Text Placeholder 4"/>
          <p:cNvSpPr>
            <a:spLocks noGrp="1"/>
          </p:cNvSpPr>
          <p:nvPr>
            <p:ph type="body" sz="quarter" idx="19"/>
          </p:nvPr>
        </p:nvSpPr>
        <p:spPr>
          <a:xfrm>
            <a:off x="508000" y="7549"/>
            <a:ext cx="6040438" cy="477054"/>
          </a:xfrm>
        </p:spPr>
        <p:txBody>
          <a:bodyPr/>
          <a:lstStyle/>
          <a:p>
            <a:r>
              <a:rPr lang="en-US" dirty="0"/>
              <a:t>Appendix: NVE Modeling assumptions</a:t>
            </a:r>
          </a:p>
        </p:txBody>
      </p:sp>
      <p:sp>
        <p:nvSpPr>
          <p:cNvPr id="6" name="Title 5"/>
          <p:cNvSpPr>
            <a:spLocks noGrp="1"/>
          </p:cNvSpPr>
          <p:nvPr>
            <p:ph type="title"/>
          </p:nvPr>
        </p:nvSpPr>
        <p:spPr/>
        <p:txBody>
          <a:bodyPr/>
          <a:lstStyle/>
          <a:p>
            <a:r>
              <a:rPr lang="en-US" dirty="0"/>
              <a:t>Load Peak and Energy</a:t>
            </a:r>
          </a:p>
        </p:txBody>
      </p:sp>
      <p:sp>
        <p:nvSpPr>
          <p:cNvPr id="19" name="TextBox 18"/>
          <p:cNvSpPr txBox="1"/>
          <p:nvPr/>
        </p:nvSpPr>
        <p:spPr>
          <a:xfrm>
            <a:off x="508000" y="1284696"/>
            <a:ext cx="11164718" cy="646331"/>
          </a:xfrm>
          <a:prstGeom prst="rect">
            <a:avLst/>
          </a:prstGeom>
          <a:noFill/>
        </p:spPr>
        <p:txBody>
          <a:bodyPr wrap="square" rtlCol="0">
            <a:spAutoFit/>
          </a:bodyPr>
          <a:lstStyle/>
          <a:p>
            <a:r>
              <a:rPr lang="en-US" dirty="0"/>
              <a:t>Summary of load data provided by NVE, the system is summer-peaking with ~37.4 </a:t>
            </a:r>
            <a:r>
              <a:rPr lang="en-US" dirty="0" err="1"/>
              <a:t>TWh</a:t>
            </a:r>
            <a:r>
              <a:rPr lang="en-US" dirty="0"/>
              <a:t> of annual demand and a 11 GW peak by 2032.</a:t>
            </a:r>
          </a:p>
        </p:txBody>
      </p:sp>
      <p:sp>
        <p:nvSpPr>
          <p:cNvPr id="35" name="TextBox 34"/>
          <p:cNvSpPr txBox="1"/>
          <p:nvPr/>
        </p:nvSpPr>
        <p:spPr>
          <a:xfrm flipH="1">
            <a:off x="277277" y="1880857"/>
            <a:ext cx="3877734" cy="400110"/>
          </a:xfrm>
          <a:prstGeom prst="rect">
            <a:avLst/>
          </a:prstGeom>
          <a:noFill/>
        </p:spPr>
        <p:txBody>
          <a:bodyPr wrap="square" rtlCol="0">
            <a:spAutoFit/>
          </a:bodyPr>
          <a:lstStyle/>
          <a:p>
            <a:pPr algn="ctr">
              <a:defRPr/>
            </a:pPr>
            <a:r>
              <a:rPr lang="en-US" sz="2000" b="1" dirty="0">
                <a:solidFill>
                  <a:srgbClr val="1B3D6F"/>
                </a:solidFill>
                <a:latin typeface="Calibri" panose="020F0502020204030204"/>
              </a:rPr>
              <a:t>NVE Modeled Load</a:t>
            </a:r>
          </a:p>
        </p:txBody>
      </p:sp>
      <p:sp>
        <p:nvSpPr>
          <p:cNvPr id="37" name="TextBox 36"/>
          <p:cNvSpPr txBox="1"/>
          <p:nvPr/>
        </p:nvSpPr>
        <p:spPr>
          <a:xfrm flipH="1">
            <a:off x="5990892" y="1907172"/>
            <a:ext cx="3877734" cy="400110"/>
          </a:xfrm>
          <a:prstGeom prst="rect">
            <a:avLst/>
          </a:prstGeom>
          <a:noFill/>
        </p:spPr>
        <p:txBody>
          <a:bodyPr wrap="square" rtlCol="0">
            <a:spAutoFit/>
          </a:bodyPr>
          <a:lstStyle/>
          <a:p>
            <a:pPr algn="ctr">
              <a:defRPr/>
            </a:pPr>
            <a:r>
              <a:rPr lang="en-US" sz="2000" b="1" dirty="0">
                <a:solidFill>
                  <a:srgbClr val="1B3D6F"/>
                </a:solidFill>
                <a:latin typeface="Calibri" panose="020F0502020204030204"/>
              </a:rPr>
              <a:t>NVE 2032 Hourly Load</a:t>
            </a:r>
          </a:p>
        </p:txBody>
      </p:sp>
      <p:sp>
        <p:nvSpPr>
          <p:cNvPr id="38" name="TextBox 37"/>
          <p:cNvSpPr txBox="1"/>
          <p:nvPr/>
        </p:nvSpPr>
        <p:spPr>
          <a:xfrm>
            <a:off x="4948335" y="2019357"/>
            <a:ext cx="458780" cy="276999"/>
          </a:xfrm>
          <a:prstGeom prst="rect">
            <a:avLst/>
          </a:prstGeom>
          <a:noFill/>
        </p:spPr>
        <p:txBody>
          <a:bodyPr wrap="none" rtlCol="0">
            <a:spAutoFit/>
          </a:bodyPr>
          <a:lstStyle/>
          <a:p>
            <a:r>
              <a:rPr lang="en-US" sz="1200" b="1" dirty="0"/>
              <a:t>MW</a:t>
            </a:r>
          </a:p>
        </p:txBody>
      </p:sp>
      <p:sp>
        <p:nvSpPr>
          <p:cNvPr id="39" name="TextBox 38"/>
          <p:cNvSpPr txBox="1"/>
          <p:nvPr/>
        </p:nvSpPr>
        <p:spPr>
          <a:xfrm>
            <a:off x="7505810" y="5309844"/>
            <a:ext cx="1228734" cy="276999"/>
          </a:xfrm>
          <a:prstGeom prst="rect">
            <a:avLst/>
          </a:prstGeom>
          <a:noFill/>
        </p:spPr>
        <p:txBody>
          <a:bodyPr wrap="none" rtlCol="0">
            <a:spAutoFit/>
          </a:bodyPr>
          <a:lstStyle/>
          <a:p>
            <a:r>
              <a:rPr lang="en-US" sz="1200" b="1" dirty="0"/>
              <a:t>Hour of the Year</a:t>
            </a:r>
          </a:p>
        </p:txBody>
      </p:sp>
      <p:pic>
        <p:nvPicPr>
          <p:cNvPr id="17"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55" y="2157856"/>
            <a:ext cx="3445410" cy="37794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7999" y="5840792"/>
            <a:ext cx="3005951" cy="261610"/>
          </a:xfrm>
          <a:prstGeom prst="rect">
            <a:avLst/>
          </a:prstGeom>
          <a:noFill/>
        </p:spPr>
        <p:txBody>
          <a:bodyPr wrap="none" rtlCol="0">
            <a:spAutoFit/>
          </a:bodyPr>
          <a:lstStyle/>
          <a:p>
            <a:r>
              <a:rPr lang="en-US" sz="1100" dirty="0"/>
              <a:t>Note: NVE load is the sum of NEVP and SPPC load</a:t>
            </a:r>
          </a:p>
        </p:txBody>
      </p:sp>
    </p:spTree>
    <p:extLst>
      <p:ext uri="{BB962C8B-B14F-4D97-AF65-F5344CB8AC3E}">
        <p14:creationId xmlns:p14="http://schemas.microsoft.com/office/powerpoint/2010/main" val="2754196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93585" y="2364241"/>
            <a:ext cx="3278009" cy="3654174"/>
          </a:xfrm>
          <a:prstGeom prst="rect">
            <a:avLst/>
          </a:prstGeom>
        </p:spPr>
      </p:pic>
      <p:sp>
        <p:nvSpPr>
          <p:cNvPr id="2" name="Slide Number Placeholder 1"/>
          <p:cNvSpPr>
            <a:spLocks noGrp="1"/>
          </p:cNvSpPr>
          <p:nvPr>
            <p:ph type="sldNum" sz="quarter" idx="21"/>
          </p:nvPr>
        </p:nvSpPr>
        <p:spPr/>
        <p:txBody>
          <a:bodyPr/>
          <a:lstStyle/>
          <a:p>
            <a:r>
              <a:rPr lang="en-US" dirty="0"/>
              <a:t>brattle.com | </a:t>
            </a:r>
            <a:fld id="{C95ECF09-ED6D-489D-87B4-9DBCD4D54A41}" type="slidenum">
              <a:rPr lang="en-US" smtClean="0"/>
              <a:pPr/>
              <a:t>57</a:t>
            </a:fld>
            <a:endParaRPr lang="en-US" dirty="0"/>
          </a:p>
        </p:txBody>
      </p:sp>
      <p:sp>
        <p:nvSpPr>
          <p:cNvPr id="5" name="Text Placeholder 4"/>
          <p:cNvSpPr>
            <a:spLocks noGrp="1"/>
          </p:cNvSpPr>
          <p:nvPr>
            <p:ph type="body" sz="quarter" idx="19"/>
          </p:nvPr>
        </p:nvSpPr>
        <p:spPr>
          <a:xfrm>
            <a:off x="508000" y="7549"/>
            <a:ext cx="6040438" cy="477054"/>
          </a:xfrm>
        </p:spPr>
        <p:txBody>
          <a:bodyPr/>
          <a:lstStyle/>
          <a:p>
            <a:r>
              <a:rPr lang="en-US" dirty="0"/>
              <a:t>Appendix: NVE Modeling assumptions</a:t>
            </a:r>
          </a:p>
        </p:txBody>
      </p:sp>
      <p:sp>
        <p:nvSpPr>
          <p:cNvPr id="6" name="Title 5"/>
          <p:cNvSpPr>
            <a:spLocks noGrp="1"/>
          </p:cNvSpPr>
          <p:nvPr>
            <p:ph type="title"/>
          </p:nvPr>
        </p:nvSpPr>
        <p:spPr/>
        <p:txBody>
          <a:bodyPr/>
          <a:lstStyle/>
          <a:p>
            <a:r>
              <a:rPr lang="en-US" dirty="0"/>
              <a:t>Generation Capacity Mix</a:t>
            </a:r>
          </a:p>
        </p:txBody>
      </p:sp>
      <p:sp>
        <p:nvSpPr>
          <p:cNvPr id="13" name="TextBox 12"/>
          <p:cNvSpPr txBox="1"/>
          <p:nvPr/>
        </p:nvSpPr>
        <p:spPr>
          <a:xfrm>
            <a:off x="6993585" y="2210353"/>
            <a:ext cx="505267" cy="307777"/>
          </a:xfrm>
          <a:prstGeom prst="rect">
            <a:avLst/>
          </a:prstGeom>
          <a:noFill/>
        </p:spPr>
        <p:txBody>
          <a:bodyPr wrap="none" rtlCol="0">
            <a:spAutoFit/>
          </a:bodyPr>
          <a:lstStyle/>
          <a:p>
            <a:r>
              <a:rPr lang="en-US" sz="1400" b="1" dirty="0"/>
              <a:t>MW</a:t>
            </a:r>
          </a:p>
        </p:txBody>
      </p:sp>
      <p:sp>
        <p:nvSpPr>
          <p:cNvPr id="31" name="TextBox 30"/>
          <p:cNvSpPr txBox="1"/>
          <p:nvPr/>
        </p:nvSpPr>
        <p:spPr>
          <a:xfrm>
            <a:off x="7238365" y="1954997"/>
            <a:ext cx="2388795" cy="369332"/>
          </a:xfrm>
          <a:prstGeom prst="rect">
            <a:avLst/>
          </a:prstGeom>
          <a:noFill/>
        </p:spPr>
        <p:txBody>
          <a:bodyPr wrap="none" rtlCol="0">
            <a:spAutoFit/>
          </a:bodyPr>
          <a:lstStyle/>
          <a:p>
            <a:pPr algn="ctr"/>
            <a:r>
              <a:rPr lang="en-US" b="1" dirty="0">
                <a:solidFill>
                  <a:srgbClr val="002060"/>
                </a:solidFill>
              </a:rPr>
              <a:t>2032 Installed Capacity</a:t>
            </a:r>
          </a:p>
        </p:txBody>
      </p:sp>
      <p:sp>
        <p:nvSpPr>
          <p:cNvPr id="14" name="TextBox 13"/>
          <p:cNvSpPr txBox="1"/>
          <p:nvPr/>
        </p:nvSpPr>
        <p:spPr>
          <a:xfrm>
            <a:off x="576817" y="2600718"/>
            <a:ext cx="2842445" cy="369332"/>
          </a:xfrm>
          <a:prstGeom prst="rect">
            <a:avLst/>
          </a:prstGeom>
          <a:noFill/>
        </p:spPr>
        <p:txBody>
          <a:bodyPr wrap="none" rtlCol="0">
            <a:spAutoFit/>
          </a:bodyPr>
          <a:lstStyle/>
          <a:p>
            <a:pPr algn="ctr"/>
            <a:r>
              <a:rPr lang="en-US" b="1" dirty="0">
                <a:solidFill>
                  <a:srgbClr val="002060"/>
                </a:solidFill>
              </a:rPr>
              <a:t>NVE 2032 Installed Capacity</a:t>
            </a:r>
          </a:p>
        </p:txBody>
      </p:sp>
      <p:sp>
        <p:nvSpPr>
          <p:cNvPr id="17" name="Text Placeholder 3"/>
          <p:cNvSpPr>
            <a:spLocks noGrp="1"/>
          </p:cNvSpPr>
          <p:nvPr>
            <p:ph type="body" sz="quarter" idx="16"/>
          </p:nvPr>
        </p:nvSpPr>
        <p:spPr>
          <a:xfrm>
            <a:off x="483507" y="1154460"/>
            <a:ext cx="6450694" cy="1084243"/>
          </a:xfrm>
        </p:spPr>
        <p:txBody>
          <a:bodyPr/>
          <a:lstStyle/>
          <a:p>
            <a:r>
              <a:rPr lang="en-US" sz="2200" dirty="0"/>
              <a:t>Summary of NVE modeled capacity</a:t>
            </a:r>
          </a:p>
          <a:p>
            <a:pPr lvl="1"/>
            <a:r>
              <a:rPr lang="en-US" sz="2000" dirty="0"/>
              <a:t>Capacity mix  is dominated by solar, storage, and gas</a:t>
            </a:r>
          </a:p>
        </p:txBody>
      </p:sp>
      <p:pic>
        <p:nvPicPr>
          <p:cNvPr id="3" name="Picture 2"/>
          <p:cNvPicPr>
            <a:picLocks noChangeAspect="1"/>
          </p:cNvPicPr>
          <p:nvPr/>
        </p:nvPicPr>
        <p:blipFill>
          <a:blip r:embed="rId3"/>
          <a:stretch>
            <a:fillRect/>
          </a:stretch>
        </p:blipFill>
        <p:spPr>
          <a:xfrm>
            <a:off x="620686" y="2908560"/>
            <a:ext cx="3321257" cy="2529078"/>
          </a:xfrm>
          <a:prstGeom prst="rect">
            <a:avLst/>
          </a:prstGeom>
        </p:spPr>
      </p:pic>
      <p:sp>
        <p:nvSpPr>
          <p:cNvPr id="8" name="TextBox 7">
            <a:extLst>
              <a:ext uri="{FF2B5EF4-FFF2-40B4-BE49-F238E27FC236}">
                <a16:creationId xmlns:a16="http://schemas.microsoft.com/office/drawing/2014/main" id="{B054A784-1CA5-1B86-3C30-8569973D5641}"/>
              </a:ext>
            </a:extLst>
          </p:cNvPr>
          <p:cNvSpPr txBox="1"/>
          <p:nvPr/>
        </p:nvSpPr>
        <p:spPr>
          <a:xfrm>
            <a:off x="8164899" y="5873661"/>
            <a:ext cx="535724" cy="338554"/>
          </a:xfrm>
          <a:prstGeom prst="rect">
            <a:avLst/>
          </a:prstGeom>
          <a:noFill/>
        </p:spPr>
        <p:txBody>
          <a:bodyPr wrap="none" rtlCol="0">
            <a:spAutoFit/>
          </a:bodyPr>
          <a:lstStyle/>
          <a:p>
            <a:pPr algn="ctr"/>
            <a:r>
              <a:rPr lang="en-US" sz="1600" dirty="0"/>
              <a:t>NVE</a:t>
            </a:r>
          </a:p>
        </p:txBody>
      </p:sp>
      <p:sp>
        <p:nvSpPr>
          <p:cNvPr id="9" name="TextBox 8">
            <a:extLst>
              <a:ext uri="{FF2B5EF4-FFF2-40B4-BE49-F238E27FC236}">
                <a16:creationId xmlns:a16="http://schemas.microsoft.com/office/drawing/2014/main" id="{4D5A65EB-2FFD-B347-3FE3-7CD09BAB34CD}"/>
              </a:ext>
            </a:extLst>
          </p:cNvPr>
          <p:cNvSpPr txBox="1"/>
          <p:nvPr/>
        </p:nvSpPr>
        <p:spPr>
          <a:xfrm>
            <a:off x="540316" y="5354026"/>
            <a:ext cx="4565084" cy="830997"/>
          </a:xfrm>
          <a:prstGeom prst="rect">
            <a:avLst/>
          </a:prstGeom>
          <a:noFill/>
        </p:spPr>
        <p:txBody>
          <a:bodyPr wrap="square" rtlCol="0">
            <a:spAutoFit/>
          </a:bodyPr>
          <a:lstStyle/>
          <a:p>
            <a:r>
              <a:rPr lang="en-US" sz="1200" dirty="0"/>
              <a:t>Note: capacity summary includes all generators in the NVE BAA, including a small amount of coal capacity associated with large industrial load that is not part of NVE’s planned generation to meet NVE system load.</a:t>
            </a:r>
          </a:p>
        </p:txBody>
      </p:sp>
    </p:spTree>
    <p:extLst>
      <p:ext uri="{BB962C8B-B14F-4D97-AF65-F5344CB8AC3E}">
        <p14:creationId xmlns:p14="http://schemas.microsoft.com/office/powerpoint/2010/main" val="34260372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6"/>
          </p:nvPr>
        </p:nvSpPr>
        <p:spPr>
          <a:xfrm>
            <a:off x="508000" y="1181101"/>
            <a:ext cx="11164888" cy="1331280"/>
          </a:xfrm>
        </p:spPr>
        <p:txBody>
          <a:bodyPr/>
          <a:lstStyle/>
          <a:p>
            <a:pPr lvl="1"/>
            <a:r>
              <a:rPr lang="en-US" sz="1800" dirty="0"/>
              <a:t>We model the trading of Nevada’s two subareas (NEVP and SPPC), as provided by NVE</a:t>
            </a:r>
          </a:p>
          <a:p>
            <a:pPr lvl="1"/>
            <a:r>
              <a:rPr lang="en-US" sz="1800" dirty="0"/>
              <a:t>Bilateral and market trading is modeled with simultaneous physical limits</a:t>
            </a:r>
          </a:p>
          <a:p>
            <a:pPr lvl="1"/>
            <a:r>
              <a:rPr lang="en-US" sz="1800" dirty="0"/>
              <a:t>Our EDAM/M+ cases assume all TTC is made available to the market</a:t>
            </a:r>
          </a:p>
        </p:txBody>
      </p:sp>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58</a:t>
            </a:fld>
            <a:endParaRPr lang="en-US" dirty="0"/>
          </a:p>
        </p:txBody>
      </p:sp>
      <p:sp>
        <p:nvSpPr>
          <p:cNvPr id="5" name="Text Placeholder 4"/>
          <p:cNvSpPr>
            <a:spLocks noGrp="1"/>
          </p:cNvSpPr>
          <p:nvPr>
            <p:ph type="body" sz="quarter" idx="19"/>
          </p:nvPr>
        </p:nvSpPr>
        <p:spPr>
          <a:xfrm>
            <a:off x="508000" y="7549"/>
            <a:ext cx="6040438" cy="477054"/>
          </a:xfrm>
        </p:spPr>
        <p:txBody>
          <a:bodyPr/>
          <a:lstStyle/>
          <a:p>
            <a:r>
              <a:rPr lang="en-US" dirty="0"/>
              <a:t>Appendix: NVE Modeling assumptions</a:t>
            </a:r>
          </a:p>
        </p:txBody>
      </p:sp>
      <p:sp>
        <p:nvSpPr>
          <p:cNvPr id="6" name="Title 5"/>
          <p:cNvSpPr>
            <a:spLocks noGrp="1"/>
          </p:cNvSpPr>
          <p:nvPr>
            <p:ph type="title"/>
          </p:nvPr>
        </p:nvSpPr>
        <p:spPr/>
        <p:txBody>
          <a:bodyPr/>
          <a:lstStyle/>
          <a:p>
            <a:r>
              <a:rPr lang="en-US" dirty="0"/>
              <a:t>Contract Path Transfer Capacity </a:t>
            </a:r>
          </a:p>
        </p:txBody>
      </p:sp>
      <p:sp>
        <p:nvSpPr>
          <p:cNvPr id="8" name="TextBox 7"/>
          <p:cNvSpPr txBox="1"/>
          <p:nvPr/>
        </p:nvSpPr>
        <p:spPr>
          <a:xfrm flipH="1">
            <a:off x="7274374" y="2374425"/>
            <a:ext cx="4339599" cy="400110"/>
          </a:xfrm>
          <a:prstGeom prst="rect">
            <a:avLst/>
          </a:prstGeom>
          <a:noFill/>
        </p:spPr>
        <p:txBody>
          <a:bodyPr wrap="square" rtlCol="0">
            <a:spAutoFit/>
          </a:bodyPr>
          <a:lstStyle/>
          <a:p>
            <a:pPr algn="ctr">
              <a:defRPr/>
            </a:pPr>
            <a:r>
              <a:rPr lang="en-US" sz="2000" b="1" dirty="0">
                <a:solidFill>
                  <a:srgbClr val="1B3D6F"/>
                </a:solidFill>
                <a:latin typeface="Calibri" panose="020F0502020204030204"/>
              </a:rPr>
              <a:t>NVE-North (SPPC) Transfer Capability</a:t>
            </a:r>
          </a:p>
        </p:txBody>
      </p:sp>
      <p:pic>
        <p:nvPicPr>
          <p:cNvPr id="9" name="Picture 8"/>
          <p:cNvPicPr>
            <a:picLocks noChangeAspect="1"/>
          </p:cNvPicPr>
          <p:nvPr/>
        </p:nvPicPr>
        <p:blipFill>
          <a:blip r:embed="rId2"/>
          <a:stretch>
            <a:fillRect/>
          </a:stretch>
        </p:blipFill>
        <p:spPr>
          <a:xfrm>
            <a:off x="7185134" y="2663838"/>
            <a:ext cx="4562563" cy="3760593"/>
          </a:xfrm>
          <a:prstGeom prst="rect">
            <a:avLst/>
          </a:prstGeom>
        </p:spPr>
      </p:pic>
      <p:sp>
        <p:nvSpPr>
          <p:cNvPr id="12" name="TextBox 11"/>
          <p:cNvSpPr txBox="1"/>
          <p:nvPr/>
        </p:nvSpPr>
        <p:spPr>
          <a:xfrm flipH="1">
            <a:off x="1292577" y="2374425"/>
            <a:ext cx="4339599" cy="400110"/>
          </a:xfrm>
          <a:prstGeom prst="rect">
            <a:avLst/>
          </a:prstGeom>
          <a:noFill/>
        </p:spPr>
        <p:txBody>
          <a:bodyPr wrap="square" rtlCol="0">
            <a:spAutoFit/>
          </a:bodyPr>
          <a:lstStyle/>
          <a:p>
            <a:pPr algn="ctr">
              <a:defRPr/>
            </a:pPr>
            <a:r>
              <a:rPr lang="en-US" sz="2000" b="1" dirty="0">
                <a:solidFill>
                  <a:srgbClr val="1B3D6F"/>
                </a:solidFill>
                <a:latin typeface="Calibri" panose="020F0502020204030204"/>
              </a:rPr>
              <a:t>NVE-South (NEVP) Transfer Capability</a:t>
            </a:r>
          </a:p>
        </p:txBody>
      </p:sp>
      <p:pic>
        <p:nvPicPr>
          <p:cNvPr id="13" name="Picture 12"/>
          <p:cNvPicPr>
            <a:picLocks noChangeAspect="1"/>
          </p:cNvPicPr>
          <p:nvPr/>
        </p:nvPicPr>
        <p:blipFill>
          <a:blip r:embed="rId3"/>
          <a:stretch>
            <a:fillRect/>
          </a:stretch>
        </p:blipFill>
        <p:spPr>
          <a:xfrm>
            <a:off x="1429304" y="2663838"/>
            <a:ext cx="4323426" cy="3740836"/>
          </a:xfrm>
          <a:prstGeom prst="rect">
            <a:avLst/>
          </a:prstGeom>
        </p:spPr>
      </p:pic>
      <p:sp>
        <p:nvSpPr>
          <p:cNvPr id="7" name="TextBox 6"/>
          <p:cNvSpPr txBox="1"/>
          <p:nvPr/>
        </p:nvSpPr>
        <p:spPr>
          <a:xfrm>
            <a:off x="525365" y="6344472"/>
            <a:ext cx="8695009" cy="261610"/>
          </a:xfrm>
          <a:prstGeom prst="rect">
            <a:avLst/>
          </a:prstGeom>
          <a:noFill/>
        </p:spPr>
        <p:txBody>
          <a:bodyPr wrap="none" rtlCol="0">
            <a:spAutoFit/>
          </a:bodyPr>
          <a:lstStyle/>
          <a:p>
            <a:r>
              <a:rPr lang="en-US" sz="1100" dirty="0"/>
              <a:t>Note: diagrams show only the contract path constraints, WECC paths in the NVE service territories and other physical constraints were also modeled.</a:t>
            </a:r>
          </a:p>
        </p:txBody>
      </p:sp>
    </p:spTree>
    <p:extLst>
      <p:ext uri="{BB962C8B-B14F-4D97-AF65-F5344CB8AC3E}">
        <p14:creationId xmlns:p14="http://schemas.microsoft.com/office/powerpoint/2010/main" val="163781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dirty="0"/>
              <a:t>brattle.com | </a:t>
            </a:r>
            <a:fld id="{C95ECF09-ED6D-489D-87B4-9DBCD4D54A41}" type="slidenum">
              <a:rPr lang="en-US" smtClean="0"/>
              <a:pPr/>
              <a:t>5</a:t>
            </a:fld>
            <a:endParaRPr lang="en-US" dirty="0"/>
          </a:p>
        </p:txBody>
      </p:sp>
      <p:sp>
        <p:nvSpPr>
          <p:cNvPr id="4" name="Text Placeholder 3"/>
          <p:cNvSpPr>
            <a:spLocks noGrp="1"/>
          </p:cNvSpPr>
          <p:nvPr>
            <p:ph type="body" sz="quarter" idx="16"/>
          </p:nvPr>
        </p:nvSpPr>
        <p:spPr/>
        <p:txBody>
          <a:bodyPr/>
          <a:lstStyle/>
          <a:p>
            <a:r>
              <a:rPr lang="en-US" dirty="0"/>
              <a:t>The estimated benefits are likely understated due to several factors:</a:t>
            </a:r>
            <a:endParaRPr lang="en-US" b="1" dirty="0"/>
          </a:p>
          <a:p>
            <a:pPr lvl="1"/>
            <a:r>
              <a:rPr lang="en-US" sz="2000" b="1" dirty="0">
                <a:solidFill>
                  <a:schemeClr val="accent1"/>
                </a:solidFill>
              </a:rPr>
              <a:t>Overstated base-case efficiency:</a:t>
            </a:r>
            <a:r>
              <a:rPr lang="en-US" sz="2000" dirty="0"/>
              <a:t> </a:t>
            </a:r>
            <a:r>
              <a:rPr lang="en-US" sz="1800" dirty="0"/>
              <a:t>our simulation of the BAU is more efficient than reality</a:t>
            </a:r>
          </a:p>
          <a:p>
            <a:pPr lvl="2"/>
            <a:r>
              <a:rPr lang="en-US" sz="1600" dirty="0"/>
              <a:t>The Base Case assumes that balancing authorities have optimal security-constrained unit-commitment and dispatch (SCUC and SCED) in both DA and RT, making the simulated dispatch more optimal than in reality.</a:t>
            </a:r>
            <a:endParaRPr lang="en-US" dirty="0">
              <a:solidFill>
                <a:srgbClr val="FF0000"/>
              </a:solidFill>
            </a:endParaRPr>
          </a:p>
          <a:p>
            <a:pPr lvl="2"/>
            <a:r>
              <a:rPr lang="en-US" sz="1600" dirty="0"/>
              <a:t>Inefficient utilization of transmission by bilateral trades is not fully modeled, understating the extent EDAM and M+ will be able to make better use of all physically and contractually available transmission. </a:t>
            </a:r>
          </a:p>
          <a:p>
            <a:pPr lvl="2"/>
            <a:r>
              <a:rPr lang="en-US" sz="1600" dirty="0"/>
              <a:t>Transmission outages are not modeled, which would magnify the benefit of SCED-based congestion management in EDAM and M+ compared to the BAU</a:t>
            </a:r>
          </a:p>
          <a:p>
            <a:pPr lvl="1"/>
            <a:r>
              <a:rPr lang="en-US" sz="2000" b="1" dirty="0">
                <a:solidFill>
                  <a:schemeClr val="accent1"/>
                </a:solidFill>
              </a:rPr>
              <a:t>Normalized loads and fuel prices:</a:t>
            </a:r>
            <a:r>
              <a:rPr lang="en-US" sz="2000" dirty="0"/>
              <a:t> </a:t>
            </a:r>
            <a:r>
              <a:rPr lang="en-US" sz="1800" dirty="0"/>
              <a:t>the model uses weather-normalized loads and averaged monthly natural gas prices without daily volatility</a:t>
            </a:r>
          </a:p>
          <a:p>
            <a:pPr lvl="2"/>
            <a:r>
              <a:rPr lang="en-US" sz="1600" dirty="0"/>
              <a:t>Challenging market conditions (beyond the included heat wave and cold snap), such during as the 2022 gas price spikes, will magnify EDAM/M+ benefits. Illustrated by the WEIM experience of much higher benefits in 3Q of 2021 and 3Q-4Q of 2022</a:t>
            </a:r>
          </a:p>
          <a:p>
            <a:pPr lvl="2"/>
            <a:r>
              <a:rPr lang="en-US" sz="1600" dirty="0"/>
              <a:t>The Base Case does not reflect the limited liquidity of bilateral market during challenging market conditions</a:t>
            </a:r>
          </a:p>
          <a:p>
            <a:pPr lvl="1"/>
            <a:r>
              <a:rPr lang="en-US" sz="2000" b="1" dirty="0">
                <a:solidFill>
                  <a:schemeClr val="accent1"/>
                </a:solidFill>
              </a:rPr>
              <a:t>No capacity benefits quantified</a:t>
            </a:r>
            <a:r>
              <a:rPr lang="en-US" sz="1800" b="1" dirty="0">
                <a:solidFill>
                  <a:schemeClr val="accent1"/>
                </a:solidFill>
              </a:rPr>
              <a:t>: </a:t>
            </a:r>
            <a:r>
              <a:rPr lang="en-US" sz="1800" dirty="0">
                <a:solidFill>
                  <a:schemeClr val="accent1"/>
                </a:solidFill>
              </a:rPr>
              <a:t>w</a:t>
            </a:r>
            <a:r>
              <a:rPr lang="en-US" sz="1800" dirty="0"/>
              <a:t>e have not quantified the extent to which EDAM and M+ may reduce investment costs associated with lower operating reserve requirements</a:t>
            </a:r>
          </a:p>
        </p:txBody>
      </p:sp>
      <p:sp>
        <p:nvSpPr>
          <p:cNvPr id="5" name="Text Placeholder 4"/>
          <p:cNvSpPr>
            <a:spLocks noGrp="1"/>
          </p:cNvSpPr>
          <p:nvPr>
            <p:ph type="body" sz="quarter" idx="19"/>
          </p:nvPr>
        </p:nvSpPr>
        <p:spPr>
          <a:xfrm>
            <a:off x="508000" y="7549"/>
            <a:ext cx="6040438" cy="954107"/>
          </a:xfrm>
        </p:spPr>
        <p:txBody>
          <a:bodyPr/>
          <a:lstStyle/>
          <a:p>
            <a:r>
              <a:rPr lang="en-US" dirty="0"/>
              <a:t>Overview of NVE Studies</a:t>
            </a:r>
          </a:p>
          <a:p>
            <a:pPr marL="0" indent="0">
              <a:buNone/>
            </a:pPr>
            <a:endParaRPr lang="en-US" dirty="0"/>
          </a:p>
        </p:txBody>
      </p:sp>
      <p:sp>
        <p:nvSpPr>
          <p:cNvPr id="6" name="Title 5"/>
          <p:cNvSpPr>
            <a:spLocks noGrp="1"/>
          </p:cNvSpPr>
          <p:nvPr>
            <p:ph type="title"/>
          </p:nvPr>
        </p:nvSpPr>
        <p:spPr/>
        <p:txBody>
          <a:bodyPr/>
          <a:lstStyle/>
          <a:p>
            <a:r>
              <a:rPr lang="en-US" dirty="0"/>
              <a:t>Estimated EDAM &amp; M+ Benefits are Conservatively Low</a:t>
            </a:r>
          </a:p>
        </p:txBody>
      </p:sp>
    </p:spTree>
    <p:extLst>
      <p:ext uri="{BB962C8B-B14F-4D97-AF65-F5344CB8AC3E}">
        <p14:creationId xmlns:p14="http://schemas.microsoft.com/office/powerpoint/2010/main" val="1714670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txBody>
          <a:bodyPr/>
          <a:lstStyle/>
          <a:p>
            <a:endParaRPr lang="en-US"/>
          </a:p>
        </p:txBody>
      </p:sp>
      <p:sp>
        <p:nvSpPr>
          <p:cNvPr id="3" name="Text Placeholder 2"/>
          <p:cNvSpPr>
            <a:spLocks noGrp="1"/>
          </p:cNvSpPr>
          <p:nvPr>
            <p:ph type="body" sz="quarter" idx="21"/>
          </p:nvPr>
        </p:nvSpPr>
        <p:spPr/>
        <p:txBody>
          <a:bodyPr/>
          <a:lstStyle/>
          <a:p>
            <a:r>
              <a:rPr lang="en-US" dirty="0"/>
              <a:t> </a:t>
            </a:r>
          </a:p>
        </p:txBody>
      </p:sp>
      <p:sp>
        <p:nvSpPr>
          <p:cNvPr id="4" name="Title 3"/>
          <p:cNvSpPr>
            <a:spLocks noGrp="1"/>
          </p:cNvSpPr>
          <p:nvPr>
            <p:ph type="title"/>
          </p:nvPr>
        </p:nvSpPr>
        <p:spPr/>
        <p:txBody>
          <a:bodyPr/>
          <a:lstStyle/>
          <a:p>
            <a:r>
              <a:rPr lang="en-US" dirty="0"/>
              <a:t>Appendix: EDAM Modeling Assumptions</a:t>
            </a:r>
          </a:p>
        </p:txBody>
      </p:sp>
    </p:spTree>
    <p:extLst>
      <p:ext uri="{BB962C8B-B14F-4D97-AF65-F5344CB8AC3E}">
        <p14:creationId xmlns:p14="http://schemas.microsoft.com/office/powerpoint/2010/main" val="2962283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000" b="0" i="0" u="none" strike="noStrike" kern="1200" cap="none" spc="0" normalizeH="0" baseline="0" noProof="0" dirty="0">
              <a:ln>
                <a:noFill/>
              </a:ln>
              <a:solidFill>
                <a:srgbClr val="494F56"/>
              </a:solidFill>
              <a:effectLst/>
              <a:uLnTx/>
              <a:uFillTx/>
              <a:latin typeface="Calibri" panose="020F0502020204030204"/>
              <a:ea typeface="+mn-ea"/>
              <a:cs typeface="+mn-cs"/>
            </a:endParaRPr>
          </a:p>
        </p:txBody>
      </p:sp>
      <p:sp>
        <p:nvSpPr>
          <p:cNvPr id="5" name="Text Placeholder 4"/>
          <p:cNvSpPr>
            <a:spLocks noGrp="1"/>
          </p:cNvSpPr>
          <p:nvPr>
            <p:ph type="body" sz="quarter" idx="19"/>
          </p:nvPr>
        </p:nvSpPr>
        <p:spPr/>
        <p:txBody>
          <a:bodyPr/>
          <a:lstStyle/>
          <a:p>
            <a:r>
              <a:rPr lang="en-US" dirty="0"/>
              <a:t> </a:t>
            </a:r>
            <a:endParaRPr lang="en-US"/>
          </a:p>
        </p:txBody>
      </p:sp>
      <p:sp>
        <p:nvSpPr>
          <p:cNvPr id="6" name="Title 5"/>
          <p:cNvSpPr>
            <a:spLocks noGrp="1"/>
          </p:cNvSpPr>
          <p:nvPr>
            <p:ph type="title"/>
          </p:nvPr>
        </p:nvSpPr>
        <p:spPr>
          <a:solidFill>
            <a:schemeClr val="bg1"/>
          </a:solidFill>
        </p:spPr>
        <p:txBody>
          <a:bodyPr/>
          <a:lstStyle/>
          <a:p>
            <a:r>
              <a:rPr lang="en-US" dirty="0"/>
              <a:t>Resource Sufficiency &amp; Transmission</a:t>
            </a:r>
          </a:p>
        </p:txBody>
      </p:sp>
      <p:sp>
        <p:nvSpPr>
          <p:cNvPr id="8" name="Text Placeholder 3"/>
          <p:cNvSpPr txBox="1">
            <a:spLocks/>
          </p:cNvSpPr>
          <p:nvPr/>
        </p:nvSpPr>
        <p:spPr>
          <a:xfrm>
            <a:off x="538478" y="1125701"/>
            <a:ext cx="11134240" cy="4995862"/>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1125" marR="0" lvl="1" indent="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None/>
              <a:tabLst/>
              <a:defRPr/>
            </a:pPr>
            <a:r>
              <a:rPr kumimoji="0" lang="en-US" b="1" i="0" u="none" strike="noStrike" kern="1200" cap="none" spc="0" normalizeH="0" baseline="0" noProof="0" dirty="0">
                <a:ln>
                  <a:noFill/>
                </a:ln>
                <a:solidFill>
                  <a:srgbClr val="000000"/>
                </a:solidFill>
                <a:effectLst/>
                <a:uLnTx/>
                <a:uFillTx/>
                <a:latin typeface="Calibri" panose="020F0502020204030204"/>
                <a:ea typeface="+mn-ea"/>
                <a:cs typeface="+mn-cs"/>
              </a:rPr>
              <a:t>Resource Sufficiency Test</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The </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EDAM </a:t>
            </a:r>
            <a:r>
              <a:rPr lang="en-US" sz="1800">
                <a:solidFill>
                  <a:srgbClr val="000000"/>
                </a:solidFill>
                <a:latin typeface="Calibri" panose="020F0502020204030204"/>
              </a:rPr>
              <a:t>design</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applies the Resource Sufficiency Test to each EDAM member the day prior to real-time, before day-ahead market operations</a:t>
            </a:r>
          </a:p>
          <a:p>
            <a:pPr marL="573088" marR="0" lvl="2" indent="-227013" algn="l" defTabSz="457200" rtl="0" eaLnBrk="1" fontAlgn="auto" latinLnBrk="0" hangingPunct="1">
              <a:lnSpc>
                <a:spcPct val="100000"/>
              </a:lnSpc>
              <a:spcBef>
                <a:spcPts val="300"/>
              </a:spcBef>
              <a:spcAft>
                <a:spcPts val="0"/>
              </a:spcAft>
              <a:buClr>
                <a:srgbClr val="2297AA"/>
              </a:buClr>
              <a:buSzPct val="100000"/>
              <a:buFont typeface="Calibri" panose="020F050202020403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In the 2019 EDAM Feasibility Study, E3 conducted an hourly analysis of Resource Sufficiency for each proposed EDAM member at that time</a:t>
            </a:r>
          </a:p>
          <a:p>
            <a:pPr marL="803275" marR="0" lvl="3" indent="-230188" algn="l" defTabSz="457200" rtl="0" eaLnBrk="1" fontAlgn="auto" latinLnBrk="0" hangingPunct="1">
              <a:lnSpc>
                <a:spcPct val="100000"/>
              </a:lnSpc>
              <a:spcBef>
                <a:spcPts val="300"/>
              </a:spcBef>
              <a:spcAft>
                <a:spcPts val="0"/>
              </a:spcAft>
              <a:buClr>
                <a:srgbClr val="000000">
                  <a:lumMod val="60000"/>
                  <a:lumOff val="40000"/>
                </a:srgbClr>
              </a:buClr>
              <a:buSzPct val="70000"/>
              <a:buFont typeface="Wingdings 3" panose="050401020108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In that analysis, failure of the test was extremely rare</a:t>
            </a:r>
          </a:p>
          <a:p>
            <a:pPr marL="803275" marR="0" lvl="3" indent="-230188" algn="l" defTabSz="457200" rtl="0" eaLnBrk="1" fontAlgn="auto" latinLnBrk="0" hangingPunct="1">
              <a:lnSpc>
                <a:spcPct val="100000"/>
              </a:lnSpc>
              <a:spcBef>
                <a:spcPts val="300"/>
              </a:spcBef>
              <a:spcAft>
                <a:spcPts val="0"/>
              </a:spcAft>
              <a:buClr>
                <a:srgbClr val="000000">
                  <a:lumMod val="60000"/>
                  <a:lumOff val="40000"/>
                </a:srgbClr>
              </a:buClr>
              <a:buSzPct val="70000"/>
              <a:buFont typeface="Wingdings 3" panose="050401020108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In fact, all current study participants (BANC, CAISO, IPCO, LADWP, SMUD, and PAC) previously passed the resource sufficiency test in all hours</a:t>
            </a:r>
          </a:p>
          <a:p>
            <a:pPr marL="573088" marR="0" lvl="2" indent="-227013" algn="l" defTabSz="457200" rtl="0" eaLnBrk="1" fontAlgn="auto" latinLnBrk="0" hangingPunct="1">
              <a:lnSpc>
                <a:spcPct val="100000"/>
              </a:lnSpc>
              <a:spcBef>
                <a:spcPts val="300"/>
              </a:spcBef>
              <a:spcAft>
                <a:spcPts val="0"/>
              </a:spcAft>
              <a:buClr>
                <a:srgbClr val="2297AA"/>
              </a:buClr>
              <a:buSzPct val="100000"/>
              <a:buFont typeface="Calibri" panose="020F050202020403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For this study, conducted ex-post check and confirmed that all assumed EDAM members are resource sufficient in all hours</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11125" marR="0" lvl="1" indent="0" algn="l" defTabSz="457200" rtl="0" eaLnBrk="1" fontAlgn="auto" latinLnBrk="0" hangingPunct="1">
              <a:lnSpc>
                <a:spcPct val="100000"/>
              </a:lnSpc>
              <a:spcAft>
                <a:spcPts val="0"/>
              </a:spcAft>
              <a:buClr>
                <a:srgbClr val="2297AA"/>
              </a:buClr>
              <a:buSzPct val="90000"/>
              <a:buFont typeface="Wingdings 2" panose="05020102010507070707" pitchFamily="18" charset="2"/>
              <a:buNone/>
              <a:tabLst/>
              <a:defRPr/>
            </a:pPr>
            <a:r>
              <a:rPr kumimoji="0" lang="en-US" b="1" i="0" u="none" strike="noStrike" kern="1200" cap="none" spc="0" normalizeH="0" baseline="0" noProof="0" dirty="0">
                <a:ln>
                  <a:noFill/>
                </a:ln>
                <a:solidFill>
                  <a:srgbClr val="000000"/>
                </a:solidFill>
                <a:effectLst/>
                <a:uLnTx/>
                <a:uFillTx/>
                <a:latin typeface="Calibri" panose="020F0502020204030204"/>
                <a:ea typeface="+mn-ea"/>
                <a:cs typeface="+mn-cs"/>
              </a:rPr>
              <a:t>EDAM Transmission</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All three buckets of EDAM transmission are modeled and assumed</a:t>
            </a:r>
            <a:r>
              <a:rPr kumimoji="0" lang="en-US" sz="1800" b="0" i="0" u="none" strike="noStrike" kern="1200" cap="none" spc="0" normalizeH="0" noProof="0" dirty="0">
                <a:ln>
                  <a:noFill/>
                </a:ln>
                <a:solidFill>
                  <a:srgbClr val="000000"/>
                </a:solidFill>
                <a:effectLst/>
                <a:uLnTx/>
                <a:uFillTx/>
                <a:latin typeface="Calibri" panose="020F0502020204030204"/>
                <a:ea typeface="+mn-ea"/>
                <a:cs typeface="+mn-cs"/>
              </a:rPr>
              <a:t> to be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hurdle-free:</a:t>
            </a:r>
          </a:p>
          <a:p>
            <a:pPr marL="573088" marR="0" lvl="2" indent="-227013" algn="l" defTabSz="457200" rtl="0" eaLnBrk="1" fontAlgn="auto" latinLnBrk="0" hangingPunct="1">
              <a:lnSpc>
                <a:spcPct val="100000"/>
              </a:lnSpc>
              <a:spcBef>
                <a:spcPts val="300"/>
              </a:spcBef>
              <a:spcAft>
                <a:spcPts val="0"/>
              </a:spcAft>
              <a:buClr>
                <a:srgbClr val="2297AA"/>
              </a:buClr>
              <a:buSzPct val="100000"/>
              <a:buFont typeface="Calibri" panose="020F050202020403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Bucket 1: Transmission to Support Resource Sufficiency</a:t>
            </a:r>
          </a:p>
          <a:p>
            <a:pPr marL="803275" marR="0" lvl="3" indent="-230188" algn="l" defTabSz="457200" rtl="0" eaLnBrk="1" fontAlgn="auto" latinLnBrk="0" hangingPunct="1">
              <a:lnSpc>
                <a:spcPct val="100000"/>
              </a:lnSpc>
              <a:spcBef>
                <a:spcPts val="300"/>
              </a:spcBef>
              <a:spcAft>
                <a:spcPts val="0"/>
              </a:spcAft>
              <a:buClr>
                <a:srgbClr val="000000">
                  <a:lumMod val="60000"/>
                  <a:lumOff val="40000"/>
                </a:srgbClr>
              </a:buClr>
              <a:buSzPct val="70000"/>
              <a:buFont typeface="Wingdings 3" panose="050401020108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Includes existing long-term transmission contracts (“ETCs”) for energy used for sufficiency accounting purposes</a:t>
            </a:r>
          </a:p>
          <a:p>
            <a:pPr marL="573088" marR="0" lvl="2" indent="-227013" algn="l" defTabSz="457200" rtl="0" eaLnBrk="1" fontAlgn="auto" latinLnBrk="0" hangingPunct="1">
              <a:lnSpc>
                <a:spcPct val="100000"/>
              </a:lnSpc>
              <a:spcBef>
                <a:spcPts val="300"/>
              </a:spcBef>
              <a:spcAft>
                <a:spcPts val="0"/>
              </a:spcAft>
              <a:buClr>
                <a:srgbClr val="2297AA"/>
              </a:buClr>
              <a:buSzPct val="100000"/>
              <a:buFont typeface="Calibri" panose="020F050202020403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Bucket 2: “Donated” Transmission Contracts</a:t>
            </a:r>
          </a:p>
          <a:p>
            <a:pPr marL="803275" marR="0" lvl="3" indent="-230188" algn="l" defTabSz="457200" rtl="0" eaLnBrk="1" fontAlgn="auto" latinLnBrk="0" hangingPunct="1">
              <a:lnSpc>
                <a:spcPct val="100000"/>
              </a:lnSpc>
              <a:spcBef>
                <a:spcPts val="300"/>
              </a:spcBef>
              <a:spcAft>
                <a:spcPts val="0"/>
              </a:spcAft>
              <a:buClr>
                <a:srgbClr val="000000">
                  <a:lumMod val="60000"/>
                  <a:lumOff val="40000"/>
                </a:srgbClr>
              </a:buClr>
              <a:buSzPct val="70000"/>
              <a:buFont typeface="Wingdings 3" panose="050401020108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Existing transmission contracts (ETCs) made available (“donated”) to the EDAM by participants</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73088" marR="0" lvl="2" indent="-227013" algn="l" defTabSz="457200" rtl="0" eaLnBrk="1" fontAlgn="auto" latinLnBrk="0" hangingPunct="1">
              <a:lnSpc>
                <a:spcPct val="100000"/>
              </a:lnSpc>
              <a:spcBef>
                <a:spcPts val="300"/>
              </a:spcBef>
              <a:spcAft>
                <a:spcPts val="0"/>
              </a:spcAft>
              <a:buClr>
                <a:srgbClr val="2297AA"/>
              </a:buClr>
              <a:buSzPct val="100000"/>
              <a:buFont typeface="Calibri" panose="020F050202020403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Bucket 3: Unsold Firm Transmission</a:t>
            </a:r>
          </a:p>
          <a:p>
            <a:pPr marL="803275" marR="0" lvl="3" indent="-230188" algn="l" defTabSz="457200" rtl="0" eaLnBrk="1" fontAlgn="auto" latinLnBrk="0" hangingPunct="1">
              <a:lnSpc>
                <a:spcPct val="100000"/>
              </a:lnSpc>
              <a:spcBef>
                <a:spcPts val="300"/>
              </a:spcBef>
              <a:spcAft>
                <a:spcPts val="0"/>
              </a:spcAft>
              <a:buClr>
                <a:srgbClr val="000000">
                  <a:lumMod val="60000"/>
                  <a:lumOff val="40000"/>
                </a:srgbClr>
              </a:buClr>
              <a:buSzPct val="70000"/>
              <a:buFont typeface="Wingdings 3" panose="050401020108070707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Remaining transmission made available for EDAM (participants might hold back from transmission for block trading)</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Simulated Bucket 1 and 2 EDAM transmission equals total ETC</a:t>
            </a:r>
            <a:r>
              <a:rPr kumimoji="0" lang="en-US" sz="1800" b="0" i="0" u="none" strike="noStrike" kern="1200" cap="none" spc="0" normalizeH="0" noProof="0" dirty="0">
                <a:ln>
                  <a:noFill/>
                </a:ln>
                <a:solidFill>
                  <a:srgbClr val="000000"/>
                </a:solidFill>
                <a:effectLst/>
                <a:uLnTx/>
                <a:uFillTx/>
                <a:latin typeface="Calibri" panose="020F0502020204030204"/>
                <a:ea typeface="+mn-ea"/>
                <a:cs typeface="+mn-cs"/>
              </a:rPr>
              <a:t> capacity;</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Bucket 3 transmission equals the remaining transfer capability (i.e., TTC less ETC) between the assumed EDAM members</a:t>
            </a:r>
          </a:p>
        </p:txBody>
      </p:sp>
      <p:sp>
        <p:nvSpPr>
          <p:cNvPr id="9" name="Text Placeholder 4"/>
          <p:cNvSpPr>
            <a:spLocks noGrp="1"/>
          </p:cNvSpPr>
          <p:nvPr>
            <p:ph type="body" sz="quarter" idx="19"/>
          </p:nvPr>
        </p:nvSpPr>
        <p:spPr>
          <a:xfrm>
            <a:off x="538478" y="7549"/>
            <a:ext cx="6040438" cy="477054"/>
          </a:xfrm>
        </p:spPr>
        <p:txBody>
          <a:bodyPr/>
          <a:lstStyle/>
          <a:p>
            <a:r>
              <a:rPr lang="en-US" dirty="0"/>
              <a:t>Appendix: EDAM Modeling assumptions</a:t>
            </a:r>
          </a:p>
        </p:txBody>
      </p:sp>
    </p:spTree>
    <p:extLst>
      <p:ext uri="{BB962C8B-B14F-4D97-AF65-F5344CB8AC3E}">
        <p14:creationId xmlns:p14="http://schemas.microsoft.com/office/powerpoint/2010/main" val="40498336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1102704" y="1721443"/>
            <a:ext cx="2847189" cy="4217700"/>
            <a:chOff x="5110550" y="1709275"/>
            <a:chExt cx="2847189" cy="4217700"/>
          </a:xfrm>
        </p:grpSpPr>
        <p:sp>
          <p:nvSpPr>
            <p:cNvPr id="65" name="Rounded Rectangle 64"/>
            <p:cNvSpPr/>
            <p:nvPr/>
          </p:nvSpPr>
          <p:spPr>
            <a:xfrm>
              <a:off x="5110550" y="1709275"/>
              <a:ext cx="2847189" cy="4217700"/>
            </a:xfrm>
            <a:prstGeom prst="roundRect">
              <a:avLst>
                <a:gd name="adj" fmla="val 8970"/>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t>California</a:t>
              </a:r>
            </a:p>
          </p:txBody>
        </p:sp>
        <p:grpSp>
          <p:nvGrpSpPr>
            <p:cNvPr id="68" name="Group 67"/>
            <p:cNvGrpSpPr/>
            <p:nvPr/>
          </p:nvGrpSpPr>
          <p:grpSpPr>
            <a:xfrm>
              <a:off x="5150606" y="2124211"/>
              <a:ext cx="2741281" cy="3726237"/>
              <a:chOff x="5150606" y="2124211"/>
              <a:chExt cx="2741281" cy="3726237"/>
            </a:xfrm>
          </p:grpSpPr>
          <p:sp>
            <p:nvSpPr>
              <p:cNvPr id="72" name="Oval 71"/>
              <p:cNvSpPr>
                <a:spLocks/>
              </p:cNvSpPr>
              <p:nvPr/>
            </p:nvSpPr>
            <p:spPr>
              <a:xfrm>
                <a:off x="5150606" y="4570288"/>
                <a:ext cx="1280160" cy="128016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LADWP</a:t>
                </a:r>
              </a:p>
            </p:txBody>
          </p:sp>
          <p:sp>
            <p:nvSpPr>
              <p:cNvPr id="74" name="Oval 73"/>
              <p:cNvSpPr/>
              <p:nvPr/>
            </p:nvSpPr>
            <p:spPr>
              <a:xfrm>
                <a:off x="5185598" y="2124211"/>
                <a:ext cx="1097280" cy="109728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BANC</a:t>
                </a:r>
              </a:p>
            </p:txBody>
          </p:sp>
          <p:sp>
            <p:nvSpPr>
              <p:cNvPr id="75" name="Oval 74"/>
              <p:cNvSpPr>
                <a:spLocks noChangeAspect="1"/>
              </p:cNvSpPr>
              <p:nvPr/>
            </p:nvSpPr>
            <p:spPr>
              <a:xfrm>
                <a:off x="5788767" y="2822521"/>
                <a:ext cx="2103120" cy="210312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CAISO</a:t>
                </a:r>
              </a:p>
            </p:txBody>
          </p:sp>
        </p:grpSp>
      </p:grpSp>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61</a:t>
            </a:fld>
            <a:endParaRPr lang="en-US" dirty="0"/>
          </a:p>
        </p:txBody>
      </p:sp>
      <p:sp>
        <p:nvSpPr>
          <p:cNvPr id="5" name="Text Placeholder 4"/>
          <p:cNvSpPr>
            <a:spLocks noGrp="1"/>
          </p:cNvSpPr>
          <p:nvPr>
            <p:ph type="body" sz="quarter" idx="19"/>
          </p:nvPr>
        </p:nvSpPr>
        <p:spPr>
          <a:xfrm>
            <a:off x="508000" y="7549"/>
            <a:ext cx="4895273" cy="477054"/>
          </a:xfrm>
        </p:spPr>
        <p:txBody>
          <a:bodyPr/>
          <a:lstStyle/>
          <a:p>
            <a:r>
              <a:rPr lang="en-US" dirty="0"/>
              <a:t> </a:t>
            </a:r>
          </a:p>
        </p:txBody>
      </p:sp>
      <p:sp>
        <p:nvSpPr>
          <p:cNvPr id="6" name="Title 5"/>
          <p:cNvSpPr>
            <a:spLocks noGrp="1"/>
          </p:cNvSpPr>
          <p:nvPr>
            <p:ph type="title"/>
          </p:nvPr>
        </p:nvSpPr>
        <p:spPr>
          <a:xfrm>
            <a:off x="507999" y="393163"/>
            <a:ext cx="5856225" cy="555476"/>
          </a:xfrm>
        </p:spPr>
        <p:txBody>
          <a:bodyPr/>
          <a:lstStyle/>
          <a:p>
            <a:r>
              <a:rPr lang="en-US" dirty="0"/>
              <a:t>GHG Structure Illustration</a:t>
            </a:r>
          </a:p>
        </p:txBody>
      </p:sp>
      <p:grpSp>
        <p:nvGrpSpPr>
          <p:cNvPr id="20" name="Group 19"/>
          <p:cNvGrpSpPr/>
          <p:nvPr/>
        </p:nvGrpSpPr>
        <p:grpSpPr>
          <a:xfrm>
            <a:off x="5251865" y="1675144"/>
            <a:ext cx="2312715" cy="4217700"/>
            <a:chOff x="5110550" y="1709275"/>
            <a:chExt cx="2312715" cy="4217700"/>
          </a:xfrm>
        </p:grpSpPr>
        <p:sp>
          <p:nvSpPr>
            <p:cNvPr id="9" name="Rounded Rectangle 8"/>
            <p:cNvSpPr/>
            <p:nvPr/>
          </p:nvSpPr>
          <p:spPr>
            <a:xfrm>
              <a:off x="5110550" y="1709275"/>
              <a:ext cx="2312715" cy="42177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t>AZPS</a:t>
              </a:r>
            </a:p>
          </p:txBody>
        </p:sp>
        <p:grpSp>
          <p:nvGrpSpPr>
            <p:cNvPr id="19" name="Group 18"/>
            <p:cNvGrpSpPr/>
            <p:nvPr/>
          </p:nvGrpSpPr>
          <p:grpSpPr>
            <a:xfrm>
              <a:off x="5779886" y="2164471"/>
              <a:ext cx="1004824" cy="3641865"/>
              <a:chOff x="5779886" y="2164471"/>
              <a:chExt cx="1004824" cy="3641865"/>
            </a:xfrm>
          </p:grpSpPr>
          <p:sp>
            <p:nvSpPr>
              <p:cNvPr id="11" name="Oval 10"/>
              <p:cNvSpPr/>
              <p:nvPr/>
            </p:nvSpPr>
            <p:spPr>
              <a:xfrm>
                <a:off x="5779887" y="4369709"/>
                <a:ext cx="998975" cy="705739"/>
              </a:xfrm>
              <a:prstGeom prst="ellipse">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CCs</a:t>
                </a:r>
              </a:p>
            </p:txBody>
          </p:sp>
          <p:sp>
            <p:nvSpPr>
              <p:cNvPr id="15" name="Oval 14"/>
              <p:cNvSpPr/>
              <p:nvPr/>
            </p:nvSpPr>
            <p:spPr>
              <a:xfrm>
                <a:off x="5785735" y="3646491"/>
                <a:ext cx="998975" cy="705739"/>
              </a:xfrm>
              <a:prstGeom prst="ellipse">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Other</a:t>
                </a:r>
              </a:p>
            </p:txBody>
          </p:sp>
          <p:sp>
            <p:nvSpPr>
              <p:cNvPr id="16" name="Oval 15"/>
              <p:cNvSpPr/>
              <p:nvPr/>
            </p:nvSpPr>
            <p:spPr>
              <a:xfrm>
                <a:off x="5779886" y="2909764"/>
                <a:ext cx="998975" cy="705739"/>
              </a:xfrm>
              <a:prstGeom prst="ellipse">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CTs</a:t>
                </a:r>
              </a:p>
            </p:txBody>
          </p:sp>
          <p:sp>
            <p:nvSpPr>
              <p:cNvPr id="17" name="Oval 16"/>
              <p:cNvSpPr/>
              <p:nvPr/>
            </p:nvSpPr>
            <p:spPr>
              <a:xfrm>
                <a:off x="5779887" y="2164471"/>
                <a:ext cx="998975" cy="705739"/>
              </a:xfrm>
              <a:prstGeom prst="ellipse">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Coal</a:t>
                </a:r>
              </a:p>
            </p:txBody>
          </p:sp>
          <p:sp>
            <p:nvSpPr>
              <p:cNvPr id="18" name="Oval 17"/>
              <p:cNvSpPr/>
              <p:nvPr/>
            </p:nvSpPr>
            <p:spPr>
              <a:xfrm>
                <a:off x="5783876" y="5100597"/>
                <a:ext cx="998975" cy="705739"/>
              </a:xfrm>
              <a:prstGeom prst="ellipse">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Non-</a:t>
                </a:r>
              </a:p>
              <a:p>
                <a:pPr algn="ctr"/>
                <a:r>
                  <a:rPr lang="en-US" sz="1600" b="1" dirty="0"/>
                  <a:t>Emit.</a:t>
                </a:r>
              </a:p>
            </p:txBody>
          </p:sp>
        </p:grpSp>
      </p:grpSp>
      <p:grpSp>
        <p:nvGrpSpPr>
          <p:cNvPr id="21" name="Group 20"/>
          <p:cNvGrpSpPr/>
          <p:nvPr/>
        </p:nvGrpSpPr>
        <p:grpSpPr>
          <a:xfrm>
            <a:off x="8395986" y="1667587"/>
            <a:ext cx="2312715" cy="4217700"/>
            <a:chOff x="5110550" y="1709275"/>
            <a:chExt cx="2312715" cy="4217700"/>
          </a:xfrm>
        </p:grpSpPr>
        <p:sp>
          <p:nvSpPr>
            <p:cNvPr id="22" name="Rounded Rectangle 21"/>
            <p:cNvSpPr/>
            <p:nvPr/>
          </p:nvSpPr>
          <p:spPr>
            <a:xfrm>
              <a:off x="5110550" y="1709275"/>
              <a:ext cx="2312715" cy="42177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t>PNM</a:t>
              </a:r>
            </a:p>
          </p:txBody>
        </p:sp>
        <p:grpSp>
          <p:nvGrpSpPr>
            <p:cNvPr id="23" name="Group 22"/>
            <p:cNvGrpSpPr/>
            <p:nvPr/>
          </p:nvGrpSpPr>
          <p:grpSpPr>
            <a:xfrm>
              <a:off x="5779887" y="2164471"/>
              <a:ext cx="1002964" cy="3641865"/>
              <a:chOff x="5779887" y="2164471"/>
              <a:chExt cx="1002964" cy="3641865"/>
            </a:xfrm>
          </p:grpSpPr>
          <p:sp>
            <p:nvSpPr>
              <p:cNvPr id="24" name="Oval 23"/>
              <p:cNvSpPr/>
              <p:nvPr/>
            </p:nvSpPr>
            <p:spPr>
              <a:xfrm>
                <a:off x="5779887" y="4369709"/>
                <a:ext cx="998975" cy="705739"/>
              </a:xfrm>
              <a:prstGeom prst="ellipse">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CCs</a:t>
                </a:r>
              </a:p>
            </p:txBody>
          </p:sp>
          <p:sp>
            <p:nvSpPr>
              <p:cNvPr id="25" name="Oval 24"/>
              <p:cNvSpPr/>
              <p:nvPr/>
            </p:nvSpPr>
            <p:spPr>
              <a:xfrm>
                <a:off x="5779888" y="2907933"/>
                <a:ext cx="998975" cy="705739"/>
              </a:xfrm>
              <a:prstGeom prst="ellipse">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CTs</a:t>
                </a:r>
              </a:p>
            </p:txBody>
          </p:sp>
          <p:sp>
            <p:nvSpPr>
              <p:cNvPr id="26" name="Oval 25"/>
              <p:cNvSpPr/>
              <p:nvPr/>
            </p:nvSpPr>
            <p:spPr>
              <a:xfrm>
                <a:off x="5779888" y="3638821"/>
                <a:ext cx="998975" cy="705739"/>
              </a:xfrm>
              <a:prstGeom prst="ellipse">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Other</a:t>
                </a:r>
              </a:p>
            </p:txBody>
          </p:sp>
          <p:sp>
            <p:nvSpPr>
              <p:cNvPr id="27" name="Oval 26"/>
              <p:cNvSpPr/>
              <p:nvPr/>
            </p:nvSpPr>
            <p:spPr>
              <a:xfrm>
                <a:off x="5779887" y="2164471"/>
                <a:ext cx="998975" cy="705739"/>
              </a:xfrm>
              <a:prstGeom prst="ellipse">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Coal</a:t>
                </a:r>
              </a:p>
            </p:txBody>
          </p:sp>
          <p:sp>
            <p:nvSpPr>
              <p:cNvPr id="28" name="Oval 27"/>
              <p:cNvSpPr/>
              <p:nvPr/>
            </p:nvSpPr>
            <p:spPr>
              <a:xfrm>
                <a:off x="5783876" y="5100597"/>
                <a:ext cx="998975" cy="705739"/>
              </a:xfrm>
              <a:prstGeom prst="ellipse">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t>Non-</a:t>
                </a:r>
              </a:p>
              <a:p>
                <a:pPr algn="ctr"/>
                <a:r>
                  <a:rPr lang="en-US" sz="1600" b="1" dirty="0"/>
                  <a:t>Emit.</a:t>
                </a:r>
              </a:p>
            </p:txBody>
          </p:sp>
        </p:grpSp>
      </p:grpSp>
      <p:cxnSp>
        <p:nvCxnSpPr>
          <p:cNvPr id="30" name="Straight Arrow Connector 29"/>
          <p:cNvCxnSpPr/>
          <p:nvPr/>
        </p:nvCxnSpPr>
        <p:spPr>
          <a:xfrm flipH="1" flipV="1">
            <a:off x="6766560" y="2445144"/>
            <a:ext cx="2468880" cy="9479"/>
          </a:xfrm>
          <a:prstGeom prst="straightConnector1">
            <a:avLst/>
          </a:prstGeom>
          <a:ln w="57150">
            <a:solidFill>
              <a:schemeClr val="accent5"/>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flipH="1" flipV="1">
            <a:off x="6766560" y="3205277"/>
            <a:ext cx="2468880" cy="1"/>
          </a:xfrm>
          <a:prstGeom prst="straightConnector1">
            <a:avLst/>
          </a:prstGeom>
          <a:ln w="57150">
            <a:solidFill>
              <a:schemeClr val="accent5"/>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p:cNvCxnSpPr/>
          <p:nvPr/>
        </p:nvCxnSpPr>
        <p:spPr>
          <a:xfrm flipH="1" flipV="1">
            <a:off x="6766560" y="3918510"/>
            <a:ext cx="2468880" cy="1"/>
          </a:xfrm>
          <a:prstGeom prst="straightConnector1">
            <a:avLst/>
          </a:prstGeom>
          <a:ln w="57150">
            <a:solidFill>
              <a:schemeClr val="accent5"/>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35" name="Straight Arrow Connector 34"/>
          <p:cNvCxnSpPr/>
          <p:nvPr/>
        </p:nvCxnSpPr>
        <p:spPr>
          <a:xfrm flipH="1" flipV="1">
            <a:off x="6766560" y="4618439"/>
            <a:ext cx="2468880" cy="1"/>
          </a:xfrm>
          <a:prstGeom prst="straightConnector1">
            <a:avLst/>
          </a:prstGeom>
          <a:ln w="57150">
            <a:solidFill>
              <a:schemeClr val="accent5"/>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36" name="Straight Arrow Connector 35"/>
          <p:cNvCxnSpPr/>
          <p:nvPr/>
        </p:nvCxnSpPr>
        <p:spPr>
          <a:xfrm flipH="1" flipV="1">
            <a:off x="6766560" y="5393452"/>
            <a:ext cx="2468880" cy="1"/>
          </a:xfrm>
          <a:prstGeom prst="straightConnector1">
            <a:avLst/>
          </a:prstGeom>
          <a:ln w="57150">
            <a:solidFill>
              <a:schemeClr val="accent5"/>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42" name="Straight Arrow Connector 41"/>
          <p:cNvCxnSpPr/>
          <p:nvPr/>
        </p:nvCxnSpPr>
        <p:spPr>
          <a:xfrm flipH="1">
            <a:off x="3106438" y="2483666"/>
            <a:ext cx="2928602" cy="710241"/>
          </a:xfrm>
          <a:prstGeom prst="straightConnector1">
            <a:avLst/>
          </a:prstGeom>
          <a:ln w="57150">
            <a:solidFill>
              <a:schemeClr val="accent4">
                <a:lumMod val="75000"/>
              </a:schemeClr>
            </a:solidFill>
            <a:prstDash val="solid"/>
            <a:tailEnd type="triangle"/>
          </a:ln>
        </p:spPr>
        <p:style>
          <a:lnRef idx="1">
            <a:schemeClr val="accent6"/>
          </a:lnRef>
          <a:fillRef idx="0">
            <a:schemeClr val="accent6"/>
          </a:fillRef>
          <a:effectRef idx="0">
            <a:schemeClr val="accent6"/>
          </a:effectRef>
          <a:fontRef idx="minor">
            <a:schemeClr val="tx1"/>
          </a:fontRef>
        </p:style>
      </p:cxnSp>
      <p:sp>
        <p:nvSpPr>
          <p:cNvPr id="45" name="TextBox 44"/>
          <p:cNvSpPr txBox="1"/>
          <p:nvPr/>
        </p:nvSpPr>
        <p:spPr>
          <a:xfrm rot="20756219">
            <a:off x="3780633" y="2561227"/>
            <a:ext cx="1457450" cy="276999"/>
          </a:xfrm>
          <a:prstGeom prst="rect">
            <a:avLst/>
          </a:prstGeom>
          <a:noFill/>
        </p:spPr>
        <p:txBody>
          <a:bodyPr wrap="none" rtlCol="0">
            <a:spAutoFit/>
          </a:bodyPr>
          <a:lstStyle/>
          <a:p>
            <a:r>
              <a:rPr lang="en-US" sz="1200" b="1" i="1" dirty="0">
                <a:solidFill>
                  <a:schemeClr val="accent4">
                    <a:lumMod val="75000"/>
                  </a:schemeClr>
                </a:solidFill>
              </a:rPr>
              <a:t>(GHG = ~$75/MWh)</a:t>
            </a:r>
          </a:p>
        </p:txBody>
      </p:sp>
      <p:cxnSp>
        <p:nvCxnSpPr>
          <p:cNvPr id="48" name="Straight Arrow Connector 47"/>
          <p:cNvCxnSpPr/>
          <p:nvPr/>
        </p:nvCxnSpPr>
        <p:spPr>
          <a:xfrm flipH="1">
            <a:off x="3390552" y="3215418"/>
            <a:ext cx="2724607" cy="400567"/>
          </a:xfrm>
          <a:prstGeom prst="straightConnector1">
            <a:avLst/>
          </a:prstGeom>
          <a:ln w="57150">
            <a:solidFill>
              <a:schemeClr val="accent4">
                <a:lumMod val="75000"/>
              </a:schemeClr>
            </a:solidFill>
            <a:prstDash val="solid"/>
            <a:tailEnd type="triangle"/>
          </a:ln>
        </p:spPr>
        <p:style>
          <a:lnRef idx="1">
            <a:schemeClr val="accent6"/>
          </a:lnRef>
          <a:fillRef idx="0">
            <a:schemeClr val="accent6"/>
          </a:fillRef>
          <a:effectRef idx="0">
            <a:schemeClr val="accent6"/>
          </a:effectRef>
          <a:fontRef idx="minor">
            <a:schemeClr val="tx1"/>
          </a:fontRef>
        </p:style>
      </p:cxnSp>
      <p:sp>
        <p:nvSpPr>
          <p:cNvPr id="53" name="TextBox 52"/>
          <p:cNvSpPr txBox="1"/>
          <p:nvPr/>
        </p:nvSpPr>
        <p:spPr>
          <a:xfrm rot="21060000">
            <a:off x="3791027" y="3174978"/>
            <a:ext cx="1462260" cy="276999"/>
          </a:xfrm>
          <a:prstGeom prst="rect">
            <a:avLst/>
          </a:prstGeom>
          <a:noFill/>
        </p:spPr>
        <p:txBody>
          <a:bodyPr wrap="none" rtlCol="0">
            <a:spAutoFit/>
          </a:bodyPr>
          <a:lstStyle/>
          <a:p>
            <a:r>
              <a:rPr lang="en-US" sz="1200" b="1" i="1" dirty="0">
                <a:solidFill>
                  <a:schemeClr val="accent4">
                    <a:lumMod val="75000"/>
                  </a:schemeClr>
                </a:solidFill>
              </a:rPr>
              <a:t>(GHG = ~$41/MWh)</a:t>
            </a:r>
          </a:p>
        </p:txBody>
      </p:sp>
      <p:sp>
        <p:nvSpPr>
          <p:cNvPr id="54" name="TextBox 53"/>
          <p:cNvSpPr txBox="1"/>
          <p:nvPr/>
        </p:nvSpPr>
        <p:spPr>
          <a:xfrm>
            <a:off x="2653632" y="844462"/>
            <a:ext cx="3486048" cy="861774"/>
          </a:xfrm>
          <a:prstGeom prst="rect">
            <a:avLst/>
          </a:prstGeom>
          <a:noFill/>
        </p:spPr>
        <p:txBody>
          <a:bodyPr wrap="square" rtlCol="0">
            <a:spAutoFit/>
          </a:bodyPr>
          <a:lstStyle/>
          <a:p>
            <a:pPr algn="ctr"/>
            <a:r>
              <a:rPr lang="en-US" sz="1600" b="1" dirty="0">
                <a:solidFill>
                  <a:schemeClr val="accent4">
                    <a:lumMod val="75000"/>
                  </a:schemeClr>
                </a:solidFill>
              </a:rPr>
              <a:t>Sales incur unit GHG cost, relevant hurdles, and are limited by attributions from the </a:t>
            </a:r>
            <a:r>
              <a:rPr lang="en-US" b="1" u="sng" dirty="0">
                <a:solidFill>
                  <a:schemeClr val="accent4">
                    <a:lumMod val="75000"/>
                  </a:schemeClr>
                </a:solidFill>
              </a:rPr>
              <a:t>GHG Reference Pass</a:t>
            </a:r>
            <a:endParaRPr lang="en-US" sz="1600" b="1" u="sng" dirty="0">
              <a:solidFill>
                <a:schemeClr val="accent4">
                  <a:lumMod val="75000"/>
                </a:schemeClr>
              </a:solidFill>
            </a:endParaRPr>
          </a:p>
        </p:txBody>
      </p:sp>
      <p:cxnSp>
        <p:nvCxnSpPr>
          <p:cNvPr id="63" name="Straight Arrow Connector 62"/>
          <p:cNvCxnSpPr/>
          <p:nvPr/>
        </p:nvCxnSpPr>
        <p:spPr>
          <a:xfrm flipH="1">
            <a:off x="3484866" y="3946507"/>
            <a:ext cx="2596216" cy="41535"/>
          </a:xfrm>
          <a:prstGeom prst="straightConnector1">
            <a:avLst/>
          </a:prstGeom>
          <a:ln w="57150">
            <a:solidFill>
              <a:schemeClr val="accent4">
                <a:lumMod val="75000"/>
              </a:schemeClr>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67" name="Straight Arrow Connector 66"/>
          <p:cNvCxnSpPr/>
          <p:nvPr/>
        </p:nvCxnSpPr>
        <p:spPr>
          <a:xfrm flipH="1" flipV="1">
            <a:off x="3380580" y="4330763"/>
            <a:ext cx="2718743" cy="272461"/>
          </a:xfrm>
          <a:prstGeom prst="straightConnector1">
            <a:avLst/>
          </a:prstGeom>
          <a:ln w="57150">
            <a:solidFill>
              <a:schemeClr val="accent4">
                <a:lumMod val="75000"/>
              </a:schemeClr>
            </a:solidFill>
            <a:prstDash val="solid"/>
            <a:tailEnd type="triangle"/>
          </a:ln>
        </p:spPr>
        <p:style>
          <a:lnRef idx="1">
            <a:schemeClr val="accent6"/>
          </a:lnRef>
          <a:fillRef idx="0">
            <a:schemeClr val="accent6"/>
          </a:fillRef>
          <a:effectRef idx="0">
            <a:schemeClr val="accent6"/>
          </a:effectRef>
          <a:fontRef idx="minor">
            <a:schemeClr val="tx1"/>
          </a:fontRef>
        </p:style>
      </p:cxnSp>
      <p:sp>
        <p:nvSpPr>
          <p:cNvPr id="69" name="TextBox 68"/>
          <p:cNvSpPr txBox="1"/>
          <p:nvPr/>
        </p:nvSpPr>
        <p:spPr>
          <a:xfrm rot="360000">
            <a:off x="3778335" y="4447884"/>
            <a:ext cx="1457450" cy="276999"/>
          </a:xfrm>
          <a:prstGeom prst="rect">
            <a:avLst/>
          </a:prstGeom>
          <a:noFill/>
        </p:spPr>
        <p:txBody>
          <a:bodyPr wrap="none" rtlCol="0">
            <a:spAutoFit/>
          </a:bodyPr>
          <a:lstStyle/>
          <a:p>
            <a:r>
              <a:rPr lang="en-US" sz="1200" b="1" i="1" dirty="0">
                <a:solidFill>
                  <a:schemeClr val="accent4">
                    <a:lumMod val="75000"/>
                  </a:schemeClr>
                </a:solidFill>
              </a:rPr>
              <a:t>(GHG = ~$27/MWh)</a:t>
            </a:r>
          </a:p>
        </p:txBody>
      </p:sp>
      <p:cxnSp>
        <p:nvCxnSpPr>
          <p:cNvPr id="70" name="Straight Arrow Connector 69"/>
          <p:cNvCxnSpPr/>
          <p:nvPr/>
        </p:nvCxnSpPr>
        <p:spPr>
          <a:xfrm flipH="1" flipV="1">
            <a:off x="3143760" y="4636539"/>
            <a:ext cx="2960476" cy="761904"/>
          </a:xfrm>
          <a:prstGeom prst="straightConnector1">
            <a:avLst/>
          </a:prstGeom>
          <a:ln w="57150">
            <a:solidFill>
              <a:schemeClr val="accent3">
                <a:lumMod val="75000"/>
              </a:schemeClr>
            </a:solidFill>
            <a:prstDash val="solid"/>
            <a:tailEnd type="triangle"/>
          </a:ln>
        </p:spPr>
        <p:style>
          <a:lnRef idx="1">
            <a:schemeClr val="accent6"/>
          </a:lnRef>
          <a:fillRef idx="0">
            <a:schemeClr val="accent6"/>
          </a:fillRef>
          <a:effectRef idx="0">
            <a:schemeClr val="accent6"/>
          </a:effectRef>
          <a:fontRef idx="minor">
            <a:schemeClr val="tx1"/>
          </a:fontRef>
        </p:style>
      </p:cxnSp>
      <p:sp>
        <p:nvSpPr>
          <p:cNvPr id="73" name="TextBox 72"/>
          <p:cNvSpPr txBox="1"/>
          <p:nvPr/>
        </p:nvSpPr>
        <p:spPr>
          <a:xfrm rot="784943">
            <a:off x="3964929" y="5032342"/>
            <a:ext cx="1257075" cy="276999"/>
          </a:xfrm>
          <a:prstGeom prst="rect">
            <a:avLst/>
          </a:prstGeom>
          <a:noFill/>
        </p:spPr>
        <p:txBody>
          <a:bodyPr wrap="none" rtlCol="0">
            <a:spAutoFit/>
          </a:bodyPr>
          <a:lstStyle/>
          <a:p>
            <a:r>
              <a:rPr lang="en-US" sz="1200" b="1" i="1" dirty="0">
                <a:solidFill>
                  <a:schemeClr val="accent3">
                    <a:lumMod val="75000"/>
                  </a:schemeClr>
                </a:solidFill>
              </a:rPr>
              <a:t>(No GHG Hurdle)</a:t>
            </a:r>
          </a:p>
        </p:txBody>
      </p:sp>
      <p:sp>
        <p:nvSpPr>
          <p:cNvPr id="77" name="TextBox 76"/>
          <p:cNvSpPr txBox="1"/>
          <p:nvPr/>
        </p:nvSpPr>
        <p:spPr>
          <a:xfrm>
            <a:off x="2366011" y="5977567"/>
            <a:ext cx="3554884" cy="584775"/>
          </a:xfrm>
          <a:prstGeom prst="rect">
            <a:avLst/>
          </a:prstGeom>
          <a:noFill/>
        </p:spPr>
        <p:txBody>
          <a:bodyPr wrap="none" rtlCol="0">
            <a:spAutoFit/>
          </a:bodyPr>
          <a:lstStyle/>
          <a:p>
            <a:pPr algn="ctr"/>
            <a:r>
              <a:rPr lang="en-US" sz="1600" b="1" dirty="0"/>
              <a:t>Flows restricted to BAA export limit</a:t>
            </a:r>
          </a:p>
          <a:p>
            <a:pPr algn="ctr"/>
            <a:r>
              <a:rPr lang="en-US" sz="1600" b="1" u="sng" dirty="0"/>
              <a:t>+ BAA Net Export GHG Attribution Limit</a:t>
            </a:r>
            <a:endParaRPr lang="en-US" sz="1600" b="1" i="1" u="sng" dirty="0"/>
          </a:p>
        </p:txBody>
      </p:sp>
      <p:cxnSp>
        <p:nvCxnSpPr>
          <p:cNvPr id="85" name="Straight Connector 84"/>
          <p:cNvCxnSpPr/>
          <p:nvPr/>
        </p:nvCxnSpPr>
        <p:spPr>
          <a:xfrm flipH="1">
            <a:off x="8281341" y="2098429"/>
            <a:ext cx="1" cy="3569903"/>
          </a:xfrm>
          <a:prstGeom prst="line">
            <a:avLst/>
          </a:prstGeom>
          <a:ln w="571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6139680" y="5972647"/>
            <a:ext cx="3981041" cy="830997"/>
          </a:xfrm>
          <a:prstGeom prst="rect">
            <a:avLst/>
          </a:prstGeom>
          <a:noFill/>
        </p:spPr>
        <p:txBody>
          <a:bodyPr wrap="square" rtlCol="0">
            <a:spAutoFit/>
          </a:bodyPr>
          <a:lstStyle/>
          <a:p>
            <a:pPr algn="ctr"/>
            <a:r>
              <a:rPr lang="en-US" sz="1600" b="1" dirty="0"/>
              <a:t>A nomogram restricting total BAA-to-BAA flows to export limit, which varies by market type – bilateral, EIM, and EDAM</a:t>
            </a:r>
          </a:p>
        </p:txBody>
      </p:sp>
      <p:sp>
        <p:nvSpPr>
          <p:cNvPr id="89" name="Right Arrow 88"/>
          <p:cNvSpPr/>
          <p:nvPr/>
        </p:nvSpPr>
        <p:spPr>
          <a:xfrm rot="5400000">
            <a:off x="4147216" y="1917593"/>
            <a:ext cx="602636" cy="338789"/>
          </a:xfrm>
          <a:prstGeom prst="rightArrow">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ight Arrow 89"/>
          <p:cNvSpPr/>
          <p:nvPr/>
        </p:nvSpPr>
        <p:spPr>
          <a:xfrm rot="5400000">
            <a:off x="7620058" y="1826301"/>
            <a:ext cx="651126" cy="338789"/>
          </a:xfrm>
          <a:prstGeom prst="righ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Arrow 90"/>
          <p:cNvSpPr/>
          <p:nvPr/>
        </p:nvSpPr>
        <p:spPr>
          <a:xfrm rot="16200000">
            <a:off x="8113686" y="5735305"/>
            <a:ext cx="340378" cy="256101"/>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Arrow Connector 92"/>
          <p:cNvCxnSpPr/>
          <p:nvPr/>
        </p:nvCxnSpPr>
        <p:spPr>
          <a:xfrm>
            <a:off x="9970041" y="2639792"/>
            <a:ext cx="316537" cy="298574"/>
          </a:xfrm>
          <a:prstGeom prst="straightConnector1">
            <a:avLst/>
          </a:prstGeom>
          <a:ln w="57150">
            <a:solidFill>
              <a:schemeClr val="accent2"/>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96" name="Straight Arrow Connector 95"/>
          <p:cNvCxnSpPr/>
          <p:nvPr/>
        </p:nvCxnSpPr>
        <p:spPr>
          <a:xfrm>
            <a:off x="9918498" y="3419516"/>
            <a:ext cx="316537" cy="298574"/>
          </a:xfrm>
          <a:prstGeom prst="straightConnector1">
            <a:avLst/>
          </a:prstGeom>
          <a:ln w="57150">
            <a:solidFill>
              <a:schemeClr val="accent2"/>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97" name="Straight Arrow Connector 96"/>
          <p:cNvCxnSpPr/>
          <p:nvPr/>
        </p:nvCxnSpPr>
        <p:spPr>
          <a:xfrm>
            <a:off x="9918498" y="4128086"/>
            <a:ext cx="316537" cy="298574"/>
          </a:xfrm>
          <a:prstGeom prst="straightConnector1">
            <a:avLst/>
          </a:prstGeom>
          <a:ln w="57150">
            <a:solidFill>
              <a:schemeClr val="accent2"/>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98" name="Straight Arrow Connector 97"/>
          <p:cNvCxnSpPr/>
          <p:nvPr/>
        </p:nvCxnSpPr>
        <p:spPr>
          <a:xfrm>
            <a:off x="9966218" y="4836543"/>
            <a:ext cx="316537" cy="298574"/>
          </a:xfrm>
          <a:prstGeom prst="straightConnector1">
            <a:avLst/>
          </a:prstGeom>
          <a:ln w="57150">
            <a:solidFill>
              <a:schemeClr val="accent2"/>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99" name="Straight Arrow Connector 98"/>
          <p:cNvCxnSpPr/>
          <p:nvPr/>
        </p:nvCxnSpPr>
        <p:spPr>
          <a:xfrm>
            <a:off x="9966218" y="5526394"/>
            <a:ext cx="316537" cy="298574"/>
          </a:xfrm>
          <a:prstGeom prst="straightConnector1">
            <a:avLst/>
          </a:prstGeom>
          <a:ln w="57150">
            <a:solidFill>
              <a:schemeClr val="accent2"/>
            </a:solidFill>
            <a:prstDash val="solid"/>
            <a:tailEnd type="triangle"/>
          </a:ln>
        </p:spPr>
        <p:style>
          <a:lnRef idx="1">
            <a:schemeClr val="accent6"/>
          </a:lnRef>
          <a:fillRef idx="0">
            <a:schemeClr val="accent6"/>
          </a:fillRef>
          <a:effectRef idx="0">
            <a:schemeClr val="accent6"/>
          </a:effectRef>
          <a:fontRef idx="minor">
            <a:schemeClr val="tx1"/>
          </a:fontRef>
        </p:style>
      </p:cxnSp>
      <p:sp>
        <p:nvSpPr>
          <p:cNvPr id="100" name="TextBox 99"/>
          <p:cNvSpPr txBox="1"/>
          <p:nvPr/>
        </p:nvSpPr>
        <p:spPr>
          <a:xfrm>
            <a:off x="6468477" y="357271"/>
            <a:ext cx="4025017" cy="1323439"/>
          </a:xfrm>
          <a:prstGeom prst="rect">
            <a:avLst/>
          </a:prstGeom>
          <a:noFill/>
        </p:spPr>
        <p:txBody>
          <a:bodyPr wrap="square" rtlCol="0">
            <a:spAutoFit/>
          </a:bodyPr>
          <a:lstStyle/>
          <a:p>
            <a:r>
              <a:rPr lang="en-US" sz="1600" b="1" dirty="0">
                <a:solidFill>
                  <a:schemeClr val="accent5">
                    <a:lumMod val="75000"/>
                  </a:schemeClr>
                </a:solidFill>
              </a:rPr>
              <a:t>Resources can sell into neighboring BAAs by paying applicable fees:</a:t>
            </a:r>
          </a:p>
          <a:p>
            <a:pPr marL="227013" indent="-227013">
              <a:buFont typeface="Arial" panose="020B0604020202020204" pitchFamily="34" charset="0"/>
              <a:buChar char="•"/>
            </a:pPr>
            <a:r>
              <a:rPr lang="en-US" sz="1600" b="1" dirty="0">
                <a:solidFill>
                  <a:schemeClr val="accent5">
                    <a:lumMod val="75000"/>
                  </a:schemeClr>
                </a:solidFill>
              </a:rPr>
              <a:t>Bilateral market: OATT fee, trading margin</a:t>
            </a:r>
          </a:p>
          <a:p>
            <a:pPr marL="227013" indent="-227013">
              <a:buFont typeface="Arial" panose="020B0604020202020204" pitchFamily="34" charset="0"/>
              <a:buChar char="•"/>
            </a:pPr>
            <a:r>
              <a:rPr lang="en-US" sz="1600" b="1" dirty="0">
                <a:solidFill>
                  <a:schemeClr val="accent5">
                    <a:lumMod val="75000"/>
                  </a:schemeClr>
                </a:solidFill>
              </a:rPr>
              <a:t>EIM: no hurdle on available transmission</a:t>
            </a:r>
          </a:p>
          <a:p>
            <a:pPr marL="227013" indent="-227013">
              <a:buFont typeface="Arial" panose="020B0604020202020204" pitchFamily="34" charset="0"/>
              <a:buChar char="•"/>
            </a:pPr>
            <a:r>
              <a:rPr lang="en-US" sz="1600" b="1" dirty="0">
                <a:solidFill>
                  <a:schemeClr val="accent5">
                    <a:lumMod val="75000"/>
                  </a:schemeClr>
                </a:solidFill>
              </a:rPr>
              <a:t>EDAM: no hurdle on Buckets 1,2, &amp; 3</a:t>
            </a:r>
          </a:p>
        </p:txBody>
      </p:sp>
      <p:cxnSp>
        <p:nvCxnSpPr>
          <p:cNvPr id="102" name="Straight Arrow Connector 101"/>
          <p:cNvCxnSpPr/>
          <p:nvPr/>
        </p:nvCxnSpPr>
        <p:spPr>
          <a:xfrm>
            <a:off x="6817687" y="2606820"/>
            <a:ext cx="316537" cy="298574"/>
          </a:xfrm>
          <a:prstGeom prst="straightConnector1">
            <a:avLst/>
          </a:prstGeom>
          <a:ln w="57150">
            <a:solidFill>
              <a:schemeClr val="accent2"/>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103" name="Straight Arrow Connector 102"/>
          <p:cNvCxnSpPr/>
          <p:nvPr/>
        </p:nvCxnSpPr>
        <p:spPr>
          <a:xfrm>
            <a:off x="6766144" y="3386544"/>
            <a:ext cx="316537" cy="298574"/>
          </a:xfrm>
          <a:prstGeom prst="straightConnector1">
            <a:avLst/>
          </a:prstGeom>
          <a:ln w="57150">
            <a:solidFill>
              <a:schemeClr val="accent2"/>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104" name="Straight Arrow Connector 103"/>
          <p:cNvCxnSpPr/>
          <p:nvPr/>
        </p:nvCxnSpPr>
        <p:spPr>
          <a:xfrm>
            <a:off x="6766144" y="4095114"/>
            <a:ext cx="316537" cy="298574"/>
          </a:xfrm>
          <a:prstGeom prst="straightConnector1">
            <a:avLst/>
          </a:prstGeom>
          <a:ln w="57150">
            <a:solidFill>
              <a:schemeClr val="accent2"/>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105" name="Straight Arrow Connector 104"/>
          <p:cNvCxnSpPr/>
          <p:nvPr/>
        </p:nvCxnSpPr>
        <p:spPr>
          <a:xfrm>
            <a:off x="6813864" y="4803571"/>
            <a:ext cx="316537" cy="298574"/>
          </a:xfrm>
          <a:prstGeom prst="straightConnector1">
            <a:avLst/>
          </a:prstGeom>
          <a:ln w="57150">
            <a:solidFill>
              <a:schemeClr val="accent2"/>
            </a:solidFill>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106" name="Straight Arrow Connector 105"/>
          <p:cNvCxnSpPr/>
          <p:nvPr/>
        </p:nvCxnSpPr>
        <p:spPr>
          <a:xfrm>
            <a:off x="6813864" y="5493422"/>
            <a:ext cx="316537" cy="298574"/>
          </a:xfrm>
          <a:prstGeom prst="straightConnector1">
            <a:avLst/>
          </a:prstGeom>
          <a:ln w="57150">
            <a:solidFill>
              <a:schemeClr val="accent2"/>
            </a:solidFill>
            <a:prstDash val="solid"/>
            <a:tailEnd type="triangle"/>
          </a:ln>
        </p:spPr>
        <p:style>
          <a:lnRef idx="1">
            <a:schemeClr val="accent6"/>
          </a:lnRef>
          <a:fillRef idx="0">
            <a:schemeClr val="accent6"/>
          </a:fillRef>
          <a:effectRef idx="0">
            <a:schemeClr val="accent6"/>
          </a:effectRef>
          <a:fontRef idx="minor">
            <a:schemeClr val="tx1"/>
          </a:fontRef>
        </p:style>
      </p:cxnSp>
      <p:sp>
        <p:nvSpPr>
          <p:cNvPr id="62" name="TextBox 61"/>
          <p:cNvSpPr txBox="1"/>
          <p:nvPr/>
        </p:nvSpPr>
        <p:spPr>
          <a:xfrm>
            <a:off x="10622732" y="2445144"/>
            <a:ext cx="1510611" cy="1077218"/>
          </a:xfrm>
          <a:prstGeom prst="rect">
            <a:avLst/>
          </a:prstGeom>
          <a:noFill/>
        </p:spPr>
        <p:txBody>
          <a:bodyPr wrap="square" rtlCol="0">
            <a:spAutoFit/>
          </a:bodyPr>
          <a:lstStyle/>
          <a:p>
            <a:pPr algn="ctr"/>
            <a:r>
              <a:rPr lang="en-US" sz="1600" b="1" dirty="0">
                <a:solidFill>
                  <a:schemeClr val="accent2">
                    <a:lumMod val="75000"/>
                  </a:schemeClr>
                </a:solidFill>
              </a:rPr>
              <a:t>Resources serve load in their own BAA with no hurdle</a:t>
            </a:r>
          </a:p>
        </p:txBody>
      </p:sp>
      <p:cxnSp>
        <p:nvCxnSpPr>
          <p:cNvPr id="83" name="Straight Connector 82"/>
          <p:cNvCxnSpPr/>
          <p:nvPr/>
        </p:nvCxnSpPr>
        <p:spPr>
          <a:xfrm flipH="1">
            <a:off x="5151391" y="2084307"/>
            <a:ext cx="1" cy="3569903"/>
          </a:xfrm>
          <a:prstGeom prst="line">
            <a:avLst/>
          </a:prstGeom>
          <a:ln w="571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84" name="Right Arrow 83"/>
          <p:cNvSpPr/>
          <p:nvPr/>
        </p:nvSpPr>
        <p:spPr>
          <a:xfrm rot="16200000">
            <a:off x="4986538" y="5737764"/>
            <a:ext cx="340378" cy="256101"/>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Arrow Connector 86"/>
          <p:cNvCxnSpPr/>
          <p:nvPr/>
        </p:nvCxnSpPr>
        <p:spPr>
          <a:xfrm>
            <a:off x="1804003" y="2939645"/>
            <a:ext cx="546336" cy="457200"/>
          </a:xfrm>
          <a:prstGeom prst="straightConnector1">
            <a:avLst/>
          </a:prstGeom>
          <a:ln w="63500">
            <a:solidFill>
              <a:schemeClr val="accent2">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a:off x="1955938" y="4549069"/>
            <a:ext cx="431659" cy="418017"/>
          </a:xfrm>
          <a:prstGeom prst="straightConnector1">
            <a:avLst/>
          </a:prstGeom>
          <a:ln w="63500">
            <a:solidFill>
              <a:schemeClr val="accent2">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6" name="Text Placeholder 4"/>
          <p:cNvSpPr>
            <a:spLocks noGrp="1"/>
          </p:cNvSpPr>
          <p:nvPr>
            <p:ph type="body" sz="quarter" idx="19"/>
          </p:nvPr>
        </p:nvSpPr>
        <p:spPr>
          <a:xfrm>
            <a:off x="538478" y="7549"/>
            <a:ext cx="6040438" cy="477054"/>
          </a:xfrm>
        </p:spPr>
        <p:txBody>
          <a:bodyPr/>
          <a:lstStyle/>
          <a:p>
            <a:r>
              <a:rPr lang="en-US" dirty="0"/>
              <a:t>Appendix: EDAM Modeling assumptions</a:t>
            </a:r>
          </a:p>
        </p:txBody>
      </p:sp>
    </p:spTree>
    <p:extLst>
      <p:ext uri="{BB962C8B-B14F-4D97-AF65-F5344CB8AC3E}">
        <p14:creationId xmlns:p14="http://schemas.microsoft.com/office/powerpoint/2010/main" val="29207500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dirty="0"/>
              <a:t>brattle.com | </a:t>
            </a:r>
            <a:fld id="{C95ECF09-ED6D-489D-87B4-9DBCD4D54A41}" type="slidenum">
              <a:rPr lang="en-US" smtClean="0"/>
              <a:pPr/>
              <a:t>62</a:t>
            </a:fld>
            <a:endParaRPr lang="en-US" dirty="0"/>
          </a:p>
        </p:txBody>
      </p:sp>
      <p:sp>
        <p:nvSpPr>
          <p:cNvPr id="4" name="Text Placeholder 3"/>
          <p:cNvSpPr>
            <a:spLocks noGrp="1"/>
          </p:cNvSpPr>
          <p:nvPr>
            <p:ph type="body" sz="quarter" idx="16"/>
          </p:nvPr>
        </p:nvSpPr>
        <p:spPr>
          <a:xfrm>
            <a:off x="508000" y="2752078"/>
            <a:ext cx="11164888" cy="3424884"/>
          </a:xfrm>
        </p:spPr>
        <p:txBody>
          <a:bodyPr numCol="1"/>
          <a:lstStyle/>
          <a:p>
            <a:pPr marL="347663" lvl="1" indent="-236538">
              <a:buFont typeface="+mj-lt"/>
              <a:buAutoNum type="arabicPeriod"/>
            </a:pPr>
            <a:r>
              <a:rPr lang="en-US" b="1" dirty="0"/>
              <a:t>Resource Specific GHG Attribution (resource-type attribution under proposed approach) = </a:t>
            </a:r>
          </a:p>
          <a:p>
            <a:pPr marL="111125" lvl="1" indent="0" algn="ctr">
              <a:buNone/>
            </a:pPr>
            <a:r>
              <a:rPr lang="en-US" b="1" dirty="0"/>
              <a:t>max{0, min{</a:t>
            </a:r>
            <a:r>
              <a:rPr lang="en-US" b="1" dirty="0">
                <a:solidFill>
                  <a:schemeClr val="accent1"/>
                </a:solidFill>
              </a:rPr>
              <a:t>GHG Bid</a:t>
            </a:r>
            <a:r>
              <a:rPr lang="en-US" b="1" dirty="0"/>
              <a:t>, </a:t>
            </a:r>
            <a:r>
              <a:rPr lang="en-US" b="1" dirty="0">
                <a:solidFill>
                  <a:schemeClr val="accent3"/>
                </a:solidFill>
              </a:rPr>
              <a:t>UEL – Reference Pass</a:t>
            </a:r>
            <a:r>
              <a:rPr lang="en-US" b="1" dirty="0"/>
              <a:t>, </a:t>
            </a:r>
            <a:r>
              <a:rPr lang="en-US" b="1" dirty="0">
                <a:solidFill>
                  <a:schemeClr val="accent5"/>
                </a:solidFill>
              </a:rPr>
              <a:t>Optimal Dispatch</a:t>
            </a:r>
            <a:r>
              <a:rPr lang="en-US" b="1" dirty="0"/>
              <a:t>}}</a:t>
            </a:r>
          </a:p>
          <a:p>
            <a:pPr marL="568325" lvl="1" indent="-457200">
              <a:buFont typeface="+mj-lt"/>
              <a:buAutoNum type="arabicPeriod" startAt="2"/>
            </a:pPr>
            <a:endParaRPr lang="en-US" b="1" dirty="0"/>
          </a:p>
          <a:p>
            <a:pPr marL="111125" lvl="1" indent="0">
              <a:buNone/>
            </a:pPr>
            <a:endParaRPr lang="en-US" b="1" dirty="0"/>
          </a:p>
          <a:p>
            <a:pPr marL="568325" lvl="1" indent="-457200">
              <a:buFont typeface="+mj-lt"/>
              <a:buAutoNum type="arabicPeriod" startAt="2"/>
            </a:pPr>
            <a:endParaRPr lang="en-US" b="1" dirty="0"/>
          </a:p>
          <a:p>
            <a:pPr marL="347663" lvl="1" indent="-236538">
              <a:buFont typeface="+mj-lt"/>
              <a:buAutoNum type="arabicPeriod" startAt="2"/>
            </a:pPr>
            <a:r>
              <a:rPr lang="en-US" b="1" dirty="0"/>
              <a:t>BAA Total GHG Attribution &lt;= (Net TTC Difference - BAA Net Exports hourly in reference pass)</a:t>
            </a:r>
          </a:p>
          <a:p>
            <a:r>
              <a:rPr lang="en-US" sz="2000" dirty="0"/>
              <a:t>These reference pass results set </a:t>
            </a:r>
            <a:r>
              <a:rPr lang="en-US" sz="2000" b="1" dirty="0"/>
              <a:t>hourly export limits </a:t>
            </a:r>
            <a:r>
              <a:rPr lang="en-US" sz="2000" dirty="0"/>
              <a:t>that are enforced in the actual EDAM case for EIM and EDAM members for sales to GHG balancing authorities</a:t>
            </a:r>
          </a:p>
        </p:txBody>
      </p:sp>
      <p:sp>
        <p:nvSpPr>
          <p:cNvPr id="7" name="Text Placeholder 6"/>
          <p:cNvSpPr>
            <a:spLocks noGrp="1"/>
          </p:cNvSpPr>
          <p:nvPr>
            <p:ph type="body" sz="quarter" idx="19"/>
          </p:nvPr>
        </p:nvSpPr>
        <p:spPr/>
        <p:txBody>
          <a:bodyPr/>
          <a:lstStyle/>
          <a:p>
            <a:r>
              <a:rPr lang="en-US" dirty="0"/>
              <a:t>Appendix: </a:t>
            </a:r>
            <a:r>
              <a:rPr lang="en-US" b="1" dirty="0"/>
              <a:t>EDAM Modeling Assumptions</a:t>
            </a:r>
          </a:p>
        </p:txBody>
      </p:sp>
      <p:sp>
        <p:nvSpPr>
          <p:cNvPr id="6" name="Title 5"/>
          <p:cNvSpPr>
            <a:spLocks noGrp="1"/>
          </p:cNvSpPr>
          <p:nvPr>
            <p:ph type="title"/>
          </p:nvPr>
        </p:nvSpPr>
        <p:spPr/>
        <p:txBody>
          <a:bodyPr/>
          <a:lstStyle/>
          <a:p>
            <a:r>
              <a:rPr lang="en-US" dirty="0"/>
              <a:t>EDAM GHG Structure: “Reference Cycle”</a:t>
            </a:r>
          </a:p>
        </p:txBody>
      </p:sp>
      <p:sp>
        <p:nvSpPr>
          <p:cNvPr id="9" name="Right Arrow 8"/>
          <p:cNvSpPr/>
          <p:nvPr/>
        </p:nvSpPr>
        <p:spPr>
          <a:xfrm rot="16200000">
            <a:off x="4321521" y="3761122"/>
            <a:ext cx="340378" cy="25610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546225" y="4044248"/>
            <a:ext cx="3312942" cy="923330"/>
          </a:xfrm>
          <a:prstGeom prst="rect">
            <a:avLst/>
          </a:prstGeom>
          <a:noFill/>
        </p:spPr>
        <p:txBody>
          <a:bodyPr wrap="square" rtlCol="0">
            <a:spAutoFit/>
          </a:bodyPr>
          <a:lstStyle/>
          <a:p>
            <a:pPr algn="ctr"/>
            <a:r>
              <a:rPr lang="en-US" b="1" dirty="0">
                <a:solidFill>
                  <a:schemeClr val="accent1"/>
                </a:solidFill>
              </a:rPr>
              <a:t>Simulations assume resources bid all their capacity into the GHG Region</a:t>
            </a:r>
          </a:p>
        </p:txBody>
      </p:sp>
      <p:sp>
        <p:nvSpPr>
          <p:cNvPr id="11" name="Right Arrow 10"/>
          <p:cNvSpPr/>
          <p:nvPr/>
        </p:nvSpPr>
        <p:spPr>
          <a:xfrm rot="16200000">
            <a:off x="5920170" y="3788739"/>
            <a:ext cx="340378" cy="256101"/>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928194" y="4086979"/>
            <a:ext cx="2324330" cy="923330"/>
          </a:xfrm>
          <a:prstGeom prst="rect">
            <a:avLst/>
          </a:prstGeom>
          <a:noFill/>
        </p:spPr>
        <p:txBody>
          <a:bodyPr wrap="square" rtlCol="0">
            <a:spAutoFit/>
          </a:bodyPr>
          <a:lstStyle/>
          <a:p>
            <a:pPr algn="ctr"/>
            <a:r>
              <a:rPr lang="en-US" b="1" dirty="0">
                <a:solidFill>
                  <a:schemeClr val="accent3"/>
                </a:solidFill>
              </a:rPr>
              <a:t>Calculated using results of our GHG Reference Pass run</a:t>
            </a:r>
          </a:p>
        </p:txBody>
      </p:sp>
      <p:sp>
        <p:nvSpPr>
          <p:cNvPr id="13" name="Right Arrow 12"/>
          <p:cNvSpPr/>
          <p:nvPr/>
        </p:nvSpPr>
        <p:spPr>
          <a:xfrm rot="16200000">
            <a:off x="8244500" y="3788739"/>
            <a:ext cx="340378" cy="256101"/>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432906" y="4086979"/>
            <a:ext cx="2324330" cy="923330"/>
          </a:xfrm>
          <a:prstGeom prst="rect">
            <a:avLst/>
          </a:prstGeom>
          <a:noFill/>
        </p:spPr>
        <p:txBody>
          <a:bodyPr wrap="square" rtlCol="0">
            <a:spAutoFit/>
          </a:bodyPr>
          <a:lstStyle/>
          <a:p>
            <a:pPr algn="ctr"/>
            <a:r>
              <a:rPr lang="en-US" b="1" dirty="0">
                <a:solidFill>
                  <a:schemeClr val="accent5"/>
                </a:solidFill>
              </a:rPr>
              <a:t>GHG attribution cannot exceed final dispatch of resource</a:t>
            </a:r>
          </a:p>
        </p:txBody>
      </p:sp>
      <p:sp>
        <p:nvSpPr>
          <p:cNvPr id="3" name="Rectangle 2"/>
          <p:cNvSpPr/>
          <p:nvPr/>
        </p:nvSpPr>
        <p:spPr>
          <a:xfrm>
            <a:off x="656948" y="1402672"/>
            <a:ext cx="10635448" cy="134940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a:t>Our GHG modeling structure accounts for two constraints specified in the EDAM design for GHG attributions relative to a baseline from EDAM’s “reference pass” cycle, which we simulate as well</a:t>
            </a:r>
            <a:endParaRPr lang="en-US" sz="2400" b="1" dirty="0"/>
          </a:p>
        </p:txBody>
      </p:sp>
    </p:spTree>
    <p:extLst>
      <p:ext uri="{BB962C8B-B14F-4D97-AF65-F5344CB8AC3E}">
        <p14:creationId xmlns:p14="http://schemas.microsoft.com/office/powerpoint/2010/main" val="7909668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63</a:t>
            </a:fld>
            <a:endParaRPr lang="en-US" dirty="0"/>
          </a:p>
        </p:txBody>
      </p:sp>
      <p:sp>
        <p:nvSpPr>
          <p:cNvPr id="4" name="Text Placeholder 3"/>
          <p:cNvSpPr>
            <a:spLocks noGrp="1"/>
          </p:cNvSpPr>
          <p:nvPr>
            <p:ph type="body" sz="quarter" idx="16"/>
          </p:nvPr>
        </p:nvSpPr>
        <p:spPr>
          <a:xfrm>
            <a:off x="4625266" y="1181101"/>
            <a:ext cx="7047622" cy="4995862"/>
          </a:xfrm>
        </p:spPr>
        <p:txBody>
          <a:bodyPr/>
          <a:lstStyle/>
          <a:p>
            <a:r>
              <a:rPr lang="en-US" dirty="0"/>
              <a:t>Imbalance Reserve is a new reserve product being implemented by the CAISO as part of their DA Market Enhancements (DAME) initiative, and will apply to EDAM</a:t>
            </a:r>
          </a:p>
          <a:p>
            <a:pPr lvl="1"/>
            <a:r>
              <a:rPr lang="en-US" sz="1800" dirty="0"/>
              <a:t>The Imbalance Reserve requirement (up and down) will be set to meet the 97.5 percentile of each BAAs historical net load variability</a:t>
            </a:r>
          </a:p>
          <a:p>
            <a:pPr lvl="1"/>
            <a:r>
              <a:rPr lang="en-US" sz="1800" dirty="0"/>
              <a:t>In EDAM, participants’ Imbalance Reserve Requirement will be reduced by the diversity benefit created by pooling commitment and dispatch across the regional footprint</a:t>
            </a:r>
          </a:p>
          <a:p>
            <a:pPr lvl="1"/>
            <a:r>
              <a:rPr lang="en-US" sz="1800" dirty="0"/>
              <a:t>Does not impact other operating reserve types – regulation, contingency, etc.</a:t>
            </a:r>
          </a:p>
          <a:p>
            <a:pPr lvl="1"/>
            <a:r>
              <a:rPr lang="en-US" sz="1800" b="1" dirty="0">
                <a:solidFill>
                  <a:schemeClr val="accent2"/>
                </a:solidFill>
              </a:rPr>
              <a:t>Brattle Assumption:  </a:t>
            </a:r>
            <a:r>
              <a:rPr lang="en-US" sz="1800" dirty="0"/>
              <a:t>we calculated each EDAM participants Imbalance Reserve Requirement and the EDAM diversity benefit to reduce each member’s requirement</a:t>
            </a:r>
          </a:p>
        </p:txBody>
      </p:sp>
      <p:sp>
        <p:nvSpPr>
          <p:cNvPr id="7" name="Text Placeholder 6"/>
          <p:cNvSpPr>
            <a:spLocks noGrp="1"/>
          </p:cNvSpPr>
          <p:nvPr>
            <p:ph type="body" sz="quarter" idx="19"/>
          </p:nvPr>
        </p:nvSpPr>
        <p:spPr/>
        <p:txBody>
          <a:bodyPr/>
          <a:lstStyle/>
          <a:p>
            <a:r>
              <a:rPr lang="en-US" dirty="0"/>
              <a:t>Appendix: </a:t>
            </a:r>
            <a:r>
              <a:rPr lang="en-US" b="1" dirty="0"/>
              <a:t>EDAM Modeling Assumptions</a:t>
            </a:r>
          </a:p>
        </p:txBody>
      </p:sp>
      <p:sp>
        <p:nvSpPr>
          <p:cNvPr id="6" name="Title 5"/>
          <p:cNvSpPr>
            <a:spLocks noGrp="1"/>
          </p:cNvSpPr>
          <p:nvPr>
            <p:ph type="title"/>
          </p:nvPr>
        </p:nvSpPr>
        <p:spPr/>
        <p:txBody>
          <a:bodyPr/>
          <a:lstStyle/>
          <a:p>
            <a:r>
              <a:rPr lang="en-US" dirty="0"/>
              <a:t>Imbalance Reserve Requirement</a:t>
            </a:r>
          </a:p>
        </p:txBody>
      </p:sp>
      <p:sp>
        <p:nvSpPr>
          <p:cNvPr id="9" name="Text Placeholder 6"/>
          <p:cNvSpPr txBox="1">
            <a:spLocks/>
          </p:cNvSpPr>
          <p:nvPr/>
        </p:nvSpPr>
        <p:spPr>
          <a:xfrm>
            <a:off x="508000" y="1411550"/>
            <a:ext cx="4117266" cy="4447712"/>
          </a:xfrm>
          <a:prstGeom prst="rect">
            <a:avLst/>
          </a:prstGeom>
          <a:solidFill>
            <a:schemeClr val="accent2"/>
          </a:solidFill>
        </p:spPr>
        <p:txBody>
          <a:bodyPr vert="horz" lIns="45720" tIns="182880" rIns="91440" bIns="45720" rtlCol="0">
            <a:no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r>
              <a:rPr lang="en-US" sz="2800" cap="none" dirty="0">
                <a:solidFill>
                  <a:srgbClr val="FFFFFF"/>
                </a:solidFill>
              </a:rPr>
              <a:t>EDAM reserve requirement estimated to fall about 2-4.2 </a:t>
            </a:r>
            <a:r>
              <a:rPr lang="en-US" sz="2800" cap="none" dirty="0" err="1">
                <a:solidFill>
                  <a:srgbClr val="FFFFFF"/>
                </a:solidFill>
              </a:rPr>
              <a:t>GWh</a:t>
            </a:r>
            <a:r>
              <a:rPr lang="en-US" sz="2800" cap="none" dirty="0">
                <a:solidFill>
                  <a:srgbClr val="FFFFFF"/>
                </a:solidFill>
              </a:rPr>
              <a:t> in the EDAM Case (relative to Base Case) due to the diversity benefit achieved by the EDAM footprint</a:t>
            </a:r>
          </a:p>
        </p:txBody>
      </p:sp>
    </p:spTree>
    <p:extLst>
      <p:ext uri="{BB962C8B-B14F-4D97-AF65-F5344CB8AC3E}">
        <p14:creationId xmlns:p14="http://schemas.microsoft.com/office/powerpoint/2010/main" val="34734734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txBody>
          <a:bodyPr/>
          <a:lstStyle/>
          <a:p>
            <a:endParaRPr lang="en-US"/>
          </a:p>
        </p:txBody>
      </p:sp>
      <p:sp>
        <p:nvSpPr>
          <p:cNvPr id="3" name="Text Placeholder 2"/>
          <p:cNvSpPr>
            <a:spLocks noGrp="1"/>
          </p:cNvSpPr>
          <p:nvPr>
            <p:ph type="body" sz="quarter" idx="21"/>
          </p:nvPr>
        </p:nvSpPr>
        <p:spPr/>
        <p:txBody>
          <a:bodyPr/>
          <a:lstStyle/>
          <a:p>
            <a:r>
              <a:rPr lang="en-US" dirty="0"/>
              <a:t> </a:t>
            </a:r>
          </a:p>
        </p:txBody>
      </p:sp>
      <p:sp>
        <p:nvSpPr>
          <p:cNvPr id="4" name="Title 3"/>
          <p:cNvSpPr>
            <a:spLocks noGrp="1"/>
          </p:cNvSpPr>
          <p:nvPr>
            <p:ph type="title"/>
          </p:nvPr>
        </p:nvSpPr>
        <p:spPr/>
        <p:txBody>
          <a:bodyPr/>
          <a:lstStyle/>
          <a:p>
            <a:r>
              <a:rPr lang="en-US" dirty="0"/>
              <a:t>Appendix: Markets+ Assumptions</a:t>
            </a:r>
          </a:p>
        </p:txBody>
      </p:sp>
    </p:spTree>
    <p:extLst>
      <p:ext uri="{BB962C8B-B14F-4D97-AF65-F5344CB8AC3E}">
        <p14:creationId xmlns:p14="http://schemas.microsoft.com/office/powerpoint/2010/main" val="3259036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65</a:t>
            </a:fld>
            <a:endParaRPr lang="en-US" dirty="0"/>
          </a:p>
        </p:txBody>
      </p:sp>
      <p:sp>
        <p:nvSpPr>
          <p:cNvPr id="4" name="Text Placeholder 3"/>
          <p:cNvSpPr>
            <a:spLocks noGrp="1"/>
          </p:cNvSpPr>
          <p:nvPr>
            <p:ph type="body" sz="quarter" idx="16"/>
          </p:nvPr>
        </p:nvSpPr>
        <p:spPr/>
        <p:txBody>
          <a:bodyPr/>
          <a:lstStyle/>
          <a:p>
            <a:r>
              <a:rPr lang="en-US" b="1" dirty="0">
                <a:solidFill>
                  <a:schemeClr val="accent1"/>
                </a:solidFill>
              </a:rPr>
              <a:t>Modeling Assumption: </a:t>
            </a:r>
            <a:r>
              <a:rPr lang="en-US" b="1" dirty="0"/>
              <a:t>All transmission with other Markets+ entities was modeled as available for market transaction without any wheeling charges</a:t>
            </a:r>
          </a:p>
          <a:p>
            <a:pPr lvl="1"/>
            <a:r>
              <a:rPr lang="en-US" dirty="0"/>
              <a:t>Brattle modeled BPAT consistent with their participation in WEIM, with limited transmission made available to the market</a:t>
            </a:r>
          </a:p>
          <a:p>
            <a:pPr lvl="1"/>
            <a:r>
              <a:rPr lang="en-US" dirty="0"/>
              <a:t>We asked all study participants if you want to identify some transmission to set aside for WRAP, third party ownership, or other reasons. </a:t>
            </a:r>
          </a:p>
          <a:p>
            <a:pPr lvl="2"/>
            <a:r>
              <a:rPr lang="en-US" sz="1800" i="1" dirty="0"/>
              <a:t>No study participants identified any WRAP transmission to be withheld from the market optimization</a:t>
            </a:r>
          </a:p>
          <a:p>
            <a:pPr marL="346075" lvl="2" indent="0">
              <a:buNone/>
            </a:pPr>
            <a:endParaRPr lang="en-US" sz="1800" i="1" dirty="0"/>
          </a:p>
          <a:p>
            <a:pPr marL="111125" lvl="1" indent="0">
              <a:buNone/>
            </a:pPr>
            <a:endParaRPr lang="en-US" dirty="0"/>
          </a:p>
        </p:txBody>
      </p:sp>
      <p:sp>
        <p:nvSpPr>
          <p:cNvPr id="5" name="Text Placeholder 4"/>
          <p:cNvSpPr>
            <a:spLocks noGrp="1"/>
          </p:cNvSpPr>
          <p:nvPr>
            <p:ph type="body" sz="quarter" idx="19"/>
          </p:nvPr>
        </p:nvSpPr>
        <p:spPr/>
        <p:txBody>
          <a:bodyPr/>
          <a:lstStyle/>
          <a:p>
            <a:r>
              <a:rPr lang="en-US" dirty="0"/>
              <a:t>Appendix: Markets+ Assumptions</a:t>
            </a:r>
          </a:p>
        </p:txBody>
      </p:sp>
      <p:sp>
        <p:nvSpPr>
          <p:cNvPr id="6" name="Title 5"/>
          <p:cNvSpPr>
            <a:spLocks noGrp="1"/>
          </p:cNvSpPr>
          <p:nvPr>
            <p:ph type="title"/>
          </p:nvPr>
        </p:nvSpPr>
        <p:spPr/>
        <p:txBody>
          <a:bodyPr/>
          <a:lstStyle/>
          <a:p>
            <a:r>
              <a:rPr lang="en-US" dirty="0"/>
              <a:t>Transmission Usage in the Market</a:t>
            </a:r>
          </a:p>
        </p:txBody>
      </p:sp>
    </p:spTree>
    <p:extLst>
      <p:ext uri="{BB962C8B-B14F-4D97-AF65-F5344CB8AC3E}">
        <p14:creationId xmlns:p14="http://schemas.microsoft.com/office/powerpoint/2010/main" val="27512077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66</a:t>
            </a:fld>
            <a:endParaRPr lang="en-US" dirty="0"/>
          </a:p>
        </p:txBody>
      </p:sp>
      <p:sp>
        <p:nvSpPr>
          <p:cNvPr id="9" name="Text Placeholder 8"/>
          <p:cNvSpPr>
            <a:spLocks noGrp="1"/>
          </p:cNvSpPr>
          <p:nvPr>
            <p:ph type="body" sz="quarter" idx="16"/>
          </p:nvPr>
        </p:nvSpPr>
        <p:spPr/>
        <p:txBody>
          <a:bodyPr/>
          <a:lstStyle/>
          <a:p>
            <a:r>
              <a:rPr lang="en-US" b="1" dirty="0"/>
              <a:t>Based on our review of the draft tariff language and the task force materials posted online, we assume for the purposes of these studies that M+ will use the following approach:</a:t>
            </a:r>
          </a:p>
          <a:p>
            <a:pPr lvl="1"/>
            <a:r>
              <a:rPr lang="en-US" sz="2000" dirty="0"/>
              <a:t>Only energy identified as GHG surplus will be available to transfer to the GHG zone</a:t>
            </a:r>
          </a:p>
          <a:p>
            <a:pPr lvl="1"/>
            <a:r>
              <a:rPr lang="en-US" sz="2000" dirty="0"/>
              <a:t> GHG surplus identification will happen through the Resource Operator and Merit Order approach</a:t>
            </a:r>
          </a:p>
          <a:p>
            <a:pPr lvl="2"/>
            <a:r>
              <a:rPr lang="en-US" dirty="0"/>
              <a:t>Rules from state agencies may restrict what resources can be identified as surplus energy by the resource operator</a:t>
            </a:r>
          </a:p>
          <a:p>
            <a:pPr lvl="2"/>
            <a:r>
              <a:rPr lang="en-US" dirty="0"/>
              <a:t>Resource operators make all resources available for transfer to the GHG zone</a:t>
            </a:r>
          </a:p>
          <a:p>
            <a:pPr lvl="2"/>
            <a:r>
              <a:rPr lang="en-US" dirty="0"/>
              <a:t>BA-level hourly surplus capacity available for transfer to the GHG transfer is calculated outside of the model using modeled load and a merit order constructed from modeled cost and capacity assumptions</a:t>
            </a:r>
          </a:p>
          <a:p>
            <a:pPr lvl="2"/>
            <a:r>
              <a:rPr lang="en-US" dirty="0"/>
              <a:t>We apply type-specific GHG costs to surplus transfers to the GHG zone</a:t>
            </a:r>
          </a:p>
          <a:p>
            <a:pPr lvl="1"/>
            <a:r>
              <a:rPr lang="en-US" sz="2000" dirty="0"/>
              <a:t>We assume the market optimization will use the “Enhanced Floating Surplus” approach</a:t>
            </a:r>
          </a:p>
          <a:p>
            <a:pPr lvl="2"/>
            <a:r>
              <a:rPr lang="en-US" sz="1800" dirty="0"/>
              <a:t>This allows transfer of type-specific surpluses from anywhere in the dispatch range of eligible resource</a:t>
            </a:r>
          </a:p>
        </p:txBody>
      </p:sp>
      <p:sp>
        <p:nvSpPr>
          <p:cNvPr id="3" name="Text Placeholder 2"/>
          <p:cNvSpPr>
            <a:spLocks noGrp="1"/>
          </p:cNvSpPr>
          <p:nvPr>
            <p:ph type="body" sz="quarter" idx="19"/>
          </p:nvPr>
        </p:nvSpPr>
        <p:spPr/>
        <p:txBody>
          <a:bodyPr/>
          <a:lstStyle/>
          <a:p>
            <a:r>
              <a:rPr lang="en-US" dirty="0"/>
              <a:t>Appendix: Markets+ Assumptions</a:t>
            </a:r>
          </a:p>
        </p:txBody>
      </p:sp>
      <p:sp>
        <p:nvSpPr>
          <p:cNvPr id="8" name="Title 7"/>
          <p:cNvSpPr>
            <a:spLocks noGrp="1"/>
          </p:cNvSpPr>
          <p:nvPr>
            <p:ph type="title"/>
          </p:nvPr>
        </p:nvSpPr>
        <p:spPr/>
        <p:txBody>
          <a:bodyPr/>
          <a:lstStyle/>
          <a:p>
            <a:r>
              <a:rPr lang="en-US" dirty="0"/>
              <a:t>M+ GHG Structure</a:t>
            </a:r>
          </a:p>
        </p:txBody>
      </p:sp>
    </p:spTree>
    <p:extLst>
      <p:ext uri="{BB962C8B-B14F-4D97-AF65-F5344CB8AC3E}">
        <p14:creationId xmlns:p14="http://schemas.microsoft.com/office/powerpoint/2010/main" val="15978203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dirty="0"/>
              <a:t>brattle.com | </a:t>
            </a:r>
            <a:fld id="{C95ECF09-ED6D-489D-87B4-9DBCD4D54A41}" type="slidenum">
              <a:rPr lang="en-US" smtClean="0"/>
              <a:pPr/>
              <a:t>67</a:t>
            </a:fld>
            <a:endParaRPr lang="en-US" dirty="0"/>
          </a:p>
        </p:txBody>
      </p:sp>
      <p:sp>
        <p:nvSpPr>
          <p:cNvPr id="4" name="Text Placeholder 3"/>
          <p:cNvSpPr>
            <a:spLocks noGrp="1"/>
          </p:cNvSpPr>
          <p:nvPr>
            <p:ph type="body" sz="quarter" idx="16"/>
          </p:nvPr>
        </p:nvSpPr>
        <p:spPr>
          <a:xfrm>
            <a:off x="507999" y="1068224"/>
            <a:ext cx="11430675" cy="4995862"/>
          </a:xfrm>
        </p:spPr>
        <p:txBody>
          <a:bodyPr/>
          <a:lstStyle/>
          <a:p>
            <a:r>
              <a:rPr lang="en-US" b="1" dirty="0">
                <a:solidFill>
                  <a:schemeClr val="accent1"/>
                </a:solidFill>
              </a:rPr>
              <a:t>Modeling Assumption: </a:t>
            </a:r>
            <a:r>
              <a:rPr lang="en-US" b="1" dirty="0"/>
              <a:t>Brattle modeled the Markets+ seam consistent with the description from the Seams Task Force</a:t>
            </a:r>
          </a:p>
          <a:p>
            <a:pPr lvl="1"/>
            <a:r>
              <a:rPr lang="en-US" dirty="0"/>
              <a:t>Exports into or imports out of Markets+ were charged a small bilateral friction charge plus the exporting entity’s wheeling rate</a:t>
            </a:r>
          </a:p>
          <a:p>
            <a:pPr lvl="1"/>
            <a:r>
              <a:rPr lang="en-US" dirty="0"/>
              <a:t>This is consistent with how we model the CAISO seam in </a:t>
            </a:r>
            <a:r>
              <a:rPr lang="en-US"/>
              <a:t>the BAU </a:t>
            </a:r>
            <a:r>
              <a:rPr lang="en-US" dirty="0"/>
              <a:t>Case</a:t>
            </a:r>
          </a:p>
          <a:p>
            <a:pPr lvl="1"/>
            <a:r>
              <a:rPr lang="en-US" dirty="0"/>
              <a:t>Exports across the Markets+ seam into a GHG zone are charged an unspecified resource GHG cost (equivalent to the emissions charge for a generic gas-CC unit)</a:t>
            </a:r>
          </a:p>
          <a:p>
            <a:pPr lvl="2"/>
            <a:r>
              <a:rPr lang="en-US" sz="1600" dirty="0"/>
              <a:t>This makes Markets+ exports to CAISO and other GHG entities fairly expensive, as the GHG cost alone will be around $30/MWh</a:t>
            </a:r>
          </a:p>
        </p:txBody>
      </p:sp>
      <p:sp>
        <p:nvSpPr>
          <p:cNvPr id="5" name="Text Placeholder 4"/>
          <p:cNvSpPr>
            <a:spLocks noGrp="1"/>
          </p:cNvSpPr>
          <p:nvPr>
            <p:ph type="body" sz="quarter" idx="19"/>
          </p:nvPr>
        </p:nvSpPr>
        <p:spPr/>
        <p:txBody>
          <a:bodyPr/>
          <a:lstStyle/>
          <a:p>
            <a:r>
              <a:rPr lang="en-US" dirty="0"/>
              <a:t>Appendix: Markets+ Assumptions</a:t>
            </a:r>
          </a:p>
        </p:txBody>
      </p:sp>
      <p:sp>
        <p:nvSpPr>
          <p:cNvPr id="6" name="Title 5"/>
          <p:cNvSpPr>
            <a:spLocks noGrp="1"/>
          </p:cNvSpPr>
          <p:nvPr>
            <p:ph type="title"/>
          </p:nvPr>
        </p:nvSpPr>
        <p:spPr/>
        <p:txBody>
          <a:bodyPr/>
          <a:lstStyle/>
          <a:p>
            <a:r>
              <a:rPr lang="en-US" dirty="0"/>
              <a:t>Seams Management</a:t>
            </a:r>
          </a:p>
        </p:txBody>
      </p:sp>
      <p:pic>
        <p:nvPicPr>
          <p:cNvPr id="7" name="Picture 6"/>
          <p:cNvPicPr>
            <a:picLocks noChangeAspect="1"/>
          </p:cNvPicPr>
          <p:nvPr/>
        </p:nvPicPr>
        <p:blipFill>
          <a:blip r:embed="rId2"/>
          <a:stretch>
            <a:fillRect/>
          </a:stretch>
        </p:blipFill>
        <p:spPr>
          <a:xfrm>
            <a:off x="4235570" y="4488815"/>
            <a:ext cx="4157472" cy="2232660"/>
          </a:xfrm>
          <a:prstGeom prst="rect">
            <a:avLst/>
          </a:prstGeom>
        </p:spPr>
      </p:pic>
      <p:sp>
        <p:nvSpPr>
          <p:cNvPr id="8" name="TextBox 7"/>
          <p:cNvSpPr txBox="1"/>
          <p:nvPr/>
        </p:nvSpPr>
        <p:spPr>
          <a:xfrm>
            <a:off x="4235569" y="4197122"/>
            <a:ext cx="4330353" cy="369332"/>
          </a:xfrm>
          <a:prstGeom prst="rect">
            <a:avLst/>
          </a:prstGeom>
          <a:noFill/>
        </p:spPr>
        <p:txBody>
          <a:bodyPr wrap="none" rtlCol="0">
            <a:spAutoFit/>
          </a:bodyPr>
          <a:lstStyle/>
          <a:p>
            <a:r>
              <a:rPr lang="en-US" b="1" dirty="0">
                <a:solidFill>
                  <a:schemeClr val="accent1"/>
                </a:solidFill>
              </a:rPr>
              <a:t>Modeled Trading Friction Charges ($/MWh)</a:t>
            </a:r>
          </a:p>
        </p:txBody>
      </p:sp>
      <p:sp>
        <p:nvSpPr>
          <p:cNvPr id="10" name="Rectangle 9"/>
          <p:cNvSpPr/>
          <p:nvPr/>
        </p:nvSpPr>
        <p:spPr>
          <a:xfrm>
            <a:off x="4278790" y="5372135"/>
            <a:ext cx="4157472" cy="155276"/>
          </a:xfrm>
          <a:prstGeom prst="rect">
            <a:avLst/>
          </a:prstGeom>
          <a:solidFill>
            <a:srgbClr val="F5D8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278790" y="5018737"/>
            <a:ext cx="4157472" cy="155276"/>
          </a:xfrm>
          <a:prstGeom prst="rect">
            <a:avLst/>
          </a:prstGeom>
          <a:solidFill>
            <a:srgbClr val="F5D8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9029228" y="4734576"/>
            <a:ext cx="3004945" cy="830997"/>
          </a:xfrm>
          <a:prstGeom prst="rect">
            <a:avLst/>
          </a:prstGeom>
          <a:noFill/>
        </p:spPr>
        <p:txBody>
          <a:bodyPr wrap="square" rtlCol="0">
            <a:spAutoFit/>
          </a:bodyPr>
          <a:lstStyle/>
          <a:p>
            <a:r>
              <a:rPr lang="en-US" sz="1200" b="1" dirty="0">
                <a:solidFill>
                  <a:schemeClr val="accent6"/>
                </a:solidFill>
              </a:rPr>
              <a:t>Markets+ imports &amp; exports pay either the bilateral or RTO intertie friction costs </a:t>
            </a:r>
            <a:r>
              <a:rPr lang="en-US" sz="1200" b="1" i="1" dirty="0">
                <a:solidFill>
                  <a:schemeClr val="accent6"/>
                </a:solidFill>
              </a:rPr>
              <a:t>(RTO for trades with CAISO or SPP West, who connects to PACE)</a:t>
            </a:r>
          </a:p>
        </p:txBody>
      </p:sp>
      <p:cxnSp>
        <p:nvCxnSpPr>
          <p:cNvPr id="20" name="Straight Arrow Connector 19"/>
          <p:cNvCxnSpPr>
            <a:stCxn id="18" idx="1"/>
          </p:cNvCxnSpPr>
          <p:nvPr/>
        </p:nvCxnSpPr>
        <p:spPr>
          <a:xfrm flipH="1" flipV="1">
            <a:off x="8479482" y="5058982"/>
            <a:ext cx="549746" cy="91093"/>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8" idx="1"/>
          </p:cNvCxnSpPr>
          <p:nvPr/>
        </p:nvCxnSpPr>
        <p:spPr>
          <a:xfrm flipH="1">
            <a:off x="8479482" y="5150075"/>
            <a:ext cx="549746" cy="262304"/>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79617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68</a:t>
            </a:fld>
            <a:endParaRPr lang="en-US" dirty="0"/>
          </a:p>
        </p:txBody>
      </p:sp>
      <p:sp>
        <p:nvSpPr>
          <p:cNvPr id="4" name="Text Placeholder 3"/>
          <p:cNvSpPr>
            <a:spLocks noGrp="1"/>
          </p:cNvSpPr>
          <p:nvPr>
            <p:ph type="body" sz="quarter" idx="16"/>
          </p:nvPr>
        </p:nvSpPr>
        <p:spPr>
          <a:xfrm>
            <a:off x="507830" y="1068224"/>
            <a:ext cx="11164888" cy="4995862"/>
          </a:xfrm>
        </p:spPr>
        <p:txBody>
          <a:bodyPr/>
          <a:lstStyle/>
          <a:p>
            <a:r>
              <a:rPr lang="en-US" b="1" dirty="0"/>
              <a:t>Brattle modeled Markets+ with a real-time market that operates like SPP’s Western Energy Imbalance Service (WEIS)</a:t>
            </a:r>
            <a:endParaRPr lang="en-US" b="1" u="sng" dirty="0"/>
          </a:p>
          <a:p>
            <a:pPr lvl="1"/>
            <a:r>
              <a:rPr lang="en-US" dirty="0"/>
              <a:t>At the time the study was conducted, the Markets+ Task Forces had not discussed how the real-time market would function, but it is expected that Markets+ would include a RT market</a:t>
            </a:r>
          </a:p>
          <a:p>
            <a:pPr lvl="1"/>
            <a:r>
              <a:rPr lang="en-US" dirty="0"/>
              <a:t>This also provides an apples-to-apples comparison with EDAM/WEIM</a:t>
            </a:r>
            <a:endParaRPr lang="en-US" dirty="0">
              <a:solidFill>
                <a:schemeClr val="accent1"/>
              </a:solidFill>
            </a:endParaRPr>
          </a:p>
          <a:p>
            <a:pPr marL="0" lvl="1" indent="0">
              <a:spcBef>
                <a:spcPts val="0"/>
              </a:spcBef>
              <a:buNone/>
            </a:pPr>
            <a:endParaRPr lang="en-US" dirty="0"/>
          </a:p>
          <a:p>
            <a:pPr marL="111125" lvl="1" indent="0">
              <a:buNone/>
            </a:pPr>
            <a:r>
              <a:rPr lang="en-US" b="1" dirty="0"/>
              <a:t>Real-time transactions at the Markets+ seam pay a small hurdle rate to capture bilateral friction + the exporting BAA’s wheeling free + applicable GHG costs</a:t>
            </a:r>
          </a:p>
          <a:p>
            <a:pPr lvl="1"/>
            <a:r>
              <a:rPr lang="en-US" dirty="0"/>
              <a:t>Transactions in real time across GHG zones and between markets (e.g., from EDAM to Markets+ or from Markets+ to CAISO/EDAM are charged the unspecified GHG rate)</a:t>
            </a:r>
          </a:p>
          <a:p>
            <a:pPr lvl="2"/>
            <a:r>
              <a:rPr lang="en-US" dirty="0"/>
              <a:t>For example, exports from </a:t>
            </a:r>
            <a:r>
              <a:rPr lang="en-US" b="1" dirty="0"/>
              <a:t>CAISO to Markets+ </a:t>
            </a:r>
            <a:r>
              <a:rPr lang="en-US" dirty="0"/>
              <a:t>are charged the CAISO TAC + hurdle rate</a:t>
            </a:r>
            <a:endParaRPr lang="en-US" b="1" dirty="0">
              <a:solidFill>
                <a:schemeClr val="accent6"/>
              </a:solidFill>
            </a:endParaRPr>
          </a:p>
          <a:p>
            <a:pPr lvl="2"/>
            <a:r>
              <a:rPr lang="en-US" dirty="0"/>
              <a:t>Exports from </a:t>
            </a:r>
            <a:r>
              <a:rPr lang="en-US" b="1" dirty="0"/>
              <a:t>Markets+ to CAISO </a:t>
            </a:r>
            <a:r>
              <a:rPr lang="en-US" dirty="0"/>
              <a:t>are charged the GHG rate + exporter’s OATT rate + hurdle rate</a:t>
            </a:r>
            <a:endParaRPr lang="en-US" b="1" dirty="0">
              <a:solidFill>
                <a:schemeClr val="accent6"/>
              </a:solidFill>
            </a:endParaRPr>
          </a:p>
          <a:p>
            <a:pPr marL="111125" lvl="1" indent="0">
              <a:buNone/>
            </a:pPr>
            <a:endParaRPr lang="en-US" b="1" dirty="0">
              <a:solidFill>
                <a:schemeClr val="accent1"/>
              </a:solidFill>
            </a:endParaRPr>
          </a:p>
          <a:p>
            <a:pPr marL="111125" lvl="1" indent="0">
              <a:buNone/>
            </a:pPr>
            <a:endParaRPr lang="en-US" dirty="0"/>
          </a:p>
        </p:txBody>
      </p:sp>
      <p:sp>
        <p:nvSpPr>
          <p:cNvPr id="5" name="Text Placeholder 4"/>
          <p:cNvSpPr>
            <a:spLocks noGrp="1"/>
          </p:cNvSpPr>
          <p:nvPr>
            <p:ph type="body" sz="quarter" idx="19"/>
          </p:nvPr>
        </p:nvSpPr>
        <p:spPr/>
        <p:txBody>
          <a:bodyPr/>
          <a:lstStyle/>
          <a:p>
            <a:r>
              <a:rPr lang="en-US" dirty="0"/>
              <a:t>Appendix: Markets+ Assumptions</a:t>
            </a:r>
          </a:p>
        </p:txBody>
      </p:sp>
      <p:sp>
        <p:nvSpPr>
          <p:cNvPr id="6" name="Title 5"/>
          <p:cNvSpPr>
            <a:spLocks noGrp="1"/>
          </p:cNvSpPr>
          <p:nvPr>
            <p:ph type="title"/>
          </p:nvPr>
        </p:nvSpPr>
        <p:spPr/>
        <p:txBody>
          <a:bodyPr/>
          <a:lstStyle/>
          <a:p>
            <a:r>
              <a:rPr lang="en-US" dirty="0"/>
              <a:t>Real Time Market</a:t>
            </a:r>
          </a:p>
        </p:txBody>
      </p:sp>
    </p:spTree>
    <p:extLst>
      <p:ext uri="{BB962C8B-B14F-4D97-AF65-F5344CB8AC3E}">
        <p14:creationId xmlns:p14="http://schemas.microsoft.com/office/powerpoint/2010/main" val="267654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39343"/>
          <a:stretch/>
        </p:blipFill>
        <p:spPr>
          <a:xfrm>
            <a:off x="5866683" y="1860242"/>
            <a:ext cx="2896317" cy="3611880"/>
          </a:xfrm>
          <a:prstGeom prst="rect">
            <a:avLst/>
          </a:prstGeom>
        </p:spPr>
      </p:pic>
      <p:sp>
        <p:nvSpPr>
          <p:cNvPr id="42" name="Text Placeholder 41"/>
          <p:cNvSpPr>
            <a:spLocks noGrp="1"/>
          </p:cNvSpPr>
          <p:nvPr>
            <p:ph type="body" sz="quarter" idx="19"/>
          </p:nvPr>
        </p:nvSpPr>
        <p:spPr/>
        <p:txBody>
          <a:bodyPr/>
          <a:lstStyle/>
          <a:p>
            <a:r>
              <a:rPr lang="en-US" dirty="0"/>
              <a:t>Overview of NVE studies</a:t>
            </a:r>
          </a:p>
        </p:txBody>
      </p:sp>
      <p:sp>
        <p:nvSpPr>
          <p:cNvPr id="5" name="Title 4"/>
          <p:cNvSpPr>
            <a:spLocks noGrp="1"/>
          </p:cNvSpPr>
          <p:nvPr>
            <p:ph type="title"/>
          </p:nvPr>
        </p:nvSpPr>
        <p:spPr/>
        <p:txBody>
          <a:bodyPr/>
          <a:lstStyle/>
          <a:p>
            <a:r>
              <a:rPr lang="en-US" dirty="0"/>
              <a:t>Summer 2023 NVE EDAM benefits study</a:t>
            </a:r>
          </a:p>
        </p:txBody>
      </p:sp>
      <p:sp>
        <p:nvSpPr>
          <p:cNvPr id="2" name="Slide Number Placeholder 1"/>
          <p:cNvSpPr>
            <a:spLocks noGrp="1"/>
          </p:cNvSpPr>
          <p:nvPr>
            <p:ph type="sldNum" sz="quarter" idx="4294967295"/>
          </p:nvPr>
        </p:nvSpPr>
        <p:spPr>
          <a:xfrm>
            <a:off x="10737850" y="6356350"/>
            <a:ext cx="1454150" cy="365125"/>
          </a:xfrm>
        </p:spPr>
        <p:txBody>
          <a:bodyPr/>
          <a:lstStyle/>
          <a:p>
            <a:r>
              <a:rPr lang="en-US"/>
              <a:t>brattle.com | </a:t>
            </a:r>
            <a:fld id="{C95ECF09-ED6D-489D-87B4-9DBCD4D54A41}" type="slidenum">
              <a:rPr lang="en-US" smtClean="0"/>
              <a:pPr/>
              <a:t>6</a:t>
            </a:fld>
            <a:endParaRPr lang="en-US" dirty="0"/>
          </a:p>
        </p:txBody>
      </p:sp>
      <p:sp>
        <p:nvSpPr>
          <p:cNvPr id="6" name="Rectangle 5"/>
          <p:cNvSpPr/>
          <p:nvPr/>
        </p:nvSpPr>
        <p:spPr>
          <a:xfrm>
            <a:off x="839754" y="1968759"/>
            <a:ext cx="3886200" cy="7088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b="1" dirty="0"/>
              <a:t>2022 EDAM Benefits Study model</a:t>
            </a:r>
            <a:br>
              <a:rPr lang="en-US" dirty="0"/>
            </a:br>
            <a:r>
              <a:rPr lang="en-US" i="1" dirty="0"/>
              <a:t>BAU &amp; EDAM scenarios</a:t>
            </a:r>
          </a:p>
        </p:txBody>
      </p:sp>
      <p:sp>
        <p:nvSpPr>
          <p:cNvPr id="9" name="Rectangle 8"/>
          <p:cNvSpPr/>
          <p:nvPr/>
        </p:nvSpPr>
        <p:spPr>
          <a:xfrm>
            <a:off x="839754" y="2779476"/>
            <a:ext cx="3886200" cy="249356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a:t>Updates &amp; Enhancements:</a:t>
            </a:r>
          </a:p>
          <a:p>
            <a:pPr marL="285750" indent="-285750">
              <a:buFont typeface="Arial" panose="020B0604020202020204" pitchFamily="34" charset="0"/>
              <a:buChar char="•"/>
            </a:pPr>
            <a:r>
              <a:rPr lang="en-US" sz="1600" dirty="0"/>
              <a:t>NVE resource mix, load, and transmission updates</a:t>
            </a:r>
          </a:p>
          <a:p>
            <a:pPr marL="285750" indent="-285750">
              <a:buFont typeface="Arial" panose="020B0604020202020204" pitchFamily="34" charset="0"/>
              <a:buChar char="•"/>
            </a:pPr>
            <a:r>
              <a:rPr lang="en-US" sz="1600" dirty="0"/>
              <a:t>Other joint study funder resource mix, load, and transmission updates</a:t>
            </a:r>
          </a:p>
          <a:p>
            <a:pPr marL="285750" indent="-285750">
              <a:buFont typeface="Arial" panose="020B0604020202020204" pitchFamily="34" charset="0"/>
              <a:buChar char="•"/>
            </a:pPr>
            <a:r>
              <a:rPr lang="en-US" sz="1600" dirty="0"/>
              <a:t>Add NVE to EDAM footprint</a:t>
            </a:r>
          </a:p>
          <a:p>
            <a:pPr marL="285750" indent="-285750">
              <a:buFont typeface="Arial" panose="020B0604020202020204" pitchFamily="34" charset="0"/>
              <a:buChar char="•"/>
            </a:pPr>
            <a:r>
              <a:rPr lang="en-US" sz="1600" dirty="0"/>
              <a:t>Updated CAISO/PAC resource mix &amp; load to latest IRPs</a:t>
            </a:r>
          </a:p>
          <a:p>
            <a:pPr marL="285750" indent="-285750">
              <a:buFont typeface="Arial" panose="020B0604020202020204" pitchFamily="34" charset="0"/>
              <a:buChar char="•"/>
            </a:pPr>
            <a:r>
              <a:rPr lang="en-US" sz="1600" dirty="0"/>
              <a:t>Add Trans West Express </a:t>
            </a:r>
          </a:p>
        </p:txBody>
      </p:sp>
      <p:sp>
        <p:nvSpPr>
          <p:cNvPr id="10" name="Rectangle 9"/>
          <p:cNvSpPr/>
          <p:nvPr/>
        </p:nvSpPr>
        <p:spPr>
          <a:xfrm>
            <a:off x="839754" y="5410755"/>
            <a:ext cx="3886200" cy="7088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b="1" dirty="0"/>
              <a:t>NVE EDAM Benefits Study model</a:t>
            </a:r>
          </a:p>
          <a:p>
            <a:pPr algn="ctr"/>
            <a:r>
              <a:rPr lang="en-US" i="1" dirty="0"/>
              <a:t>BAU &amp; EDAM scenarios</a:t>
            </a:r>
          </a:p>
        </p:txBody>
      </p:sp>
      <p:sp>
        <p:nvSpPr>
          <p:cNvPr id="12" name="TextBox 11"/>
          <p:cNvSpPr txBox="1"/>
          <p:nvPr/>
        </p:nvSpPr>
        <p:spPr>
          <a:xfrm>
            <a:off x="1368196" y="1434735"/>
            <a:ext cx="2547877" cy="369332"/>
          </a:xfrm>
          <a:prstGeom prst="rect">
            <a:avLst/>
          </a:prstGeom>
          <a:noFill/>
        </p:spPr>
        <p:txBody>
          <a:bodyPr wrap="none" rtlCol="0">
            <a:spAutoFit/>
          </a:bodyPr>
          <a:lstStyle/>
          <a:p>
            <a:r>
              <a:rPr lang="en-US" b="1" dirty="0">
                <a:solidFill>
                  <a:schemeClr val="accent1"/>
                </a:solidFill>
              </a:rPr>
              <a:t>Overview of Study Setup</a:t>
            </a:r>
          </a:p>
        </p:txBody>
      </p:sp>
      <p:sp>
        <p:nvSpPr>
          <p:cNvPr id="21" name="TextBox 20"/>
          <p:cNvSpPr txBox="1"/>
          <p:nvPr/>
        </p:nvSpPr>
        <p:spPr>
          <a:xfrm>
            <a:off x="5937307" y="1354388"/>
            <a:ext cx="5197320" cy="615553"/>
          </a:xfrm>
          <a:prstGeom prst="rect">
            <a:avLst/>
          </a:prstGeom>
          <a:noFill/>
        </p:spPr>
        <p:txBody>
          <a:bodyPr wrap="none" rtlCol="0">
            <a:spAutoFit/>
          </a:bodyPr>
          <a:lstStyle/>
          <a:p>
            <a:r>
              <a:rPr lang="en-US" b="1" dirty="0">
                <a:solidFill>
                  <a:schemeClr val="accent1"/>
                </a:solidFill>
              </a:rPr>
              <a:t>Summary of NVE EDAM Participation Benefit Drivers</a:t>
            </a:r>
          </a:p>
          <a:p>
            <a:r>
              <a:rPr lang="en-US" sz="1600" b="1" i="1" dirty="0">
                <a:solidFill>
                  <a:schemeClr val="accent1"/>
                </a:solidFill>
              </a:rPr>
              <a:t>$million, EDAM minus BAU cases</a:t>
            </a:r>
          </a:p>
        </p:txBody>
      </p:sp>
      <p:sp>
        <p:nvSpPr>
          <p:cNvPr id="27" name="Right Brace 26"/>
          <p:cNvSpPr/>
          <p:nvPr/>
        </p:nvSpPr>
        <p:spPr>
          <a:xfrm rot="10800000">
            <a:off x="4798643" y="1952452"/>
            <a:ext cx="367721" cy="4403897"/>
          </a:xfrm>
          <a:prstGeom prst="rightBrace">
            <a:avLst>
              <a:gd name="adj1" fmla="val 94239"/>
              <a:gd name="adj2" fmla="val 13145"/>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8" name="Group 37"/>
          <p:cNvGrpSpPr/>
          <p:nvPr/>
        </p:nvGrpSpPr>
        <p:grpSpPr>
          <a:xfrm>
            <a:off x="5380262" y="3095736"/>
            <a:ext cx="692292" cy="2455831"/>
            <a:chOff x="5380262" y="3100498"/>
            <a:chExt cx="692292" cy="2455831"/>
          </a:xfrm>
        </p:grpSpPr>
        <p:cxnSp>
          <p:nvCxnSpPr>
            <p:cNvPr id="29" name="Straight Arrow Connector 28"/>
            <p:cNvCxnSpPr/>
            <p:nvPr/>
          </p:nvCxnSpPr>
          <p:spPr>
            <a:xfrm flipV="1">
              <a:off x="5928298" y="3433493"/>
              <a:ext cx="0" cy="731520"/>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rot="16200000">
              <a:off x="5022472" y="3458288"/>
              <a:ext cx="1146468" cy="430887"/>
            </a:xfrm>
            <a:prstGeom prst="rect">
              <a:avLst/>
            </a:prstGeom>
            <a:noFill/>
          </p:spPr>
          <p:txBody>
            <a:bodyPr wrap="none" rtlCol="0">
              <a:spAutoFit/>
            </a:bodyPr>
            <a:lstStyle/>
            <a:p>
              <a:r>
                <a:rPr lang="en-US" sz="1100" i="1" dirty="0">
                  <a:solidFill>
                    <a:schemeClr val="tx1">
                      <a:lumMod val="50000"/>
                      <a:lumOff val="50000"/>
                    </a:schemeClr>
                  </a:solidFill>
                </a:rPr>
                <a:t>cost decrease or </a:t>
              </a:r>
              <a:br>
                <a:rPr lang="en-US" sz="1100" i="1" dirty="0">
                  <a:solidFill>
                    <a:schemeClr val="tx1">
                      <a:lumMod val="50000"/>
                      <a:lumOff val="50000"/>
                    </a:schemeClr>
                  </a:solidFill>
                </a:rPr>
              </a:br>
              <a:r>
                <a:rPr lang="en-US" sz="1100" i="1" dirty="0">
                  <a:solidFill>
                    <a:schemeClr val="tx1">
                      <a:lumMod val="50000"/>
                      <a:lumOff val="50000"/>
                    </a:schemeClr>
                  </a:solidFill>
                </a:rPr>
                <a:t>revenue increase</a:t>
              </a:r>
            </a:p>
          </p:txBody>
        </p:sp>
        <p:cxnSp>
          <p:nvCxnSpPr>
            <p:cNvPr id="31" name="Straight Arrow Connector 30"/>
            <p:cNvCxnSpPr/>
            <p:nvPr/>
          </p:nvCxnSpPr>
          <p:spPr>
            <a:xfrm>
              <a:off x="5928298" y="4599702"/>
              <a:ext cx="0" cy="731520"/>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rot="16200000">
              <a:off x="5004840" y="4750018"/>
              <a:ext cx="1181734" cy="430887"/>
            </a:xfrm>
            <a:prstGeom prst="rect">
              <a:avLst/>
            </a:prstGeom>
            <a:noFill/>
          </p:spPr>
          <p:txBody>
            <a:bodyPr wrap="none" rtlCol="0">
              <a:spAutoFit/>
            </a:bodyPr>
            <a:lstStyle/>
            <a:p>
              <a:r>
                <a:rPr lang="en-US" sz="1100" i="1" dirty="0">
                  <a:solidFill>
                    <a:schemeClr val="tx1">
                      <a:lumMod val="50000"/>
                      <a:lumOff val="50000"/>
                    </a:schemeClr>
                  </a:solidFill>
                </a:rPr>
                <a:t>cost increase or</a:t>
              </a:r>
              <a:br>
                <a:rPr lang="en-US" sz="1100" i="1" dirty="0">
                  <a:solidFill>
                    <a:schemeClr val="tx1">
                      <a:lumMod val="50000"/>
                      <a:lumOff val="50000"/>
                    </a:schemeClr>
                  </a:solidFill>
                </a:rPr>
              </a:br>
              <a:r>
                <a:rPr lang="en-US" sz="1100" i="1" dirty="0">
                  <a:solidFill>
                    <a:schemeClr val="tx1">
                      <a:lumMod val="50000"/>
                      <a:lumOff val="50000"/>
                    </a:schemeClr>
                  </a:solidFill>
                </a:rPr>
                <a:t>revenue decrease</a:t>
              </a:r>
            </a:p>
          </p:txBody>
        </p:sp>
        <p:cxnSp>
          <p:nvCxnSpPr>
            <p:cNvPr id="37" name="Straight Connector 36"/>
            <p:cNvCxnSpPr/>
            <p:nvPr/>
          </p:nvCxnSpPr>
          <p:spPr>
            <a:xfrm flipH="1">
              <a:off x="5380262" y="4391262"/>
              <a:ext cx="692292"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9" name="Oval 38"/>
          <p:cNvSpPr/>
          <p:nvPr/>
        </p:nvSpPr>
        <p:spPr>
          <a:xfrm>
            <a:off x="279399" y="2043632"/>
            <a:ext cx="457200" cy="457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40" name="Oval 39"/>
          <p:cNvSpPr/>
          <p:nvPr/>
        </p:nvSpPr>
        <p:spPr>
          <a:xfrm>
            <a:off x="275606" y="3664456"/>
            <a:ext cx="457200" cy="4572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2</a:t>
            </a:r>
          </a:p>
        </p:txBody>
      </p:sp>
      <p:sp>
        <p:nvSpPr>
          <p:cNvPr id="41" name="Oval 40"/>
          <p:cNvSpPr/>
          <p:nvPr/>
        </p:nvSpPr>
        <p:spPr>
          <a:xfrm>
            <a:off x="275606" y="5535648"/>
            <a:ext cx="457200" cy="457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3</a:t>
            </a:r>
          </a:p>
        </p:txBody>
      </p:sp>
      <p:sp>
        <p:nvSpPr>
          <p:cNvPr id="44" name="TextBox 43"/>
          <p:cNvSpPr txBox="1"/>
          <p:nvPr/>
        </p:nvSpPr>
        <p:spPr>
          <a:xfrm>
            <a:off x="7174712" y="3052608"/>
            <a:ext cx="802433" cy="184666"/>
          </a:xfrm>
          <a:prstGeom prst="rect">
            <a:avLst/>
          </a:prstGeom>
          <a:solidFill>
            <a:schemeClr val="bg1">
              <a:alpha val="56000"/>
            </a:schemeClr>
          </a:solidFill>
        </p:spPr>
        <p:txBody>
          <a:bodyPr wrap="square" lIns="0" tIns="0" rIns="0" bIns="0" rtlCol="0">
            <a:spAutoFit/>
          </a:bodyPr>
          <a:lstStyle/>
          <a:p>
            <a:pPr algn="ctr"/>
            <a:r>
              <a:rPr lang="en-US" sz="1200" b="1" dirty="0">
                <a:solidFill>
                  <a:schemeClr val="accent6"/>
                </a:solidFill>
              </a:rPr>
              <a:t>$113 million</a:t>
            </a:r>
          </a:p>
        </p:txBody>
      </p:sp>
      <p:sp>
        <p:nvSpPr>
          <p:cNvPr id="47" name="TextBox 46"/>
          <p:cNvSpPr txBox="1"/>
          <p:nvPr/>
        </p:nvSpPr>
        <p:spPr>
          <a:xfrm>
            <a:off x="5468644" y="5472677"/>
            <a:ext cx="5269205" cy="945595"/>
          </a:xfrm>
          <a:prstGeom prst="rect">
            <a:avLst/>
          </a:prstGeom>
          <a:noFill/>
        </p:spPr>
        <p:txBody>
          <a:bodyPr wrap="square" numCol="2" rtlCol="0">
            <a:noAutofit/>
          </a:bodyPr>
          <a:lstStyle/>
          <a:p>
            <a:r>
              <a:rPr lang="en-US" sz="1400" b="1" dirty="0">
                <a:solidFill>
                  <a:schemeClr val="accent5">
                    <a:lumMod val="40000"/>
                    <a:lumOff val="60000"/>
                  </a:schemeClr>
                </a:solidFill>
              </a:rPr>
              <a:t>DA Market Congestion Revenue</a:t>
            </a:r>
          </a:p>
          <a:p>
            <a:r>
              <a:rPr lang="en-US" sz="1400" b="1" dirty="0">
                <a:solidFill>
                  <a:schemeClr val="accent5"/>
                </a:solidFill>
              </a:rPr>
              <a:t>RT Market Congestion Revenue</a:t>
            </a:r>
          </a:p>
          <a:p>
            <a:r>
              <a:rPr lang="en-US" sz="1400" b="1" dirty="0">
                <a:solidFill>
                  <a:schemeClr val="accent5">
                    <a:lumMod val="50000"/>
                  </a:schemeClr>
                </a:solidFill>
              </a:rPr>
              <a:t>Bilateral Trading Revenue</a:t>
            </a:r>
          </a:p>
          <a:p>
            <a:r>
              <a:rPr lang="en-US" sz="1400" b="1" dirty="0">
                <a:solidFill>
                  <a:schemeClr val="accent4"/>
                </a:solidFill>
              </a:rPr>
              <a:t>Wheeling Revenue</a:t>
            </a:r>
          </a:p>
          <a:p>
            <a:r>
              <a:rPr lang="en-US" sz="1400" b="1" dirty="0">
                <a:solidFill>
                  <a:schemeClr val="accent3"/>
                </a:solidFill>
              </a:rPr>
              <a:t>Sales Revenue</a:t>
            </a:r>
          </a:p>
          <a:p>
            <a:r>
              <a:rPr lang="en-US" sz="1400" b="1" dirty="0">
                <a:solidFill>
                  <a:schemeClr val="accent2"/>
                </a:solidFill>
              </a:rPr>
              <a:t>Purchase Cost</a:t>
            </a:r>
          </a:p>
          <a:p>
            <a:r>
              <a:rPr lang="en-US" sz="1400" b="1" dirty="0">
                <a:solidFill>
                  <a:schemeClr val="accent1"/>
                </a:solidFill>
              </a:rPr>
              <a:t>Production Cost</a:t>
            </a:r>
          </a:p>
          <a:p>
            <a:r>
              <a:rPr lang="en-US" sz="1400" b="1" dirty="0">
                <a:solidFill>
                  <a:schemeClr val="accent6"/>
                </a:solidFill>
              </a:rPr>
              <a:t>Net Benefit (dash)</a:t>
            </a:r>
          </a:p>
        </p:txBody>
      </p:sp>
      <p:sp>
        <p:nvSpPr>
          <p:cNvPr id="48" name="TextBox 47"/>
          <p:cNvSpPr txBox="1"/>
          <p:nvPr/>
        </p:nvSpPr>
        <p:spPr>
          <a:xfrm>
            <a:off x="9463319" y="2015890"/>
            <a:ext cx="2415003" cy="1323439"/>
          </a:xfrm>
          <a:prstGeom prst="rect">
            <a:avLst/>
          </a:prstGeom>
          <a:noFill/>
        </p:spPr>
        <p:txBody>
          <a:bodyPr wrap="square" rtlCol="0">
            <a:spAutoFit/>
          </a:bodyPr>
          <a:lstStyle/>
          <a:p>
            <a:r>
              <a:rPr lang="en-US" sz="1600" dirty="0"/>
              <a:t>Increased EDAM to Southwest exports via NVE increase NVE wheeling revenues and generate EDAM transfer revenues</a:t>
            </a:r>
          </a:p>
        </p:txBody>
      </p:sp>
      <p:cxnSp>
        <p:nvCxnSpPr>
          <p:cNvPr id="50" name="Straight Arrow Connector 49"/>
          <p:cNvCxnSpPr/>
          <p:nvPr/>
        </p:nvCxnSpPr>
        <p:spPr>
          <a:xfrm flipH="1">
            <a:off x="8093165" y="2300530"/>
            <a:ext cx="1307702" cy="102575"/>
          </a:xfrm>
          <a:prstGeom prst="straightConnector1">
            <a:avLst/>
          </a:prstGeom>
          <a:ln>
            <a:solidFill>
              <a:schemeClr val="accent5">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9378164" y="3580484"/>
            <a:ext cx="2328631" cy="1569660"/>
          </a:xfrm>
          <a:prstGeom prst="rect">
            <a:avLst/>
          </a:prstGeom>
          <a:noFill/>
        </p:spPr>
        <p:txBody>
          <a:bodyPr wrap="square" rtlCol="0">
            <a:spAutoFit/>
          </a:bodyPr>
          <a:lstStyle/>
          <a:p>
            <a:r>
              <a:rPr lang="en-US" sz="1600" dirty="0"/>
              <a:t>Increased sales of efficient gas generation increase production costs but generates significant sales revenue, a net APC benefit for NVE</a:t>
            </a:r>
          </a:p>
        </p:txBody>
      </p:sp>
      <p:cxnSp>
        <p:nvCxnSpPr>
          <p:cNvPr id="55" name="Straight Arrow Connector 54"/>
          <p:cNvCxnSpPr/>
          <p:nvPr/>
        </p:nvCxnSpPr>
        <p:spPr>
          <a:xfrm flipH="1" flipV="1">
            <a:off x="8115869" y="3767337"/>
            <a:ext cx="1262295" cy="152401"/>
          </a:xfrm>
          <a:prstGeom prst="straightConnector1">
            <a:avLst/>
          </a:prstGeom>
          <a:ln>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3" idx="1"/>
          </p:cNvCxnSpPr>
          <p:nvPr/>
        </p:nvCxnSpPr>
        <p:spPr>
          <a:xfrm flipH="1">
            <a:off x="8201026" y="4365314"/>
            <a:ext cx="1177138" cy="36861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8135744" y="2682406"/>
            <a:ext cx="1307702" cy="102575"/>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2615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69</a:t>
            </a:fld>
            <a:endParaRPr lang="en-US" dirty="0"/>
          </a:p>
        </p:txBody>
      </p:sp>
      <p:sp>
        <p:nvSpPr>
          <p:cNvPr id="4" name="Text Placeholder 3"/>
          <p:cNvSpPr>
            <a:spLocks noGrp="1"/>
          </p:cNvSpPr>
          <p:nvPr>
            <p:ph type="body" sz="quarter" idx="16"/>
          </p:nvPr>
        </p:nvSpPr>
        <p:spPr>
          <a:xfrm>
            <a:off x="507830" y="1142751"/>
            <a:ext cx="11164888" cy="4995862"/>
          </a:xfrm>
        </p:spPr>
        <p:txBody>
          <a:bodyPr/>
          <a:lstStyle/>
          <a:p>
            <a:r>
              <a:rPr lang="en-US" b="1" dirty="0"/>
              <a:t>Congestion revenues are allocated back to market participants consistent with proposed constraint-level approach</a:t>
            </a:r>
          </a:p>
          <a:p>
            <a:pPr lvl="1"/>
            <a:r>
              <a:rPr lang="en-US" dirty="0"/>
              <a:t>The Markets+ proposed approach is to allocate congestion based on the portion of rights each market participant owns on the constraint where congestion is collected</a:t>
            </a:r>
          </a:p>
          <a:p>
            <a:pPr lvl="1"/>
            <a:r>
              <a:rPr lang="en-US" sz="1800" i="1" dirty="0"/>
              <a:t>This differs from the EDAM model where tie points were used between BAs to determine the allocation of revenue between two BAs, splitting revenue into internal congestion revenue within a BA (kept by that BA), and transfer revenue between two BAs (split 50/50 between the BAs)</a:t>
            </a:r>
          </a:p>
        </p:txBody>
      </p:sp>
      <p:sp>
        <p:nvSpPr>
          <p:cNvPr id="5" name="Text Placeholder 4"/>
          <p:cNvSpPr>
            <a:spLocks noGrp="1"/>
          </p:cNvSpPr>
          <p:nvPr>
            <p:ph type="body" sz="quarter" idx="19"/>
          </p:nvPr>
        </p:nvSpPr>
        <p:spPr/>
        <p:txBody>
          <a:bodyPr/>
          <a:lstStyle/>
          <a:p>
            <a:r>
              <a:rPr lang="en-US" dirty="0"/>
              <a:t>Appendix: Markets+ Assumptions</a:t>
            </a:r>
          </a:p>
        </p:txBody>
      </p:sp>
      <p:sp>
        <p:nvSpPr>
          <p:cNvPr id="6" name="Title 5"/>
          <p:cNvSpPr>
            <a:spLocks noGrp="1"/>
          </p:cNvSpPr>
          <p:nvPr>
            <p:ph type="title"/>
          </p:nvPr>
        </p:nvSpPr>
        <p:spPr/>
        <p:txBody>
          <a:bodyPr/>
          <a:lstStyle/>
          <a:p>
            <a:r>
              <a:rPr lang="en-US" dirty="0"/>
              <a:t>Congestion Rent Allocation</a:t>
            </a:r>
          </a:p>
        </p:txBody>
      </p:sp>
    </p:spTree>
    <p:extLst>
      <p:ext uri="{BB962C8B-B14F-4D97-AF65-F5344CB8AC3E}">
        <p14:creationId xmlns:p14="http://schemas.microsoft.com/office/powerpoint/2010/main" val="2946695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70</a:t>
            </a:fld>
            <a:endParaRPr lang="en-US" dirty="0"/>
          </a:p>
        </p:txBody>
      </p:sp>
      <p:sp>
        <p:nvSpPr>
          <p:cNvPr id="5" name="Text Placeholder 4"/>
          <p:cNvSpPr>
            <a:spLocks noGrp="1"/>
          </p:cNvSpPr>
          <p:nvPr>
            <p:ph type="body" sz="quarter" idx="19"/>
          </p:nvPr>
        </p:nvSpPr>
        <p:spPr/>
        <p:txBody>
          <a:bodyPr/>
          <a:lstStyle/>
          <a:p>
            <a:r>
              <a:rPr lang="en-US" dirty="0"/>
              <a:t>Appendix: Markets+ Assumptions</a:t>
            </a:r>
          </a:p>
        </p:txBody>
      </p:sp>
      <p:sp>
        <p:nvSpPr>
          <p:cNvPr id="6" name="Title 5"/>
          <p:cNvSpPr>
            <a:spLocks noGrp="1"/>
          </p:cNvSpPr>
          <p:nvPr>
            <p:ph type="title"/>
          </p:nvPr>
        </p:nvSpPr>
        <p:spPr/>
        <p:txBody>
          <a:bodyPr/>
          <a:lstStyle/>
          <a:p>
            <a:r>
              <a:rPr lang="en-US" dirty="0"/>
              <a:t>Market Transmission Use Settlement</a:t>
            </a:r>
          </a:p>
        </p:txBody>
      </p:sp>
      <p:sp>
        <p:nvSpPr>
          <p:cNvPr id="7" name="Text Placeholder 6"/>
          <p:cNvSpPr>
            <a:spLocks noGrp="1"/>
          </p:cNvSpPr>
          <p:nvPr>
            <p:ph type="body" sz="quarter" idx="16"/>
          </p:nvPr>
        </p:nvSpPr>
        <p:spPr/>
        <p:txBody>
          <a:bodyPr/>
          <a:lstStyle/>
          <a:p>
            <a:r>
              <a:rPr lang="en-US" b="1" dirty="0">
                <a:solidFill>
                  <a:schemeClr val="accent1"/>
                </a:solidFill>
              </a:rPr>
              <a:t>Assumption: </a:t>
            </a:r>
            <a:r>
              <a:rPr lang="en-US" b="1" dirty="0"/>
              <a:t>Brattle calculated the MTU settlement consistent with the proposed approach</a:t>
            </a:r>
          </a:p>
          <a:p>
            <a:pPr lvl="1"/>
            <a:r>
              <a:rPr lang="en-US" dirty="0"/>
              <a:t>Brattle used 2032 modeled wheeling revenues in </a:t>
            </a:r>
            <a:r>
              <a:rPr lang="en-US"/>
              <a:t>the BAU </a:t>
            </a:r>
            <a:r>
              <a:rPr lang="en-US" dirty="0"/>
              <a:t>Case as a proxy for future lost transmission revenue that goes into the settlement calculation</a:t>
            </a:r>
          </a:p>
          <a:p>
            <a:pPr lvl="1"/>
            <a:r>
              <a:rPr lang="en-US" dirty="0"/>
              <a:t>This differs from some of the original EDAM cases which used historic wheeling revenues provided by the clients as the basis for the EDAM TRR settlement</a:t>
            </a:r>
          </a:p>
        </p:txBody>
      </p:sp>
    </p:spTree>
    <p:extLst>
      <p:ext uri="{BB962C8B-B14F-4D97-AF65-F5344CB8AC3E}">
        <p14:creationId xmlns:p14="http://schemas.microsoft.com/office/powerpoint/2010/main" val="23748710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txBody>
          <a:bodyPr/>
          <a:lstStyle/>
          <a:p>
            <a:endParaRPr lang="en-US"/>
          </a:p>
        </p:txBody>
      </p:sp>
      <p:sp>
        <p:nvSpPr>
          <p:cNvPr id="4" name="Title 3"/>
          <p:cNvSpPr>
            <a:spLocks noGrp="1"/>
          </p:cNvSpPr>
          <p:nvPr>
            <p:ph type="title"/>
          </p:nvPr>
        </p:nvSpPr>
        <p:spPr/>
        <p:txBody>
          <a:bodyPr/>
          <a:lstStyle/>
          <a:p>
            <a:r>
              <a:rPr lang="en-US" dirty="0"/>
              <a:t>Appendix: Summer 2023 NVE EDAM Study Details</a:t>
            </a:r>
          </a:p>
        </p:txBody>
      </p:sp>
    </p:spTree>
    <p:extLst>
      <p:ext uri="{BB962C8B-B14F-4D97-AF65-F5344CB8AC3E}">
        <p14:creationId xmlns:p14="http://schemas.microsoft.com/office/powerpoint/2010/main" val="3264652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72</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BAU Case Footprint</a:t>
            </a:r>
          </a:p>
        </p:txBody>
      </p:sp>
      <p:grpSp>
        <p:nvGrpSpPr>
          <p:cNvPr id="8" name="Group 7"/>
          <p:cNvGrpSpPr/>
          <p:nvPr/>
        </p:nvGrpSpPr>
        <p:grpSpPr>
          <a:xfrm>
            <a:off x="6654961" y="979029"/>
            <a:ext cx="5180696" cy="5850729"/>
            <a:chOff x="6437607" y="1038989"/>
            <a:chExt cx="5180696" cy="5850729"/>
          </a:xfrm>
        </p:grpSpPr>
        <p:grpSp>
          <p:nvGrpSpPr>
            <p:cNvPr id="47" name="Group 46"/>
            <p:cNvGrpSpPr/>
            <p:nvPr/>
          </p:nvGrpSpPr>
          <p:grpSpPr>
            <a:xfrm>
              <a:off x="6437607" y="1038989"/>
              <a:ext cx="5180696" cy="5850729"/>
              <a:chOff x="6437607" y="1038989"/>
              <a:chExt cx="5180696" cy="5850729"/>
            </a:xfrm>
          </p:grpSpPr>
          <p:pic>
            <p:nvPicPr>
              <p:cNvPr id="48" name="Picture 47"/>
              <p:cNvPicPr>
                <a:picLocks noChangeAspect="1"/>
              </p:cNvPicPr>
              <p:nvPr/>
            </p:nvPicPr>
            <p:blipFill>
              <a:blip r:embed="rId2"/>
              <a:stretch>
                <a:fillRect/>
              </a:stretch>
            </p:blipFill>
            <p:spPr>
              <a:xfrm rot="21108833">
                <a:off x="6987955" y="1230540"/>
                <a:ext cx="4630348" cy="5331252"/>
              </a:xfrm>
              <a:prstGeom prst="rect">
                <a:avLst/>
              </a:prstGeom>
            </p:spPr>
          </p:pic>
          <p:sp>
            <p:nvSpPr>
              <p:cNvPr id="49" name="Oval 48"/>
              <p:cNvSpPr/>
              <p:nvPr/>
            </p:nvSpPr>
            <p:spPr>
              <a:xfrm rot="20131062">
                <a:off x="7319075" y="3361853"/>
                <a:ext cx="781396" cy="241690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227586" y="3674749"/>
                <a:ext cx="712594" cy="41441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361983" y="4010980"/>
                <a:ext cx="712594" cy="41441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564492" y="5197445"/>
                <a:ext cx="712594" cy="41441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8974545" y="4988665"/>
                <a:ext cx="1041902" cy="752218"/>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307438" y="544780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400544" y="4748716"/>
                <a:ext cx="712165" cy="441055"/>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110047" y="476161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8" name="TextBox 57"/>
              <p:cNvSpPr txBox="1"/>
              <p:nvPr/>
            </p:nvSpPr>
            <p:spPr>
              <a:xfrm>
                <a:off x="6437607" y="6324030"/>
                <a:ext cx="2818400" cy="369332"/>
              </a:xfrm>
              <a:prstGeom prst="rect">
                <a:avLst/>
              </a:prstGeom>
              <a:noFill/>
            </p:spPr>
            <p:txBody>
              <a:bodyPr wrap="none" rtlCol="0">
                <a:spAutoFit/>
              </a:bodyPr>
              <a:lstStyle/>
              <a:p>
                <a:r>
                  <a:rPr lang="en-US" b="1" dirty="0">
                    <a:solidFill>
                      <a:schemeClr val="accent2"/>
                    </a:solidFill>
                  </a:rPr>
                  <a:t>Modeled as WEIM Member</a:t>
                </a:r>
              </a:p>
            </p:txBody>
          </p:sp>
          <p:sp>
            <p:nvSpPr>
              <p:cNvPr id="59" name="Oval 58"/>
              <p:cNvSpPr/>
              <p:nvPr/>
            </p:nvSpPr>
            <p:spPr>
              <a:xfrm>
                <a:off x="7173752" y="1038989"/>
                <a:ext cx="954660" cy="50406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341306" y="107008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549505" y="2028303"/>
                <a:ext cx="1135276" cy="81889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395705" y="1481837"/>
                <a:ext cx="615312" cy="40905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256010" y="2162602"/>
                <a:ext cx="680970" cy="37568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068139" y="3527761"/>
                <a:ext cx="953514" cy="133978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009493" y="3809138"/>
                <a:ext cx="1078477" cy="965336"/>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422153" y="567477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8898249" y="187939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084281" y="2788388"/>
                <a:ext cx="1171764" cy="789300"/>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202330" y="2773025"/>
                <a:ext cx="1140411" cy="738079"/>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Idaho Power</a:t>
                </a:r>
              </a:p>
            </p:txBody>
          </p:sp>
          <p:sp>
            <p:nvSpPr>
              <p:cNvPr id="71" name="Oval 70"/>
              <p:cNvSpPr/>
              <p:nvPr/>
            </p:nvSpPr>
            <p:spPr>
              <a:xfrm>
                <a:off x="7836024" y="1372264"/>
                <a:ext cx="636025"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9973708" y="1798058"/>
                <a:ext cx="1150045" cy="459853"/>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053384" y="2636331"/>
                <a:ext cx="986993" cy="124561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685371" y="4587696"/>
                <a:ext cx="776935" cy="52510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7897552" y="557712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6" name="TextBox 75"/>
              <p:cNvSpPr txBox="1"/>
              <p:nvPr/>
            </p:nvSpPr>
            <p:spPr>
              <a:xfrm>
                <a:off x="6437607" y="6520386"/>
                <a:ext cx="1670137" cy="369332"/>
              </a:xfrm>
              <a:prstGeom prst="rect">
                <a:avLst/>
              </a:prstGeom>
              <a:noFill/>
            </p:spPr>
            <p:txBody>
              <a:bodyPr wrap="none" rtlCol="0">
                <a:spAutoFit/>
              </a:bodyPr>
              <a:lstStyle/>
              <a:p>
                <a:r>
                  <a:rPr lang="en-US" b="1" dirty="0">
                    <a:solidFill>
                      <a:schemeClr val="bg2">
                        <a:lumMod val="60000"/>
                        <a:lumOff val="40000"/>
                      </a:schemeClr>
                    </a:solidFill>
                  </a:rPr>
                  <a:t>Non-Market BA</a:t>
                </a:r>
              </a:p>
            </p:txBody>
          </p:sp>
          <p:sp>
            <p:nvSpPr>
              <p:cNvPr id="77" name="Oval 76"/>
              <p:cNvSpPr/>
              <p:nvPr/>
            </p:nvSpPr>
            <p:spPr>
              <a:xfrm rot="21229649">
                <a:off x="6860113" y="4367380"/>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253179" y="5621706"/>
                <a:ext cx="712165" cy="441055"/>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044537" y="3051628"/>
                <a:ext cx="1185553" cy="1350888"/>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304121" y="186108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309863" y="151565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066969" y="2422677"/>
                <a:ext cx="624915" cy="4518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grpSp>
        <p:sp>
          <p:nvSpPr>
            <p:cNvPr id="83" name="Oval 82"/>
            <p:cNvSpPr/>
            <p:nvPr/>
          </p:nvSpPr>
          <p:spPr>
            <a:xfrm>
              <a:off x="8313602" y="1921718"/>
              <a:ext cx="637712"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grpSp>
      <p:sp>
        <p:nvSpPr>
          <p:cNvPr id="4" name="Text Placeholder 3"/>
          <p:cNvSpPr>
            <a:spLocks noGrp="1"/>
          </p:cNvSpPr>
          <p:nvPr>
            <p:ph type="body" sz="quarter" idx="16"/>
          </p:nvPr>
        </p:nvSpPr>
        <p:spPr>
          <a:xfrm>
            <a:off x="507999" y="1155962"/>
            <a:ext cx="6369495" cy="5117535"/>
          </a:xfrm>
        </p:spPr>
        <p:txBody>
          <a:bodyPr/>
          <a:lstStyle/>
          <a:p>
            <a:pPr marL="111125" lvl="1" indent="0">
              <a:buNone/>
            </a:pPr>
            <a:r>
              <a:rPr lang="en-US" b="1" dirty="0"/>
              <a:t>For the BAU case, Brattle assumes the day-ahead market will remain a bilateral market</a:t>
            </a:r>
            <a:endParaRPr lang="en-US" i="1" dirty="0"/>
          </a:p>
          <a:p>
            <a:pPr lvl="1">
              <a:spcBef>
                <a:spcPts val="1800"/>
              </a:spcBef>
            </a:pPr>
            <a:r>
              <a:rPr lang="en-US" b="1" dirty="0"/>
              <a:t>WEIM entities in </a:t>
            </a:r>
            <a:r>
              <a:rPr lang="en-US" b="1" dirty="0">
                <a:solidFill>
                  <a:schemeClr val="accent2"/>
                </a:solidFill>
              </a:rPr>
              <a:t>teal</a:t>
            </a:r>
          </a:p>
          <a:p>
            <a:pPr lvl="2">
              <a:spcBef>
                <a:spcPts val="600"/>
              </a:spcBef>
            </a:pPr>
            <a:r>
              <a:rPr lang="en-US" dirty="0"/>
              <a:t>Existing WEIM footprint modeled</a:t>
            </a:r>
          </a:p>
          <a:p>
            <a:pPr lvl="1"/>
            <a:r>
              <a:rPr lang="en-US" dirty="0"/>
              <a:t>Original study EDAM BAU did </a:t>
            </a:r>
            <a:r>
              <a:rPr lang="en-US" i="1" u="sng" dirty="0"/>
              <a:t>not</a:t>
            </a:r>
            <a:r>
              <a:rPr lang="en-US" dirty="0"/>
              <a:t> include the RTO West footprint</a:t>
            </a:r>
          </a:p>
          <a:p>
            <a:pPr lvl="1"/>
            <a:r>
              <a:rPr lang="en-US" dirty="0"/>
              <a:t>Non-market BAs assumed to trade only bilaterally</a:t>
            </a:r>
          </a:p>
          <a:p>
            <a:pPr lvl="1"/>
            <a:endParaRPr lang="en-US" dirty="0"/>
          </a:p>
          <a:p>
            <a:pPr marL="346075" lvl="2" indent="0">
              <a:buNone/>
            </a:pPr>
            <a:endParaRPr lang="en-US" dirty="0"/>
          </a:p>
          <a:p>
            <a:pPr marL="111125" lvl="1" indent="0">
              <a:buNone/>
            </a:pPr>
            <a:endParaRPr lang="en-US" dirty="0"/>
          </a:p>
        </p:txBody>
      </p:sp>
      <p:sp>
        <p:nvSpPr>
          <p:cNvPr id="86" name="Oval 85"/>
          <p:cNvSpPr/>
          <p:nvPr/>
        </p:nvSpPr>
        <p:spPr>
          <a:xfrm>
            <a:off x="8036095" y="1654014"/>
            <a:ext cx="703882"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 Summer 2023 NVE EDAM Study Details</a:t>
            </a:r>
          </a:p>
        </p:txBody>
      </p:sp>
    </p:spTree>
    <p:extLst>
      <p:ext uri="{BB962C8B-B14F-4D97-AF65-F5344CB8AC3E}">
        <p14:creationId xmlns:p14="http://schemas.microsoft.com/office/powerpoint/2010/main" val="42106230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73</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EDAM Case Footprint </a:t>
            </a:r>
          </a:p>
        </p:txBody>
      </p:sp>
      <p:grpSp>
        <p:nvGrpSpPr>
          <p:cNvPr id="8" name="Group 7"/>
          <p:cNvGrpSpPr/>
          <p:nvPr/>
        </p:nvGrpSpPr>
        <p:grpSpPr>
          <a:xfrm>
            <a:off x="7077467" y="979029"/>
            <a:ext cx="4758190" cy="5522803"/>
            <a:chOff x="6860113" y="1038989"/>
            <a:chExt cx="4758190" cy="5522803"/>
          </a:xfrm>
        </p:grpSpPr>
        <p:grpSp>
          <p:nvGrpSpPr>
            <p:cNvPr id="47" name="Group 46"/>
            <p:cNvGrpSpPr/>
            <p:nvPr/>
          </p:nvGrpSpPr>
          <p:grpSpPr>
            <a:xfrm>
              <a:off x="6860113" y="1038989"/>
              <a:ext cx="4758190" cy="5522803"/>
              <a:chOff x="6860113" y="1038989"/>
              <a:chExt cx="4758190" cy="5522803"/>
            </a:xfrm>
          </p:grpSpPr>
          <p:pic>
            <p:nvPicPr>
              <p:cNvPr id="48" name="Picture 47"/>
              <p:cNvPicPr>
                <a:picLocks noChangeAspect="1"/>
              </p:cNvPicPr>
              <p:nvPr/>
            </p:nvPicPr>
            <p:blipFill>
              <a:blip r:embed="rId2"/>
              <a:stretch>
                <a:fillRect/>
              </a:stretch>
            </p:blipFill>
            <p:spPr>
              <a:xfrm rot="21108833">
                <a:off x="6987955" y="1230540"/>
                <a:ext cx="4630348" cy="5331252"/>
              </a:xfrm>
              <a:prstGeom prst="rect">
                <a:avLst/>
              </a:prstGeom>
            </p:spPr>
          </p:pic>
          <p:sp>
            <p:nvSpPr>
              <p:cNvPr id="49" name="Oval 48"/>
              <p:cNvSpPr/>
              <p:nvPr/>
            </p:nvSpPr>
            <p:spPr>
              <a:xfrm rot="20131062">
                <a:off x="7319075" y="336185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227586" y="367474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361983" y="401098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564492" y="519744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8974545" y="4988665"/>
                <a:ext cx="1041902" cy="752218"/>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307438" y="544780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400544" y="4748716"/>
                <a:ext cx="712165" cy="441055"/>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110047" y="476161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9" name="Oval 58"/>
              <p:cNvSpPr/>
              <p:nvPr/>
            </p:nvSpPr>
            <p:spPr>
              <a:xfrm>
                <a:off x="7173752" y="1038989"/>
                <a:ext cx="954660" cy="50406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341306" y="107008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549505" y="2028303"/>
                <a:ext cx="1135276" cy="81889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395705" y="1481837"/>
                <a:ext cx="615312" cy="40905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256010" y="2162602"/>
                <a:ext cx="680970" cy="37568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068139" y="3527761"/>
                <a:ext cx="953514" cy="133978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009493" y="3809138"/>
                <a:ext cx="1078477" cy="965336"/>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422153" y="567477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8898249" y="187939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084281" y="278838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202330" y="2773025"/>
                <a:ext cx="1140411" cy="738079"/>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Idaho Power</a:t>
                </a:r>
              </a:p>
            </p:txBody>
          </p:sp>
          <p:sp>
            <p:nvSpPr>
              <p:cNvPr id="71" name="Oval 70"/>
              <p:cNvSpPr/>
              <p:nvPr/>
            </p:nvSpPr>
            <p:spPr>
              <a:xfrm>
                <a:off x="7836024" y="1372264"/>
                <a:ext cx="636025"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9973708" y="1798058"/>
                <a:ext cx="1150045" cy="459853"/>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053384" y="2636331"/>
                <a:ext cx="986993" cy="124561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685371" y="4587696"/>
                <a:ext cx="776935" cy="52510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7897552" y="557712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7" name="Oval 76"/>
              <p:cNvSpPr/>
              <p:nvPr/>
            </p:nvSpPr>
            <p:spPr>
              <a:xfrm rot="21229649">
                <a:off x="6860113" y="4367380"/>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253179" y="5621706"/>
                <a:ext cx="712165" cy="441055"/>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044537" y="305162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304121" y="186108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309863" y="151565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066969" y="2422677"/>
                <a:ext cx="624915" cy="451842"/>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grpSp>
        <p:sp>
          <p:nvSpPr>
            <p:cNvPr id="83" name="Oval 82"/>
            <p:cNvSpPr/>
            <p:nvPr/>
          </p:nvSpPr>
          <p:spPr>
            <a:xfrm>
              <a:off x="8313602" y="1921718"/>
              <a:ext cx="637712"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grpSp>
      <p:sp>
        <p:nvSpPr>
          <p:cNvPr id="4" name="Text Placeholder 3"/>
          <p:cNvSpPr>
            <a:spLocks noGrp="1"/>
          </p:cNvSpPr>
          <p:nvPr>
            <p:ph type="body" sz="quarter" idx="16"/>
          </p:nvPr>
        </p:nvSpPr>
        <p:spPr>
          <a:xfrm>
            <a:off x="507999" y="1155963"/>
            <a:ext cx="6369495" cy="3651620"/>
          </a:xfrm>
        </p:spPr>
        <p:txBody>
          <a:bodyPr/>
          <a:lstStyle/>
          <a:p>
            <a:pPr marL="111125" lvl="1" indent="0">
              <a:buNone/>
            </a:pPr>
            <a:r>
              <a:rPr lang="en-US" b="1" dirty="0"/>
              <a:t>EDAM case assumed EDAM is the only DA market (no Markets+ footprint simulated)</a:t>
            </a:r>
            <a:endParaRPr lang="en-US" b="1" u="sng" dirty="0"/>
          </a:p>
          <a:p>
            <a:pPr lvl="1">
              <a:spcBef>
                <a:spcPts val="800"/>
              </a:spcBef>
            </a:pPr>
            <a:r>
              <a:rPr lang="en-US" b="1" dirty="0"/>
              <a:t>EDAM Entities in </a:t>
            </a:r>
            <a:r>
              <a:rPr lang="en-US" b="1" dirty="0">
                <a:solidFill>
                  <a:schemeClr val="accent1"/>
                </a:solidFill>
              </a:rPr>
              <a:t>Blue</a:t>
            </a:r>
          </a:p>
          <a:p>
            <a:pPr lvl="2">
              <a:spcBef>
                <a:spcPts val="800"/>
              </a:spcBef>
            </a:pPr>
            <a:r>
              <a:rPr lang="en-US" dirty="0"/>
              <a:t>TIDC would remain in WEIM</a:t>
            </a:r>
          </a:p>
          <a:p>
            <a:pPr lvl="1">
              <a:spcBef>
                <a:spcPts val="800"/>
              </a:spcBef>
            </a:pPr>
            <a:r>
              <a:rPr lang="en-US" dirty="0"/>
              <a:t>Case did </a:t>
            </a:r>
            <a:r>
              <a:rPr lang="en-US" i="1" u="sng" dirty="0"/>
              <a:t>not</a:t>
            </a:r>
            <a:r>
              <a:rPr lang="en-US" dirty="0"/>
              <a:t> include the RTO West footprint</a:t>
            </a:r>
          </a:p>
          <a:p>
            <a:pPr lvl="1">
              <a:spcBef>
                <a:spcPts val="800"/>
              </a:spcBef>
            </a:pPr>
            <a:r>
              <a:rPr lang="en-US" dirty="0"/>
              <a:t>Non-market BAs assumed to trade only bilaterally</a:t>
            </a:r>
          </a:p>
          <a:p>
            <a:pPr lvl="1">
              <a:spcBef>
                <a:spcPts val="800"/>
              </a:spcBef>
            </a:pPr>
            <a:endParaRPr lang="en-US" dirty="0"/>
          </a:p>
          <a:p>
            <a:pPr lvl="1">
              <a:spcBef>
                <a:spcPts val="800"/>
              </a:spcBef>
            </a:pPr>
            <a:endParaRPr lang="en-US" dirty="0"/>
          </a:p>
          <a:p>
            <a:pPr marL="346075" lvl="2" indent="0">
              <a:spcBef>
                <a:spcPts val="800"/>
              </a:spcBef>
              <a:buNone/>
            </a:pPr>
            <a:endParaRPr lang="en-US" dirty="0"/>
          </a:p>
          <a:p>
            <a:pPr marL="111125" lvl="1" indent="0">
              <a:buNone/>
            </a:pPr>
            <a:endParaRPr lang="en-US" dirty="0"/>
          </a:p>
        </p:txBody>
      </p:sp>
      <p:sp>
        <p:nvSpPr>
          <p:cNvPr id="86" name="Oval 85"/>
          <p:cNvSpPr/>
          <p:nvPr/>
        </p:nvSpPr>
        <p:spPr>
          <a:xfrm>
            <a:off x="8036095" y="1654014"/>
            <a:ext cx="703882"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 Summer 2023 NVE EDAM Study Details</a:t>
            </a:r>
          </a:p>
        </p:txBody>
      </p:sp>
      <p:sp>
        <p:nvSpPr>
          <p:cNvPr id="81" name="TextBox 80"/>
          <p:cNvSpPr txBox="1"/>
          <p:nvPr/>
        </p:nvSpPr>
        <p:spPr>
          <a:xfrm>
            <a:off x="6605662" y="5881802"/>
            <a:ext cx="2708818" cy="369332"/>
          </a:xfrm>
          <a:prstGeom prst="rect">
            <a:avLst/>
          </a:prstGeom>
          <a:noFill/>
        </p:spPr>
        <p:txBody>
          <a:bodyPr wrap="none" rtlCol="0">
            <a:spAutoFit/>
          </a:bodyPr>
          <a:lstStyle/>
          <a:p>
            <a:r>
              <a:rPr lang="en-US" b="1" dirty="0">
                <a:solidFill>
                  <a:schemeClr val="accent1"/>
                </a:solidFill>
              </a:rPr>
              <a:t>EDAM and WEIM Member</a:t>
            </a:r>
          </a:p>
        </p:txBody>
      </p:sp>
      <p:sp>
        <p:nvSpPr>
          <p:cNvPr id="84" name="TextBox 83"/>
          <p:cNvSpPr txBox="1"/>
          <p:nvPr/>
        </p:nvSpPr>
        <p:spPr>
          <a:xfrm>
            <a:off x="6610114" y="6091968"/>
            <a:ext cx="2162772" cy="369332"/>
          </a:xfrm>
          <a:prstGeom prst="rect">
            <a:avLst/>
          </a:prstGeom>
          <a:noFill/>
        </p:spPr>
        <p:txBody>
          <a:bodyPr wrap="none" rtlCol="0">
            <a:spAutoFit/>
          </a:bodyPr>
          <a:lstStyle/>
          <a:p>
            <a:r>
              <a:rPr lang="en-US" b="1" dirty="0">
                <a:solidFill>
                  <a:schemeClr val="accent2"/>
                </a:solidFill>
              </a:rPr>
              <a:t>WEIM-Only Member</a:t>
            </a:r>
          </a:p>
        </p:txBody>
      </p:sp>
      <p:sp>
        <p:nvSpPr>
          <p:cNvPr id="76" name="TextBox 75"/>
          <p:cNvSpPr txBox="1"/>
          <p:nvPr/>
        </p:nvSpPr>
        <p:spPr>
          <a:xfrm>
            <a:off x="6615356" y="6319035"/>
            <a:ext cx="1670137" cy="369332"/>
          </a:xfrm>
          <a:prstGeom prst="rect">
            <a:avLst/>
          </a:prstGeom>
          <a:noFill/>
        </p:spPr>
        <p:txBody>
          <a:bodyPr wrap="none" rtlCol="0">
            <a:spAutoFit/>
          </a:bodyPr>
          <a:lstStyle/>
          <a:p>
            <a:r>
              <a:rPr lang="en-US" b="1" dirty="0">
                <a:solidFill>
                  <a:schemeClr val="bg2">
                    <a:lumMod val="60000"/>
                    <a:lumOff val="40000"/>
                  </a:schemeClr>
                </a:solidFill>
              </a:rPr>
              <a:t>Non-Market BA</a:t>
            </a:r>
          </a:p>
        </p:txBody>
      </p:sp>
    </p:spTree>
    <p:extLst>
      <p:ext uri="{BB962C8B-B14F-4D97-AF65-F5344CB8AC3E}">
        <p14:creationId xmlns:p14="http://schemas.microsoft.com/office/powerpoint/2010/main" val="35133406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74</a:t>
            </a:fld>
            <a:endParaRPr lang="en-US" dirty="0"/>
          </a:p>
        </p:txBody>
      </p:sp>
      <p:sp>
        <p:nvSpPr>
          <p:cNvPr id="5" name="Text Placeholder 4"/>
          <p:cNvSpPr>
            <a:spLocks noGrp="1"/>
          </p:cNvSpPr>
          <p:nvPr>
            <p:ph type="body" sz="quarter" idx="19"/>
          </p:nvPr>
        </p:nvSpPr>
        <p:spPr>
          <a:xfrm>
            <a:off x="508000" y="7549"/>
            <a:ext cx="6040438" cy="477054"/>
          </a:xfrm>
        </p:spPr>
        <p:txBody>
          <a:bodyPr/>
          <a:lstStyle/>
          <a:p>
            <a:r>
              <a:rPr lang="en-US" dirty="0"/>
              <a:t>Appendix: Summer 2023 NVE EDAM Study Details</a:t>
            </a:r>
          </a:p>
        </p:txBody>
      </p:sp>
      <p:sp>
        <p:nvSpPr>
          <p:cNvPr id="6" name="Title 5"/>
          <p:cNvSpPr>
            <a:spLocks noGrp="1"/>
          </p:cNvSpPr>
          <p:nvPr>
            <p:ph type="title"/>
          </p:nvPr>
        </p:nvSpPr>
        <p:spPr/>
        <p:txBody>
          <a:bodyPr/>
          <a:lstStyle/>
          <a:p>
            <a:r>
              <a:rPr lang="en-US" dirty="0"/>
              <a:t>NVE EDAM Study Benefits Results</a:t>
            </a:r>
          </a:p>
        </p:txBody>
      </p:sp>
      <p:sp>
        <p:nvSpPr>
          <p:cNvPr id="7" name="Text Placeholder 6"/>
          <p:cNvSpPr>
            <a:spLocks noGrp="1"/>
          </p:cNvSpPr>
          <p:nvPr>
            <p:ph type="body" sz="quarter" idx="16"/>
          </p:nvPr>
        </p:nvSpPr>
        <p:spPr>
          <a:xfrm>
            <a:off x="508001" y="1181101"/>
            <a:ext cx="5573622" cy="4995862"/>
          </a:xfrm>
        </p:spPr>
        <p:txBody>
          <a:bodyPr/>
          <a:lstStyle/>
          <a:p>
            <a:r>
              <a:rPr lang="en-US" b="1" dirty="0">
                <a:solidFill>
                  <a:srgbClr val="002060"/>
                </a:solidFill>
              </a:rPr>
              <a:t>In the initial EDAM study, Brattle simulated Nevada Power in a BAU case with no day-ahead WECC markets and Nevada Power in a limited EDAM footprint</a:t>
            </a:r>
          </a:p>
          <a:p>
            <a:pPr lvl="1"/>
            <a:r>
              <a:rPr lang="en-US" b="1" dirty="0"/>
              <a:t>Modeled benefits for Nevada Power joining EDAM totaled $101.3 million</a:t>
            </a:r>
          </a:p>
          <a:p>
            <a:pPr lvl="1"/>
            <a:r>
              <a:rPr lang="en-US" b="1" dirty="0"/>
              <a:t>NV Benefits were driven by:</a:t>
            </a:r>
          </a:p>
          <a:p>
            <a:pPr lvl="2"/>
            <a:r>
              <a:rPr lang="en-US" sz="1800" dirty="0"/>
              <a:t>Adjusted Production Cost savings of $84 million/</a:t>
            </a:r>
            <a:r>
              <a:rPr lang="en-US" sz="1800" dirty="0" err="1"/>
              <a:t>yr</a:t>
            </a:r>
            <a:endParaRPr lang="en-US" sz="1800" dirty="0"/>
          </a:p>
          <a:p>
            <a:pPr lvl="2"/>
            <a:r>
              <a:rPr lang="en-US" sz="1800" dirty="0"/>
              <a:t>EDAM congestion and transfer revenues of $32 million/</a:t>
            </a:r>
            <a:r>
              <a:rPr lang="en-US" sz="1800" dirty="0" err="1"/>
              <a:t>yr</a:t>
            </a:r>
            <a:endParaRPr lang="en-US" sz="1800" dirty="0"/>
          </a:p>
          <a:p>
            <a:pPr lvl="2"/>
            <a:r>
              <a:rPr lang="en-US" sz="1800" dirty="0"/>
              <a:t>Increased short-term non-firm wheeling revenues of $24 million/</a:t>
            </a:r>
            <a:r>
              <a:rPr lang="en-US" sz="1800" dirty="0" err="1"/>
              <a:t>yr</a:t>
            </a:r>
            <a:endParaRPr lang="en-US" sz="1800" dirty="0"/>
          </a:p>
          <a:p>
            <a:pPr lvl="2"/>
            <a:r>
              <a:rPr lang="en-US" sz="1800" dirty="0"/>
              <a:t>Losses in bilateral and EIM congestion revenues totaling $26.5 million</a:t>
            </a:r>
          </a:p>
          <a:p>
            <a:pPr lvl="2"/>
            <a:r>
              <a:rPr lang="en-US" sz="1800" dirty="0"/>
              <a:t>A net EDAM TRR settlement loss of $12 million</a:t>
            </a:r>
          </a:p>
        </p:txBody>
      </p:sp>
      <p:sp>
        <p:nvSpPr>
          <p:cNvPr id="8" name="TextBox 7"/>
          <p:cNvSpPr txBox="1"/>
          <p:nvPr/>
        </p:nvSpPr>
        <p:spPr>
          <a:xfrm>
            <a:off x="5960853" y="1823660"/>
            <a:ext cx="4511428" cy="615553"/>
          </a:xfrm>
          <a:prstGeom prst="rect">
            <a:avLst/>
          </a:prstGeom>
          <a:noFill/>
        </p:spPr>
        <p:txBody>
          <a:bodyPr wrap="none" rtlCol="0">
            <a:spAutoFit/>
          </a:bodyPr>
          <a:lstStyle/>
          <a:p>
            <a:pPr algn="ctr"/>
            <a:r>
              <a:rPr lang="en-US" b="1" dirty="0">
                <a:solidFill>
                  <a:srgbClr val="002060"/>
                </a:solidFill>
              </a:rPr>
              <a:t>Summary of NVE EDAM Participation Impacts</a:t>
            </a:r>
          </a:p>
          <a:p>
            <a:r>
              <a:rPr lang="en-US" sz="1600" b="1" i="1" dirty="0">
                <a:solidFill>
                  <a:srgbClr val="002060"/>
                </a:solidFill>
              </a:rPr>
              <a:t>$ Million</a:t>
            </a:r>
          </a:p>
        </p:txBody>
      </p:sp>
      <p:pic>
        <p:nvPicPr>
          <p:cNvPr id="9" name="Picture 8"/>
          <p:cNvPicPr>
            <a:picLocks noChangeAspect="1"/>
          </p:cNvPicPr>
          <p:nvPr/>
        </p:nvPicPr>
        <p:blipFill>
          <a:blip r:embed="rId2"/>
          <a:stretch>
            <a:fillRect/>
          </a:stretch>
        </p:blipFill>
        <p:spPr>
          <a:xfrm>
            <a:off x="6081623" y="2310824"/>
            <a:ext cx="5974208" cy="3041739"/>
          </a:xfrm>
          <a:prstGeom prst="rect">
            <a:avLst/>
          </a:prstGeom>
        </p:spPr>
      </p:pic>
    </p:spTree>
    <p:extLst>
      <p:ext uri="{BB962C8B-B14F-4D97-AF65-F5344CB8AC3E}">
        <p14:creationId xmlns:p14="http://schemas.microsoft.com/office/powerpoint/2010/main" val="16937357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94738" y="3850427"/>
            <a:ext cx="11024796" cy="2505923"/>
          </a:xfrm>
          <a:prstGeom prst="rect">
            <a:avLst/>
          </a:prstGeom>
        </p:spPr>
      </p:pic>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75</a:t>
            </a:fld>
            <a:endParaRPr lang="en-US" dirty="0"/>
          </a:p>
        </p:txBody>
      </p:sp>
      <p:sp>
        <p:nvSpPr>
          <p:cNvPr id="4" name="Text Placeholder 3"/>
          <p:cNvSpPr>
            <a:spLocks noGrp="1"/>
          </p:cNvSpPr>
          <p:nvPr>
            <p:ph type="body" sz="quarter" idx="16"/>
          </p:nvPr>
        </p:nvSpPr>
        <p:spPr>
          <a:xfrm>
            <a:off x="507999" y="1096369"/>
            <a:ext cx="11237884" cy="2675221"/>
          </a:xfrm>
        </p:spPr>
        <p:txBody>
          <a:bodyPr/>
          <a:lstStyle/>
          <a:p>
            <a:r>
              <a:rPr lang="en-US" b="1" dirty="0"/>
              <a:t>NVE </a:t>
            </a:r>
            <a:r>
              <a:rPr lang="en-US" b="1" u="sng" dirty="0"/>
              <a:t>Adjusted Production Cost</a:t>
            </a:r>
            <a:r>
              <a:rPr lang="en-US" b="1" dirty="0"/>
              <a:t> falls $84 million/year from the EDAM case:</a:t>
            </a:r>
          </a:p>
          <a:p>
            <a:pPr marL="568325" lvl="1" indent="-457200">
              <a:buSzPct val="100000"/>
              <a:buFont typeface="+mj-lt"/>
              <a:buAutoNum type="arabicPeriod"/>
            </a:pPr>
            <a:r>
              <a:rPr lang="en-US" dirty="0"/>
              <a:t>Increased gas generation raises production costs by $71 million/year</a:t>
            </a:r>
          </a:p>
          <a:p>
            <a:pPr marL="568325" lvl="1" indent="-457200">
              <a:buSzPct val="100000"/>
              <a:buFont typeface="+mj-lt"/>
              <a:buAutoNum type="arabicPeriod"/>
            </a:pPr>
            <a:r>
              <a:rPr lang="en-US" dirty="0"/>
              <a:t>Reduced day-ahead purchase costs due to reduced prices as NVE buys excess renewables in the EDAM footprint, lower costs by $33 million/year</a:t>
            </a:r>
          </a:p>
          <a:p>
            <a:pPr marL="568325" lvl="1" indent="-457200">
              <a:buSzPct val="100000"/>
              <a:buFont typeface="+mj-lt"/>
              <a:buAutoNum type="arabicPeriod"/>
            </a:pPr>
            <a:r>
              <a:rPr lang="en-US" dirty="0"/>
              <a:t>The increased sale volume and prices (mostly the increased gas generation) in the day-ahead market raises day-ahead sales revenues by $188 million/year</a:t>
            </a:r>
          </a:p>
        </p:txBody>
      </p:sp>
      <p:sp>
        <p:nvSpPr>
          <p:cNvPr id="5" name="Text Placeholder 4"/>
          <p:cNvSpPr>
            <a:spLocks noGrp="1"/>
          </p:cNvSpPr>
          <p:nvPr>
            <p:ph type="body" sz="quarter" idx="19"/>
          </p:nvPr>
        </p:nvSpPr>
        <p:spPr/>
        <p:txBody>
          <a:bodyPr/>
          <a:lstStyle/>
          <a:p>
            <a:r>
              <a:rPr lang="en-US" dirty="0"/>
              <a:t>Appendix: Summer 2023 NVE EDAM Study Details</a:t>
            </a:r>
          </a:p>
        </p:txBody>
      </p:sp>
      <p:sp>
        <p:nvSpPr>
          <p:cNvPr id="6" name="Title 5"/>
          <p:cNvSpPr>
            <a:spLocks noGrp="1"/>
          </p:cNvSpPr>
          <p:nvPr>
            <p:ph type="title"/>
          </p:nvPr>
        </p:nvSpPr>
        <p:spPr/>
        <p:txBody>
          <a:bodyPr/>
          <a:lstStyle/>
          <a:p>
            <a:r>
              <a:rPr lang="en-US" dirty="0"/>
              <a:t>NVE EDAM Adjusted Production Cost Benefit</a:t>
            </a:r>
          </a:p>
        </p:txBody>
      </p:sp>
      <p:sp>
        <p:nvSpPr>
          <p:cNvPr id="9" name="TextBox 8"/>
          <p:cNvSpPr txBox="1"/>
          <p:nvPr/>
        </p:nvSpPr>
        <p:spPr>
          <a:xfrm>
            <a:off x="11672718" y="4337006"/>
            <a:ext cx="442750" cy="369332"/>
          </a:xfrm>
          <a:prstGeom prst="rect">
            <a:avLst/>
          </a:prstGeom>
          <a:noFill/>
        </p:spPr>
        <p:txBody>
          <a:bodyPr wrap="none" rtlCol="0">
            <a:spAutoFit/>
          </a:bodyPr>
          <a:lstStyle/>
          <a:p>
            <a:r>
              <a:rPr lang="en-US" b="1" dirty="0">
                <a:solidFill>
                  <a:schemeClr val="accent2"/>
                </a:solidFill>
              </a:rPr>
              <a:t>(1)</a:t>
            </a:r>
          </a:p>
        </p:txBody>
      </p:sp>
      <p:sp>
        <p:nvSpPr>
          <p:cNvPr id="10" name="TextBox 9"/>
          <p:cNvSpPr txBox="1"/>
          <p:nvPr/>
        </p:nvSpPr>
        <p:spPr>
          <a:xfrm>
            <a:off x="11634832" y="5487742"/>
            <a:ext cx="442750" cy="369332"/>
          </a:xfrm>
          <a:prstGeom prst="rect">
            <a:avLst/>
          </a:prstGeom>
          <a:noFill/>
        </p:spPr>
        <p:txBody>
          <a:bodyPr wrap="none" rtlCol="0">
            <a:spAutoFit/>
          </a:bodyPr>
          <a:lstStyle/>
          <a:p>
            <a:r>
              <a:rPr lang="en-US" b="1">
                <a:solidFill>
                  <a:schemeClr val="accent2"/>
                </a:solidFill>
              </a:rPr>
              <a:t>(3)</a:t>
            </a:r>
            <a:endParaRPr lang="en-US" b="1" dirty="0">
              <a:solidFill>
                <a:schemeClr val="accent2"/>
              </a:solidFill>
            </a:endParaRPr>
          </a:p>
        </p:txBody>
      </p:sp>
      <p:cxnSp>
        <p:nvCxnSpPr>
          <p:cNvPr id="13" name="Straight Arrow Connector 12"/>
          <p:cNvCxnSpPr>
            <a:stCxn id="9" idx="1"/>
          </p:cNvCxnSpPr>
          <p:nvPr/>
        </p:nvCxnSpPr>
        <p:spPr>
          <a:xfrm flipH="1">
            <a:off x="11419534" y="4521672"/>
            <a:ext cx="253184" cy="9952"/>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11424860" y="5666487"/>
            <a:ext cx="253184" cy="9952"/>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0801693" y="5923318"/>
            <a:ext cx="725490" cy="263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1634832" y="4912374"/>
            <a:ext cx="442750" cy="369332"/>
          </a:xfrm>
          <a:prstGeom prst="rect">
            <a:avLst/>
          </a:prstGeom>
          <a:noFill/>
        </p:spPr>
        <p:txBody>
          <a:bodyPr wrap="none" rtlCol="0">
            <a:spAutoFit/>
          </a:bodyPr>
          <a:lstStyle/>
          <a:p>
            <a:r>
              <a:rPr lang="en-US" b="1">
                <a:solidFill>
                  <a:schemeClr val="accent2"/>
                </a:solidFill>
              </a:rPr>
              <a:t>(2)</a:t>
            </a:r>
            <a:endParaRPr lang="en-US" b="1" dirty="0">
              <a:solidFill>
                <a:schemeClr val="accent2"/>
              </a:solidFill>
            </a:endParaRPr>
          </a:p>
        </p:txBody>
      </p:sp>
      <p:cxnSp>
        <p:nvCxnSpPr>
          <p:cNvPr id="17" name="Straight Arrow Connector 16"/>
          <p:cNvCxnSpPr/>
          <p:nvPr/>
        </p:nvCxnSpPr>
        <p:spPr>
          <a:xfrm flipH="1">
            <a:off x="11424860" y="5091119"/>
            <a:ext cx="253184" cy="9952"/>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28567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76</a:t>
            </a:fld>
            <a:endParaRPr lang="en-US" dirty="0"/>
          </a:p>
        </p:txBody>
      </p:sp>
      <p:sp>
        <p:nvSpPr>
          <p:cNvPr id="4" name="Text Placeholder 3"/>
          <p:cNvSpPr>
            <a:spLocks noGrp="1"/>
          </p:cNvSpPr>
          <p:nvPr>
            <p:ph type="body" sz="quarter" idx="16"/>
          </p:nvPr>
        </p:nvSpPr>
        <p:spPr>
          <a:xfrm>
            <a:off x="508000" y="1181101"/>
            <a:ext cx="11164717" cy="4995862"/>
          </a:xfrm>
        </p:spPr>
        <p:txBody>
          <a:bodyPr/>
          <a:lstStyle/>
          <a:p>
            <a:r>
              <a:rPr lang="en-US" b="1" dirty="0"/>
              <a:t>Nevada’s EDAM revenues mostly come from congestion revenues with CAISO and LDWP. </a:t>
            </a:r>
            <a:r>
              <a:rPr lang="en-US" b="1" dirty="0">
                <a:solidFill>
                  <a:schemeClr val="accent1"/>
                </a:solidFill>
              </a:rPr>
              <a:t>These revenues are driven by the large trading volumes</a:t>
            </a:r>
            <a:r>
              <a:rPr lang="en-US" b="1" dirty="0"/>
              <a:t>, not as much by high price separation</a:t>
            </a:r>
          </a:p>
          <a:p>
            <a:pPr lvl="1"/>
            <a:r>
              <a:rPr lang="en-US" dirty="0"/>
              <a:t>Nevada trades about 26 </a:t>
            </a:r>
            <a:r>
              <a:rPr lang="en-US" dirty="0" err="1"/>
              <a:t>TWh</a:t>
            </a:r>
            <a:r>
              <a:rPr lang="en-US" dirty="0"/>
              <a:t> with CAISO, LDWP, IPCO, and PACE at an average EDAM transfer + congestion revenue value of about $1.2/MWh to NVE</a:t>
            </a:r>
          </a:p>
          <a:p>
            <a:pPr lvl="1"/>
            <a:endParaRPr lang="en-US" dirty="0"/>
          </a:p>
          <a:p>
            <a:pPr lvl="1"/>
            <a:endParaRPr lang="en-US" dirty="0"/>
          </a:p>
          <a:p>
            <a:pPr lvl="1"/>
            <a:endParaRPr lang="en-US" dirty="0"/>
          </a:p>
        </p:txBody>
      </p:sp>
      <p:sp>
        <p:nvSpPr>
          <p:cNvPr id="5" name="Text Placeholder 4"/>
          <p:cNvSpPr>
            <a:spLocks noGrp="1"/>
          </p:cNvSpPr>
          <p:nvPr>
            <p:ph type="body" sz="quarter" idx="19"/>
          </p:nvPr>
        </p:nvSpPr>
        <p:spPr>
          <a:xfrm>
            <a:off x="508000" y="7549"/>
            <a:ext cx="6040438" cy="477054"/>
          </a:xfrm>
        </p:spPr>
        <p:txBody>
          <a:bodyPr/>
          <a:lstStyle/>
          <a:p>
            <a:r>
              <a:rPr lang="en-US" dirty="0"/>
              <a:t>Appendix: Summer 2023 NVE EDAM Study Details</a:t>
            </a:r>
          </a:p>
        </p:txBody>
      </p:sp>
      <p:sp>
        <p:nvSpPr>
          <p:cNvPr id="6" name="Title 5"/>
          <p:cNvSpPr>
            <a:spLocks noGrp="1"/>
          </p:cNvSpPr>
          <p:nvPr>
            <p:ph type="title"/>
          </p:nvPr>
        </p:nvSpPr>
        <p:spPr/>
        <p:txBody>
          <a:bodyPr/>
          <a:lstStyle/>
          <a:p>
            <a:r>
              <a:rPr lang="en-US" dirty="0"/>
              <a:t>NVE EDAM Revenues</a:t>
            </a:r>
          </a:p>
        </p:txBody>
      </p:sp>
      <p:sp>
        <p:nvSpPr>
          <p:cNvPr id="9" name="TextBox 8"/>
          <p:cNvSpPr txBox="1"/>
          <p:nvPr/>
        </p:nvSpPr>
        <p:spPr>
          <a:xfrm>
            <a:off x="4088570" y="3258498"/>
            <a:ext cx="4565096" cy="369332"/>
          </a:xfrm>
          <a:prstGeom prst="rect">
            <a:avLst/>
          </a:prstGeom>
          <a:noFill/>
        </p:spPr>
        <p:txBody>
          <a:bodyPr wrap="none" rtlCol="0">
            <a:spAutoFit/>
          </a:bodyPr>
          <a:lstStyle/>
          <a:p>
            <a:r>
              <a:rPr lang="en-US" b="1" dirty="0">
                <a:solidFill>
                  <a:srgbClr val="002060"/>
                </a:solidFill>
              </a:rPr>
              <a:t>EDAM Congestion + Transfer Revenues to NVE</a:t>
            </a:r>
          </a:p>
        </p:txBody>
      </p:sp>
      <p:sp>
        <p:nvSpPr>
          <p:cNvPr id="10" name="TextBox 9"/>
          <p:cNvSpPr txBox="1"/>
          <p:nvPr/>
        </p:nvSpPr>
        <p:spPr>
          <a:xfrm>
            <a:off x="3313034" y="5825296"/>
            <a:ext cx="4456669" cy="215444"/>
          </a:xfrm>
          <a:prstGeom prst="rect">
            <a:avLst/>
          </a:prstGeom>
          <a:noFill/>
        </p:spPr>
        <p:txBody>
          <a:bodyPr wrap="none" rtlCol="0">
            <a:spAutoFit/>
          </a:bodyPr>
          <a:lstStyle/>
          <a:p>
            <a:r>
              <a:rPr lang="en-US" sz="800" dirty="0"/>
              <a:t>This table does not include NVE EDAM trading hub transactions which yield less than $100k in revenue.</a:t>
            </a:r>
          </a:p>
        </p:txBody>
      </p:sp>
      <p:pic>
        <p:nvPicPr>
          <p:cNvPr id="11" name="Picture 10"/>
          <p:cNvPicPr>
            <a:picLocks noChangeAspect="1"/>
          </p:cNvPicPr>
          <p:nvPr/>
        </p:nvPicPr>
        <p:blipFill>
          <a:blip r:embed="rId2"/>
          <a:stretch>
            <a:fillRect/>
          </a:stretch>
        </p:blipFill>
        <p:spPr>
          <a:xfrm>
            <a:off x="2497478" y="3470881"/>
            <a:ext cx="7747280" cy="2511365"/>
          </a:xfrm>
          <a:prstGeom prst="rect">
            <a:avLst/>
          </a:prstGeom>
        </p:spPr>
      </p:pic>
    </p:spTree>
    <p:extLst>
      <p:ext uri="{BB962C8B-B14F-4D97-AF65-F5344CB8AC3E}">
        <p14:creationId xmlns:p14="http://schemas.microsoft.com/office/powerpoint/2010/main" val="7385362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9"/>
          </p:nvPr>
        </p:nvSpPr>
        <p:spPr/>
        <p:txBody>
          <a:bodyPr/>
          <a:lstStyle/>
          <a:p>
            <a:endParaRPr lang="en-US"/>
          </a:p>
        </p:txBody>
      </p:sp>
      <p:sp>
        <p:nvSpPr>
          <p:cNvPr id="4" name="Title 3"/>
          <p:cNvSpPr>
            <a:spLocks noGrp="1"/>
          </p:cNvSpPr>
          <p:nvPr>
            <p:ph type="title"/>
          </p:nvPr>
        </p:nvSpPr>
        <p:spPr/>
        <p:txBody>
          <a:bodyPr/>
          <a:lstStyle/>
          <a:p>
            <a:r>
              <a:rPr lang="en-US" dirty="0"/>
              <a:t>Appendix: Fall 2023 NVE Markets+ Study Details</a:t>
            </a:r>
          </a:p>
        </p:txBody>
      </p:sp>
    </p:spTree>
    <p:extLst>
      <p:ext uri="{BB962C8B-B14F-4D97-AF65-F5344CB8AC3E}">
        <p14:creationId xmlns:p14="http://schemas.microsoft.com/office/powerpoint/2010/main" val="7695477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78</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BAU Case Footprint</a:t>
            </a:r>
          </a:p>
        </p:txBody>
      </p:sp>
      <p:grpSp>
        <p:nvGrpSpPr>
          <p:cNvPr id="8" name="Group 7"/>
          <p:cNvGrpSpPr/>
          <p:nvPr/>
        </p:nvGrpSpPr>
        <p:grpSpPr>
          <a:xfrm>
            <a:off x="7077467" y="979029"/>
            <a:ext cx="4758190" cy="5522803"/>
            <a:chOff x="6860113" y="1038989"/>
            <a:chExt cx="4758190" cy="5522803"/>
          </a:xfrm>
        </p:grpSpPr>
        <p:grpSp>
          <p:nvGrpSpPr>
            <p:cNvPr id="47" name="Group 46"/>
            <p:cNvGrpSpPr/>
            <p:nvPr/>
          </p:nvGrpSpPr>
          <p:grpSpPr>
            <a:xfrm>
              <a:off x="6860113" y="1038989"/>
              <a:ext cx="4758190" cy="5522803"/>
              <a:chOff x="6860113" y="1038989"/>
              <a:chExt cx="4758190" cy="5522803"/>
            </a:xfrm>
          </p:grpSpPr>
          <p:pic>
            <p:nvPicPr>
              <p:cNvPr id="48" name="Picture 47"/>
              <p:cNvPicPr>
                <a:picLocks noChangeAspect="1"/>
              </p:cNvPicPr>
              <p:nvPr/>
            </p:nvPicPr>
            <p:blipFill>
              <a:blip r:embed="rId2"/>
              <a:stretch>
                <a:fillRect/>
              </a:stretch>
            </p:blipFill>
            <p:spPr>
              <a:xfrm rot="21108833">
                <a:off x="6987955" y="1230540"/>
                <a:ext cx="4630348" cy="5331252"/>
              </a:xfrm>
              <a:prstGeom prst="rect">
                <a:avLst/>
              </a:prstGeom>
            </p:spPr>
          </p:pic>
          <p:sp>
            <p:nvSpPr>
              <p:cNvPr id="49" name="Oval 48"/>
              <p:cNvSpPr/>
              <p:nvPr/>
            </p:nvSpPr>
            <p:spPr>
              <a:xfrm rot="20131062">
                <a:off x="7319075" y="336185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227586" y="367474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361983" y="401098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564492" y="519744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8974545" y="4988665"/>
                <a:ext cx="1041902" cy="752218"/>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307438" y="544780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400544" y="4748716"/>
                <a:ext cx="712165" cy="441055"/>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110047" y="476161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9" name="Oval 58"/>
              <p:cNvSpPr/>
              <p:nvPr/>
            </p:nvSpPr>
            <p:spPr>
              <a:xfrm>
                <a:off x="7173752" y="1038989"/>
                <a:ext cx="954660" cy="50406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341306" y="107008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549505" y="2028303"/>
                <a:ext cx="1135276" cy="81889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395705" y="1481837"/>
                <a:ext cx="615312" cy="40905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256010" y="2162602"/>
                <a:ext cx="680970" cy="37568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068139" y="3527761"/>
                <a:ext cx="953514" cy="133978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009493" y="3809138"/>
                <a:ext cx="1078477" cy="965336"/>
              </a:xfrm>
              <a:prstGeom prst="ellipse">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422153" y="567477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8898249" y="187939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084281" y="278838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202330" y="2773025"/>
                <a:ext cx="1140411" cy="738079"/>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Idaho Power</a:t>
                </a:r>
              </a:p>
            </p:txBody>
          </p:sp>
          <p:sp>
            <p:nvSpPr>
              <p:cNvPr id="71" name="Oval 70"/>
              <p:cNvSpPr/>
              <p:nvPr/>
            </p:nvSpPr>
            <p:spPr>
              <a:xfrm>
                <a:off x="7836024" y="1372264"/>
                <a:ext cx="636025"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9973708" y="179805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053384" y="263633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685371" y="4587696"/>
                <a:ext cx="776935" cy="52510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7897552" y="557712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7" name="Oval 76"/>
              <p:cNvSpPr/>
              <p:nvPr/>
            </p:nvSpPr>
            <p:spPr>
              <a:xfrm rot="21229649">
                <a:off x="6860113" y="4367380"/>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253179" y="5621706"/>
                <a:ext cx="712165" cy="441055"/>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044537" y="305162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304121" y="186108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309863" y="151565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066969" y="2422677"/>
                <a:ext cx="624915" cy="4518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grpSp>
        <p:sp>
          <p:nvSpPr>
            <p:cNvPr id="83" name="Oval 82"/>
            <p:cNvSpPr/>
            <p:nvPr/>
          </p:nvSpPr>
          <p:spPr>
            <a:xfrm>
              <a:off x="8313602" y="1921718"/>
              <a:ext cx="637712"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grpSp>
      <p:sp>
        <p:nvSpPr>
          <p:cNvPr id="4" name="Text Placeholder 3"/>
          <p:cNvSpPr>
            <a:spLocks noGrp="1"/>
          </p:cNvSpPr>
          <p:nvPr>
            <p:ph type="body" sz="quarter" idx="16"/>
          </p:nvPr>
        </p:nvSpPr>
        <p:spPr>
          <a:xfrm>
            <a:off x="507999" y="1155963"/>
            <a:ext cx="6369495" cy="3651620"/>
          </a:xfrm>
        </p:spPr>
        <p:txBody>
          <a:bodyPr/>
          <a:lstStyle/>
          <a:p>
            <a:pPr marL="111125" lvl="1" indent="0">
              <a:buNone/>
            </a:pPr>
            <a:r>
              <a:rPr lang="en-US" b="1" dirty="0"/>
              <a:t>The Original Markets+ case has market footprints identical to the new Bookend Markets+ case</a:t>
            </a:r>
          </a:p>
          <a:p>
            <a:pPr lvl="1"/>
            <a:r>
              <a:rPr lang="en-US" b="1" dirty="0"/>
              <a:t>Markets+ in </a:t>
            </a:r>
            <a:r>
              <a:rPr lang="en-US" b="1" dirty="0">
                <a:solidFill>
                  <a:schemeClr val="accent5"/>
                </a:solidFill>
              </a:rPr>
              <a:t>Orange</a:t>
            </a:r>
          </a:p>
          <a:p>
            <a:pPr lvl="2"/>
            <a:r>
              <a:rPr lang="en-US" dirty="0"/>
              <a:t>Includes all U.S. BAAs in WECC, except for California entities and PAC</a:t>
            </a:r>
          </a:p>
          <a:p>
            <a:pPr lvl="2"/>
            <a:r>
              <a:rPr lang="en-US" dirty="0"/>
              <a:t>Also includes entities in RTO West (WACM, WAUW, PSCO), which is cooptimized with Markets+</a:t>
            </a:r>
          </a:p>
          <a:p>
            <a:pPr lvl="2"/>
            <a:r>
              <a:rPr lang="en-US" dirty="0"/>
              <a:t>Entities that join Markets+ assumed to leave WEIM and join an SPP-run RT market similar to WEIS</a:t>
            </a:r>
            <a:endParaRPr lang="en-US" b="1" dirty="0">
              <a:solidFill>
                <a:schemeClr val="accent5"/>
              </a:solidFill>
            </a:endParaRPr>
          </a:p>
          <a:p>
            <a:pPr lvl="1">
              <a:spcBef>
                <a:spcPts val="1800"/>
              </a:spcBef>
            </a:pPr>
            <a:r>
              <a:rPr lang="en-US" b="1" dirty="0"/>
              <a:t>EDAM Entities in </a:t>
            </a:r>
            <a:r>
              <a:rPr lang="en-US" b="1" dirty="0">
                <a:solidFill>
                  <a:schemeClr val="accent1"/>
                </a:solidFill>
              </a:rPr>
              <a:t>Blue</a:t>
            </a:r>
          </a:p>
          <a:p>
            <a:pPr lvl="2"/>
            <a:r>
              <a:rPr lang="en-US" dirty="0"/>
              <a:t>TIDC would remain in WEIM</a:t>
            </a:r>
          </a:p>
          <a:p>
            <a:pPr lvl="1"/>
            <a:r>
              <a:rPr lang="en-US" dirty="0"/>
              <a:t>IID, CFE, and AESO assumed to trade only bilaterally</a:t>
            </a:r>
          </a:p>
          <a:p>
            <a:pPr marL="111125" lvl="1" indent="0">
              <a:buNone/>
            </a:pPr>
            <a:endParaRPr lang="en-US" dirty="0"/>
          </a:p>
        </p:txBody>
      </p:sp>
      <p:sp>
        <p:nvSpPr>
          <p:cNvPr id="86" name="Oval 85"/>
          <p:cNvSpPr/>
          <p:nvPr/>
        </p:nvSpPr>
        <p:spPr>
          <a:xfrm>
            <a:off x="8036095" y="1654014"/>
            <a:ext cx="703882"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 Fall 2023 NVE Markets+ Study Details</a:t>
            </a:r>
          </a:p>
        </p:txBody>
      </p:sp>
      <p:sp>
        <p:nvSpPr>
          <p:cNvPr id="81" name="TextBox 80"/>
          <p:cNvSpPr txBox="1"/>
          <p:nvPr/>
        </p:nvSpPr>
        <p:spPr>
          <a:xfrm>
            <a:off x="6650509" y="6239432"/>
            <a:ext cx="2708818" cy="369332"/>
          </a:xfrm>
          <a:prstGeom prst="rect">
            <a:avLst/>
          </a:prstGeom>
          <a:noFill/>
        </p:spPr>
        <p:txBody>
          <a:bodyPr wrap="none" rtlCol="0">
            <a:spAutoFit/>
          </a:bodyPr>
          <a:lstStyle/>
          <a:p>
            <a:r>
              <a:rPr lang="en-US" b="1" dirty="0">
                <a:solidFill>
                  <a:schemeClr val="accent1"/>
                </a:solidFill>
              </a:rPr>
              <a:t>EDAM and WEIM Member</a:t>
            </a:r>
          </a:p>
        </p:txBody>
      </p:sp>
      <p:sp>
        <p:nvSpPr>
          <p:cNvPr id="84" name="TextBox 83"/>
          <p:cNvSpPr txBox="1"/>
          <p:nvPr/>
        </p:nvSpPr>
        <p:spPr>
          <a:xfrm>
            <a:off x="6654961" y="6449598"/>
            <a:ext cx="2162772" cy="369332"/>
          </a:xfrm>
          <a:prstGeom prst="rect">
            <a:avLst/>
          </a:prstGeom>
          <a:noFill/>
        </p:spPr>
        <p:txBody>
          <a:bodyPr wrap="none" rtlCol="0">
            <a:spAutoFit/>
          </a:bodyPr>
          <a:lstStyle/>
          <a:p>
            <a:r>
              <a:rPr lang="en-US" b="1" dirty="0">
                <a:solidFill>
                  <a:schemeClr val="accent2"/>
                </a:solidFill>
              </a:rPr>
              <a:t>WEIM-Only Member</a:t>
            </a:r>
          </a:p>
        </p:txBody>
      </p:sp>
      <p:sp>
        <p:nvSpPr>
          <p:cNvPr id="88" name="TextBox 87"/>
          <p:cNvSpPr txBox="1"/>
          <p:nvPr/>
        </p:nvSpPr>
        <p:spPr>
          <a:xfrm>
            <a:off x="6654961" y="6013322"/>
            <a:ext cx="3578840" cy="369332"/>
          </a:xfrm>
          <a:prstGeom prst="rect">
            <a:avLst/>
          </a:prstGeom>
          <a:noFill/>
        </p:spPr>
        <p:txBody>
          <a:bodyPr wrap="square" rtlCol="0">
            <a:spAutoFit/>
          </a:bodyPr>
          <a:lstStyle/>
          <a:p>
            <a:endParaRPr lang="en-US" b="1" dirty="0">
              <a:solidFill>
                <a:schemeClr val="accent5"/>
              </a:solidFill>
            </a:endParaRPr>
          </a:p>
        </p:txBody>
      </p:sp>
      <p:sp>
        <p:nvSpPr>
          <p:cNvPr id="46" name="TextBox 45"/>
          <p:cNvSpPr txBox="1"/>
          <p:nvPr/>
        </p:nvSpPr>
        <p:spPr>
          <a:xfrm>
            <a:off x="6637850" y="5841841"/>
            <a:ext cx="2693366" cy="369332"/>
          </a:xfrm>
          <a:prstGeom prst="rect">
            <a:avLst/>
          </a:prstGeom>
          <a:noFill/>
        </p:spPr>
        <p:txBody>
          <a:bodyPr wrap="none" rtlCol="0">
            <a:spAutoFit/>
          </a:bodyPr>
          <a:lstStyle/>
          <a:p>
            <a:r>
              <a:rPr lang="en-US" b="1" dirty="0">
                <a:solidFill>
                  <a:schemeClr val="accent4">
                    <a:lumMod val="75000"/>
                  </a:schemeClr>
                </a:solidFill>
              </a:rPr>
              <a:t>Modeled as SPP West RTO</a:t>
            </a:r>
          </a:p>
        </p:txBody>
      </p:sp>
      <p:sp>
        <p:nvSpPr>
          <p:cNvPr id="57" name="TextBox 56"/>
          <p:cNvSpPr txBox="1"/>
          <p:nvPr/>
        </p:nvSpPr>
        <p:spPr>
          <a:xfrm>
            <a:off x="6654961" y="6051280"/>
            <a:ext cx="2725426" cy="369332"/>
          </a:xfrm>
          <a:prstGeom prst="rect">
            <a:avLst/>
          </a:prstGeom>
          <a:noFill/>
        </p:spPr>
        <p:txBody>
          <a:bodyPr wrap="none" rtlCol="0">
            <a:spAutoFit/>
          </a:bodyPr>
          <a:lstStyle/>
          <a:p>
            <a:r>
              <a:rPr lang="en-US" b="1" dirty="0">
                <a:solidFill>
                  <a:schemeClr val="accent4"/>
                </a:solidFill>
              </a:rPr>
              <a:t>Modeled as WEIS Member</a:t>
            </a:r>
          </a:p>
        </p:txBody>
      </p:sp>
      <p:sp>
        <p:nvSpPr>
          <p:cNvPr id="58" name="TextBox 57"/>
          <p:cNvSpPr txBox="1"/>
          <p:nvPr/>
        </p:nvSpPr>
        <p:spPr>
          <a:xfrm>
            <a:off x="8906519" y="6472953"/>
            <a:ext cx="1670137" cy="369332"/>
          </a:xfrm>
          <a:prstGeom prst="rect">
            <a:avLst/>
          </a:prstGeom>
          <a:noFill/>
        </p:spPr>
        <p:txBody>
          <a:bodyPr wrap="none" rtlCol="0">
            <a:spAutoFit/>
          </a:bodyPr>
          <a:lstStyle/>
          <a:p>
            <a:r>
              <a:rPr lang="en-US" b="1" dirty="0">
                <a:solidFill>
                  <a:schemeClr val="bg2">
                    <a:lumMod val="60000"/>
                    <a:lumOff val="40000"/>
                  </a:schemeClr>
                </a:solidFill>
              </a:rPr>
              <a:t>Non-Market BA</a:t>
            </a:r>
          </a:p>
        </p:txBody>
      </p:sp>
    </p:spTree>
    <p:extLst>
      <p:ext uri="{BB962C8B-B14F-4D97-AF65-F5344CB8AC3E}">
        <p14:creationId xmlns:p14="http://schemas.microsoft.com/office/powerpoint/2010/main" val="108585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40721"/>
          <a:stretch/>
        </p:blipFill>
        <p:spPr>
          <a:xfrm>
            <a:off x="5797257" y="1818557"/>
            <a:ext cx="2679994" cy="3611880"/>
          </a:xfrm>
          <a:prstGeom prst="rect">
            <a:avLst/>
          </a:prstGeom>
        </p:spPr>
      </p:pic>
      <p:sp>
        <p:nvSpPr>
          <p:cNvPr id="16" name="Rectangle 15"/>
          <p:cNvSpPr/>
          <p:nvPr/>
        </p:nvSpPr>
        <p:spPr>
          <a:xfrm>
            <a:off x="839754" y="2845836"/>
            <a:ext cx="3886200" cy="240434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a:t>Updates &amp; Enhancements:</a:t>
            </a:r>
          </a:p>
          <a:p>
            <a:pPr marL="285750" indent="-285750">
              <a:buFont typeface="Arial" panose="020B0604020202020204" pitchFamily="34" charset="0"/>
              <a:buChar char="•"/>
            </a:pPr>
            <a:r>
              <a:rPr lang="en-US" sz="1600" dirty="0"/>
              <a:t>Added M+ footprint</a:t>
            </a:r>
          </a:p>
          <a:p>
            <a:pPr marL="285750" indent="-285750">
              <a:buFont typeface="Arial" panose="020B0604020202020204" pitchFamily="34" charset="0"/>
              <a:buChar char="•"/>
            </a:pPr>
            <a:r>
              <a:rPr lang="en-US" sz="1600" dirty="0"/>
              <a:t>Added SPP West RTO and WEIS footprints</a:t>
            </a:r>
          </a:p>
          <a:p>
            <a:pPr marL="285750" indent="-285750">
              <a:buFont typeface="Arial" panose="020B0604020202020204" pitchFamily="34" charset="0"/>
              <a:buChar char="•"/>
            </a:pPr>
            <a:r>
              <a:rPr lang="en-US" sz="1600" dirty="0"/>
              <a:t>Reduced WEIM footprint (shifts to M+)</a:t>
            </a:r>
          </a:p>
          <a:p>
            <a:pPr marL="285750" indent="-285750">
              <a:buFont typeface="Arial" panose="020B0604020202020204" pitchFamily="34" charset="0"/>
              <a:buChar char="•"/>
            </a:pPr>
            <a:r>
              <a:rPr lang="en-US" sz="1600" dirty="0"/>
              <a:t>Expanded DA/RT forecast uncertainty modeling to all US WECC BAs (previously just study participants)</a:t>
            </a:r>
          </a:p>
        </p:txBody>
      </p:sp>
      <p:sp>
        <p:nvSpPr>
          <p:cNvPr id="15" name="Rectangle 14"/>
          <p:cNvSpPr/>
          <p:nvPr/>
        </p:nvSpPr>
        <p:spPr>
          <a:xfrm>
            <a:off x="839754" y="1968759"/>
            <a:ext cx="3886200" cy="7088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b="1" dirty="0"/>
              <a:t>NVE EDAM Benefits Study model</a:t>
            </a:r>
          </a:p>
          <a:p>
            <a:pPr algn="ctr"/>
            <a:r>
              <a:rPr lang="en-US" i="1" dirty="0"/>
              <a:t>BAU &amp; EDAM scenarios</a:t>
            </a:r>
          </a:p>
        </p:txBody>
      </p:sp>
      <p:sp>
        <p:nvSpPr>
          <p:cNvPr id="8" name="Text Placeholder 7"/>
          <p:cNvSpPr>
            <a:spLocks noGrp="1"/>
          </p:cNvSpPr>
          <p:nvPr>
            <p:ph type="body" sz="quarter" idx="19"/>
          </p:nvPr>
        </p:nvSpPr>
        <p:spPr>
          <a:xfrm>
            <a:off x="508000" y="7549"/>
            <a:ext cx="6040438" cy="954107"/>
          </a:xfrm>
        </p:spPr>
        <p:txBody>
          <a:bodyPr/>
          <a:lstStyle/>
          <a:p>
            <a:r>
              <a:rPr lang="en-US" dirty="0"/>
              <a:t>Overview of NVE Studies</a:t>
            </a:r>
          </a:p>
          <a:p>
            <a:pPr marL="0" indent="0">
              <a:buNone/>
            </a:pPr>
            <a:endParaRPr lang="en-US" dirty="0"/>
          </a:p>
        </p:txBody>
      </p:sp>
      <p:sp>
        <p:nvSpPr>
          <p:cNvPr id="5" name="Title 4"/>
          <p:cNvSpPr>
            <a:spLocks noGrp="1"/>
          </p:cNvSpPr>
          <p:nvPr>
            <p:ph type="title"/>
          </p:nvPr>
        </p:nvSpPr>
        <p:spPr/>
        <p:txBody>
          <a:bodyPr/>
          <a:lstStyle/>
          <a:p>
            <a:r>
              <a:rPr lang="en-US" dirty="0"/>
              <a:t>Fall 2023 NVE Markets+ benefits study</a:t>
            </a:r>
          </a:p>
        </p:txBody>
      </p:sp>
      <p:sp>
        <p:nvSpPr>
          <p:cNvPr id="2" name="Slide Number Placeholder 1"/>
          <p:cNvSpPr>
            <a:spLocks noGrp="1"/>
          </p:cNvSpPr>
          <p:nvPr>
            <p:ph type="sldNum" sz="quarter" idx="4294967295"/>
          </p:nvPr>
        </p:nvSpPr>
        <p:spPr>
          <a:xfrm>
            <a:off x="10737850" y="6356350"/>
            <a:ext cx="1454150" cy="365125"/>
          </a:xfrm>
        </p:spPr>
        <p:txBody>
          <a:bodyPr/>
          <a:lstStyle/>
          <a:p>
            <a:r>
              <a:rPr lang="en-US"/>
              <a:t>brattle.com | </a:t>
            </a:r>
            <a:fld id="{C95ECF09-ED6D-489D-87B4-9DBCD4D54A41}" type="slidenum">
              <a:rPr lang="en-US" smtClean="0"/>
              <a:pPr/>
              <a:t>7</a:t>
            </a:fld>
            <a:endParaRPr lang="en-US" dirty="0"/>
          </a:p>
        </p:txBody>
      </p:sp>
      <p:sp>
        <p:nvSpPr>
          <p:cNvPr id="10" name="Rectangle 9"/>
          <p:cNvSpPr/>
          <p:nvPr/>
        </p:nvSpPr>
        <p:spPr>
          <a:xfrm>
            <a:off x="839754" y="5410755"/>
            <a:ext cx="3886200" cy="70885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b="1" dirty="0"/>
              <a:t>NVE M+ Benefits Study model</a:t>
            </a:r>
          </a:p>
          <a:p>
            <a:pPr algn="ctr"/>
            <a:r>
              <a:rPr lang="en-US" i="1" dirty="0"/>
              <a:t>BAU &amp; M+ scenarios</a:t>
            </a:r>
          </a:p>
        </p:txBody>
      </p:sp>
      <p:sp>
        <p:nvSpPr>
          <p:cNvPr id="12" name="TextBox 11"/>
          <p:cNvSpPr txBox="1"/>
          <p:nvPr/>
        </p:nvSpPr>
        <p:spPr>
          <a:xfrm>
            <a:off x="1368196" y="1434735"/>
            <a:ext cx="2547877" cy="369332"/>
          </a:xfrm>
          <a:prstGeom prst="rect">
            <a:avLst/>
          </a:prstGeom>
          <a:noFill/>
        </p:spPr>
        <p:txBody>
          <a:bodyPr wrap="none" rtlCol="0">
            <a:spAutoFit/>
          </a:bodyPr>
          <a:lstStyle/>
          <a:p>
            <a:r>
              <a:rPr lang="en-US" b="1" dirty="0">
                <a:solidFill>
                  <a:schemeClr val="accent1"/>
                </a:solidFill>
              </a:rPr>
              <a:t>Overview of Study Setup</a:t>
            </a:r>
          </a:p>
        </p:txBody>
      </p:sp>
      <p:sp>
        <p:nvSpPr>
          <p:cNvPr id="23" name="TextBox 22"/>
          <p:cNvSpPr txBox="1"/>
          <p:nvPr/>
        </p:nvSpPr>
        <p:spPr>
          <a:xfrm>
            <a:off x="5937307" y="1369628"/>
            <a:ext cx="4920578" cy="615553"/>
          </a:xfrm>
          <a:prstGeom prst="rect">
            <a:avLst/>
          </a:prstGeom>
          <a:noFill/>
        </p:spPr>
        <p:txBody>
          <a:bodyPr wrap="none" rtlCol="0">
            <a:spAutoFit/>
          </a:bodyPr>
          <a:lstStyle/>
          <a:p>
            <a:r>
              <a:rPr lang="en-US" b="1" dirty="0">
                <a:solidFill>
                  <a:schemeClr val="accent1"/>
                </a:solidFill>
              </a:rPr>
              <a:t>Summary of NVE M+ Participation Benefit Drivers</a:t>
            </a:r>
          </a:p>
          <a:p>
            <a:r>
              <a:rPr lang="en-US" sz="1600" b="1" i="1" dirty="0">
                <a:solidFill>
                  <a:schemeClr val="accent1"/>
                </a:solidFill>
              </a:rPr>
              <a:t>$million, M+ minus BAU cases</a:t>
            </a:r>
          </a:p>
        </p:txBody>
      </p:sp>
      <p:sp>
        <p:nvSpPr>
          <p:cNvPr id="26" name="Right Brace 25"/>
          <p:cNvSpPr/>
          <p:nvPr/>
        </p:nvSpPr>
        <p:spPr>
          <a:xfrm rot="10800000">
            <a:off x="4798643" y="1952452"/>
            <a:ext cx="367721" cy="4297329"/>
          </a:xfrm>
          <a:prstGeom prst="rightBrace">
            <a:avLst>
              <a:gd name="adj1" fmla="val 94239"/>
              <a:gd name="adj2" fmla="val 11273"/>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7" name="Group 26"/>
          <p:cNvGrpSpPr/>
          <p:nvPr/>
        </p:nvGrpSpPr>
        <p:grpSpPr>
          <a:xfrm>
            <a:off x="5304451" y="2323184"/>
            <a:ext cx="692292" cy="2455831"/>
            <a:chOff x="5380262" y="3100498"/>
            <a:chExt cx="692292" cy="2455831"/>
          </a:xfrm>
        </p:grpSpPr>
        <p:cxnSp>
          <p:nvCxnSpPr>
            <p:cNvPr id="28" name="Straight Arrow Connector 27"/>
            <p:cNvCxnSpPr/>
            <p:nvPr/>
          </p:nvCxnSpPr>
          <p:spPr>
            <a:xfrm flipV="1">
              <a:off x="5928298" y="3433493"/>
              <a:ext cx="0" cy="731520"/>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rot="16200000">
              <a:off x="5022472" y="3458288"/>
              <a:ext cx="1146468" cy="430887"/>
            </a:xfrm>
            <a:prstGeom prst="rect">
              <a:avLst/>
            </a:prstGeom>
            <a:noFill/>
          </p:spPr>
          <p:txBody>
            <a:bodyPr wrap="none" rtlCol="0">
              <a:spAutoFit/>
            </a:bodyPr>
            <a:lstStyle/>
            <a:p>
              <a:r>
                <a:rPr lang="en-US" sz="1100" i="1" dirty="0">
                  <a:solidFill>
                    <a:schemeClr val="tx1">
                      <a:lumMod val="50000"/>
                      <a:lumOff val="50000"/>
                    </a:schemeClr>
                  </a:solidFill>
                </a:rPr>
                <a:t>cost decrease or </a:t>
              </a:r>
              <a:br>
                <a:rPr lang="en-US" sz="1100" i="1" dirty="0">
                  <a:solidFill>
                    <a:schemeClr val="tx1">
                      <a:lumMod val="50000"/>
                      <a:lumOff val="50000"/>
                    </a:schemeClr>
                  </a:solidFill>
                </a:rPr>
              </a:br>
              <a:r>
                <a:rPr lang="en-US" sz="1100" i="1" dirty="0">
                  <a:solidFill>
                    <a:schemeClr val="tx1">
                      <a:lumMod val="50000"/>
                      <a:lumOff val="50000"/>
                    </a:schemeClr>
                  </a:solidFill>
                </a:rPr>
                <a:t>revenue increase</a:t>
              </a:r>
            </a:p>
          </p:txBody>
        </p:sp>
        <p:cxnSp>
          <p:nvCxnSpPr>
            <p:cNvPr id="30" name="Straight Arrow Connector 29"/>
            <p:cNvCxnSpPr/>
            <p:nvPr/>
          </p:nvCxnSpPr>
          <p:spPr>
            <a:xfrm>
              <a:off x="5928298" y="4599702"/>
              <a:ext cx="0" cy="731520"/>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rot="16200000">
              <a:off x="5004840" y="4750018"/>
              <a:ext cx="1181734" cy="430887"/>
            </a:xfrm>
            <a:prstGeom prst="rect">
              <a:avLst/>
            </a:prstGeom>
            <a:noFill/>
          </p:spPr>
          <p:txBody>
            <a:bodyPr wrap="none" rtlCol="0">
              <a:spAutoFit/>
            </a:bodyPr>
            <a:lstStyle/>
            <a:p>
              <a:r>
                <a:rPr lang="en-US" sz="1100" i="1" dirty="0">
                  <a:solidFill>
                    <a:schemeClr val="tx1">
                      <a:lumMod val="50000"/>
                      <a:lumOff val="50000"/>
                    </a:schemeClr>
                  </a:solidFill>
                </a:rPr>
                <a:t>cost increase or</a:t>
              </a:r>
              <a:br>
                <a:rPr lang="en-US" sz="1100" i="1" dirty="0">
                  <a:solidFill>
                    <a:schemeClr val="tx1">
                      <a:lumMod val="50000"/>
                      <a:lumOff val="50000"/>
                    </a:schemeClr>
                  </a:solidFill>
                </a:rPr>
              </a:br>
              <a:r>
                <a:rPr lang="en-US" sz="1100" i="1" dirty="0">
                  <a:solidFill>
                    <a:schemeClr val="tx1">
                      <a:lumMod val="50000"/>
                      <a:lumOff val="50000"/>
                    </a:schemeClr>
                  </a:solidFill>
                </a:rPr>
                <a:t>revenue decrease</a:t>
              </a:r>
            </a:p>
          </p:txBody>
        </p:sp>
        <p:cxnSp>
          <p:nvCxnSpPr>
            <p:cNvPr id="32" name="Straight Connector 31"/>
            <p:cNvCxnSpPr/>
            <p:nvPr/>
          </p:nvCxnSpPr>
          <p:spPr>
            <a:xfrm flipH="1">
              <a:off x="5380262" y="4391262"/>
              <a:ext cx="692292"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3" name="Oval 32"/>
          <p:cNvSpPr/>
          <p:nvPr/>
        </p:nvSpPr>
        <p:spPr>
          <a:xfrm>
            <a:off x="279399" y="2043632"/>
            <a:ext cx="457200" cy="457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34" name="Oval 33"/>
          <p:cNvSpPr/>
          <p:nvPr/>
        </p:nvSpPr>
        <p:spPr>
          <a:xfrm>
            <a:off x="275606" y="3664456"/>
            <a:ext cx="457200" cy="4572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2</a:t>
            </a:r>
          </a:p>
        </p:txBody>
      </p:sp>
      <p:sp>
        <p:nvSpPr>
          <p:cNvPr id="35" name="Oval 34"/>
          <p:cNvSpPr/>
          <p:nvPr/>
        </p:nvSpPr>
        <p:spPr>
          <a:xfrm>
            <a:off x="275606" y="5535648"/>
            <a:ext cx="457200" cy="457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3</a:t>
            </a:r>
          </a:p>
        </p:txBody>
      </p:sp>
      <p:sp>
        <p:nvSpPr>
          <p:cNvPr id="36" name="TextBox 35"/>
          <p:cNvSpPr txBox="1"/>
          <p:nvPr/>
        </p:nvSpPr>
        <p:spPr>
          <a:xfrm>
            <a:off x="7140899" y="3344449"/>
            <a:ext cx="663251" cy="184666"/>
          </a:xfrm>
          <a:prstGeom prst="rect">
            <a:avLst/>
          </a:prstGeom>
          <a:solidFill>
            <a:schemeClr val="bg1">
              <a:alpha val="56000"/>
            </a:schemeClr>
          </a:solidFill>
        </p:spPr>
        <p:txBody>
          <a:bodyPr wrap="square" lIns="0" tIns="0" rIns="0" bIns="0" rtlCol="0">
            <a:spAutoFit/>
          </a:bodyPr>
          <a:lstStyle/>
          <a:p>
            <a:pPr algn="ctr"/>
            <a:r>
              <a:rPr lang="en-US" sz="1200" b="1" dirty="0">
                <a:solidFill>
                  <a:schemeClr val="accent6"/>
                </a:solidFill>
              </a:rPr>
              <a:t>$5 million</a:t>
            </a:r>
          </a:p>
        </p:txBody>
      </p:sp>
      <p:sp>
        <p:nvSpPr>
          <p:cNvPr id="41" name="TextBox 40"/>
          <p:cNvSpPr txBox="1"/>
          <p:nvPr/>
        </p:nvSpPr>
        <p:spPr>
          <a:xfrm>
            <a:off x="9372611" y="2002104"/>
            <a:ext cx="2419340" cy="1569660"/>
          </a:xfrm>
          <a:prstGeom prst="rect">
            <a:avLst/>
          </a:prstGeom>
          <a:noFill/>
        </p:spPr>
        <p:txBody>
          <a:bodyPr wrap="square" rtlCol="0">
            <a:spAutoFit/>
          </a:bodyPr>
          <a:lstStyle/>
          <a:p>
            <a:r>
              <a:rPr lang="en-US" sz="1600" dirty="0"/>
              <a:t>Decrease in gas generation, especially in real time, decreases production costs, but also reduces sales revenue and increases purchase costs</a:t>
            </a:r>
          </a:p>
        </p:txBody>
      </p:sp>
      <p:sp>
        <p:nvSpPr>
          <p:cNvPr id="14" name="TextBox 13"/>
          <p:cNvSpPr txBox="1"/>
          <p:nvPr/>
        </p:nvSpPr>
        <p:spPr>
          <a:xfrm>
            <a:off x="9347908" y="3822034"/>
            <a:ext cx="2565923" cy="1815882"/>
          </a:xfrm>
          <a:prstGeom prst="rect">
            <a:avLst/>
          </a:prstGeom>
          <a:noFill/>
        </p:spPr>
        <p:txBody>
          <a:bodyPr wrap="square" rtlCol="0">
            <a:spAutoFit/>
          </a:bodyPr>
          <a:lstStyle/>
          <a:p>
            <a:r>
              <a:rPr lang="en-US" sz="1600" dirty="0"/>
              <a:t>Leaving WEIM and decreased bilateral trading due to multiple market footprints results in significant lost trading revenue, only partially offset by M+ transfer revenues</a:t>
            </a:r>
          </a:p>
        </p:txBody>
      </p:sp>
      <p:cxnSp>
        <p:nvCxnSpPr>
          <p:cNvPr id="42" name="Straight Arrow Connector 41"/>
          <p:cNvCxnSpPr/>
          <p:nvPr/>
        </p:nvCxnSpPr>
        <p:spPr>
          <a:xfrm flipH="1">
            <a:off x="8040059" y="3353762"/>
            <a:ext cx="1347450" cy="558403"/>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8115869" y="2793221"/>
            <a:ext cx="1177138" cy="36861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8115869" y="4662498"/>
            <a:ext cx="1271640" cy="229587"/>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8115870" y="4235633"/>
            <a:ext cx="1256740" cy="252786"/>
          </a:xfrm>
          <a:prstGeom prst="straightConnector1">
            <a:avLst/>
          </a:prstGeom>
          <a:ln>
            <a:solidFill>
              <a:schemeClr val="accent5">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468644" y="5472677"/>
            <a:ext cx="5269205" cy="945595"/>
          </a:xfrm>
          <a:prstGeom prst="rect">
            <a:avLst/>
          </a:prstGeom>
          <a:noFill/>
        </p:spPr>
        <p:txBody>
          <a:bodyPr wrap="square" numCol="2" rtlCol="0">
            <a:noAutofit/>
          </a:bodyPr>
          <a:lstStyle/>
          <a:p>
            <a:r>
              <a:rPr lang="en-US" sz="1400" b="1" dirty="0">
                <a:solidFill>
                  <a:schemeClr val="accent5">
                    <a:lumMod val="40000"/>
                    <a:lumOff val="60000"/>
                  </a:schemeClr>
                </a:solidFill>
              </a:rPr>
              <a:t>DA Market Congestion Revenue</a:t>
            </a:r>
          </a:p>
          <a:p>
            <a:r>
              <a:rPr lang="en-US" sz="1400" b="1" dirty="0">
                <a:solidFill>
                  <a:schemeClr val="accent5"/>
                </a:solidFill>
              </a:rPr>
              <a:t>RT Market Congestion Revenue</a:t>
            </a:r>
          </a:p>
          <a:p>
            <a:r>
              <a:rPr lang="en-US" sz="1400" b="1" dirty="0">
                <a:solidFill>
                  <a:schemeClr val="accent5">
                    <a:lumMod val="50000"/>
                  </a:schemeClr>
                </a:solidFill>
              </a:rPr>
              <a:t>Bilateral Trading Revenue</a:t>
            </a:r>
          </a:p>
          <a:p>
            <a:r>
              <a:rPr lang="en-US" sz="1400" b="1" dirty="0">
                <a:solidFill>
                  <a:schemeClr val="accent4"/>
                </a:solidFill>
              </a:rPr>
              <a:t>Wheeling Revenue</a:t>
            </a:r>
          </a:p>
          <a:p>
            <a:r>
              <a:rPr lang="en-US" sz="1400" b="1" dirty="0">
                <a:solidFill>
                  <a:schemeClr val="accent3"/>
                </a:solidFill>
              </a:rPr>
              <a:t>Sales Revenue</a:t>
            </a:r>
          </a:p>
          <a:p>
            <a:r>
              <a:rPr lang="en-US" sz="1400" b="1" dirty="0">
                <a:solidFill>
                  <a:schemeClr val="accent2"/>
                </a:solidFill>
              </a:rPr>
              <a:t>Purchase Cost</a:t>
            </a:r>
          </a:p>
          <a:p>
            <a:r>
              <a:rPr lang="en-US" sz="1400" b="1" dirty="0">
                <a:solidFill>
                  <a:schemeClr val="accent1"/>
                </a:solidFill>
              </a:rPr>
              <a:t>Production Cost</a:t>
            </a:r>
          </a:p>
          <a:p>
            <a:r>
              <a:rPr lang="en-US" sz="1400" b="1" dirty="0">
                <a:solidFill>
                  <a:schemeClr val="accent6"/>
                </a:solidFill>
              </a:rPr>
              <a:t>Net Benefit (dash)</a:t>
            </a:r>
          </a:p>
        </p:txBody>
      </p:sp>
    </p:spTree>
    <p:extLst>
      <p:ext uri="{BB962C8B-B14F-4D97-AF65-F5344CB8AC3E}">
        <p14:creationId xmlns:p14="http://schemas.microsoft.com/office/powerpoint/2010/main" val="35805350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83182" y="6356350"/>
            <a:ext cx="1453544" cy="365125"/>
          </a:xfrm>
        </p:spPr>
        <p:txBody>
          <a:bodyPr/>
          <a:lstStyle/>
          <a:p>
            <a:r>
              <a:rPr lang="en-US" dirty="0"/>
              <a:t>brattle.com | </a:t>
            </a:r>
            <a:fld id="{C95ECF09-ED6D-489D-87B4-9DBCD4D54A41}" type="slidenum">
              <a:rPr lang="en-US" smtClean="0"/>
              <a:pPr/>
              <a:t>79</a:t>
            </a:fld>
            <a:endParaRPr lang="en-US" dirty="0"/>
          </a:p>
        </p:txBody>
      </p:sp>
      <p:sp>
        <p:nvSpPr>
          <p:cNvPr id="5" name="Text Placeholder 4"/>
          <p:cNvSpPr>
            <a:spLocks noGrp="1"/>
          </p:cNvSpPr>
          <p:nvPr>
            <p:ph type="body" sz="quarter" idx="19"/>
          </p:nvPr>
        </p:nvSpPr>
        <p:spPr/>
        <p:txBody>
          <a:bodyPr/>
          <a:lstStyle/>
          <a:p>
            <a:r>
              <a:rPr lang="en-US" dirty="0"/>
              <a:t> </a:t>
            </a:r>
          </a:p>
        </p:txBody>
      </p:sp>
      <p:sp>
        <p:nvSpPr>
          <p:cNvPr id="6" name="Title 5"/>
          <p:cNvSpPr>
            <a:spLocks noGrp="1"/>
          </p:cNvSpPr>
          <p:nvPr>
            <p:ph type="title"/>
          </p:nvPr>
        </p:nvSpPr>
        <p:spPr/>
        <p:txBody>
          <a:bodyPr/>
          <a:lstStyle/>
          <a:p>
            <a:r>
              <a:rPr lang="en-US" dirty="0"/>
              <a:t>Markets+ Case Footprint</a:t>
            </a:r>
          </a:p>
        </p:txBody>
      </p:sp>
      <p:grpSp>
        <p:nvGrpSpPr>
          <p:cNvPr id="8" name="Group 7"/>
          <p:cNvGrpSpPr/>
          <p:nvPr/>
        </p:nvGrpSpPr>
        <p:grpSpPr>
          <a:xfrm>
            <a:off x="7077467" y="979029"/>
            <a:ext cx="4758190" cy="5522803"/>
            <a:chOff x="6860113" y="1038989"/>
            <a:chExt cx="4758190" cy="5522803"/>
          </a:xfrm>
        </p:grpSpPr>
        <p:grpSp>
          <p:nvGrpSpPr>
            <p:cNvPr id="47" name="Group 46"/>
            <p:cNvGrpSpPr/>
            <p:nvPr/>
          </p:nvGrpSpPr>
          <p:grpSpPr>
            <a:xfrm>
              <a:off x="6860113" y="1038989"/>
              <a:ext cx="4758190" cy="5522803"/>
              <a:chOff x="6860113" y="1038989"/>
              <a:chExt cx="4758190" cy="5522803"/>
            </a:xfrm>
          </p:grpSpPr>
          <p:pic>
            <p:nvPicPr>
              <p:cNvPr id="48" name="Picture 47"/>
              <p:cNvPicPr>
                <a:picLocks noChangeAspect="1"/>
              </p:cNvPicPr>
              <p:nvPr/>
            </p:nvPicPr>
            <p:blipFill>
              <a:blip r:embed="rId2"/>
              <a:stretch>
                <a:fillRect/>
              </a:stretch>
            </p:blipFill>
            <p:spPr>
              <a:xfrm rot="21108833">
                <a:off x="6987955" y="1230540"/>
                <a:ext cx="4630348" cy="5331252"/>
              </a:xfrm>
              <a:prstGeom prst="rect">
                <a:avLst/>
              </a:prstGeom>
            </p:spPr>
          </p:pic>
          <p:sp>
            <p:nvSpPr>
              <p:cNvPr id="49" name="Oval 48"/>
              <p:cNvSpPr/>
              <p:nvPr/>
            </p:nvSpPr>
            <p:spPr>
              <a:xfrm rot="20131062">
                <a:off x="7319075" y="336185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CAISO</a:t>
                </a:r>
              </a:p>
            </p:txBody>
          </p:sp>
          <p:sp>
            <p:nvSpPr>
              <p:cNvPr id="50" name="Oval 49"/>
              <p:cNvSpPr/>
              <p:nvPr/>
            </p:nvSpPr>
            <p:spPr>
              <a:xfrm rot="20131062">
                <a:off x="7227586" y="367474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SMUD</a:t>
                </a:r>
              </a:p>
            </p:txBody>
          </p:sp>
          <p:sp>
            <p:nvSpPr>
              <p:cNvPr id="51" name="Oval 50"/>
              <p:cNvSpPr/>
              <p:nvPr/>
            </p:nvSpPr>
            <p:spPr>
              <a:xfrm rot="20131062">
                <a:off x="7361983" y="401098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BANC</a:t>
                </a:r>
              </a:p>
            </p:txBody>
          </p:sp>
          <p:sp>
            <p:nvSpPr>
              <p:cNvPr id="52" name="Oval 51"/>
              <p:cNvSpPr/>
              <p:nvPr/>
            </p:nvSpPr>
            <p:spPr>
              <a:xfrm rot="20131062">
                <a:off x="7564492" y="519744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LDWP</a:t>
                </a:r>
              </a:p>
            </p:txBody>
          </p:sp>
          <p:sp>
            <p:nvSpPr>
              <p:cNvPr id="53" name="Oval 52"/>
              <p:cNvSpPr/>
              <p:nvPr/>
            </p:nvSpPr>
            <p:spPr>
              <a:xfrm>
                <a:off x="8974545" y="4988665"/>
                <a:ext cx="1041902" cy="75221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AZPS</a:t>
                </a:r>
              </a:p>
            </p:txBody>
          </p:sp>
          <p:sp>
            <p:nvSpPr>
              <p:cNvPr id="54" name="Oval 53"/>
              <p:cNvSpPr/>
              <p:nvPr/>
            </p:nvSpPr>
            <p:spPr>
              <a:xfrm rot="21229649">
                <a:off x="8307438" y="544780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IID</a:t>
                </a:r>
              </a:p>
            </p:txBody>
          </p:sp>
          <p:sp>
            <p:nvSpPr>
              <p:cNvPr id="55" name="Oval 54"/>
              <p:cNvSpPr/>
              <p:nvPr/>
            </p:nvSpPr>
            <p:spPr>
              <a:xfrm>
                <a:off x="9400544" y="474871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SRP</a:t>
                </a:r>
              </a:p>
            </p:txBody>
          </p:sp>
          <p:sp>
            <p:nvSpPr>
              <p:cNvPr id="56" name="Oval 55"/>
              <p:cNvSpPr/>
              <p:nvPr/>
            </p:nvSpPr>
            <p:spPr>
              <a:xfrm>
                <a:off x="10110047" y="4761617"/>
                <a:ext cx="983313" cy="97146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PNM</a:t>
                </a:r>
              </a:p>
            </p:txBody>
          </p:sp>
          <p:sp>
            <p:nvSpPr>
              <p:cNvPr id="59" name="Oval 58"/>
              <p:cNvSpPr/>
              <p:nvPr/>
            </p:nvSpPr>
            <p:spPr>
              <a:xfrm>
                <a:off x="7173752" y="1038989"/>
                <a:ext cx="954660" cy="50406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BCHA/</a:t>
                </a:r>
              </a:p>
              <a:p>
                <a:pPr algn="ctr"/>
                <a:r>
                  <a:rPr lang="en-US" sz="900" b="1" dirty="0" err="1"/>
                  <a:t>Powerex</a:t>
                </a:r>
                <a:endParaRPr lang="en-US" sz="900" b="1" dirty="0"/>
              </a:p>
            </p:txBody>
          </p:sp>
          <p:sp>
            <p:nvSpPr>
              <p:cNvPr id="60" name="Oval 59"/>
              <p:cNvSpPr/>
              <p:nvPr/>
            </p:nvSpPr>
            <p:spPr>
              <a:xfrm>
                <a:off x="8341306" y="107008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AESO</a:t>
                </a:r>
              </a:p>
            </p:txBody>
          </p:sp>
          <p:sp>
            <p:nvSpPr>
              <p:cNvPr id="61" name="Oval 60"/>
              <p:cNvSpPr/>
              <p:nvPr/>
            </p:nvSpPr>
            <p:spPr>
              <a:xfrm>
                <a:off x="7549505" y="2028303"/>
                <a:ext cx="1135276" cy="81889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BPA</a:t>
                </a:r>
              </a:p>
            </p:txBody>
          </p:sp>
          <p:sp>
            <p:nvSpPr>
              <p:cNvPr id="63" name="Oval 62"/>
              <p:cNvSpPr/>
              <p:nvPr/>
            </p:nvSpPr>
            <p:spPr>
              <a:xfrm>
                <a:off x="7395705" y="1481837"/>
                <a:ext cx="615312" cy="40905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PSEI</a:t>
                </a:r>
              </a:p>
            </p:txBody>
          </p:sp>
          <p:sp>
            <p:nvSpPr>
              <p:cNvPr id="64" name="Oval 63"/>
              <p:cNvSpPr/>
              <p:nvPr/>
            </p:nvSpPr>
            <p:spPr>
              <a:xfrm>
                <a:off x="7256010" y="2162602"/>
                <a:ext cx="680970" cy="37568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TPWR</a:t>
                </a:r>
              </a:p>
            </p:txBody>
          </p:sp>
          <p:sp>
            <p:nvSpPr>
              <p:cNvPr id="65" name="Oval 64"/>
              <p:cNvSpPr/>
              <p:nvPr/>
            </p:nvSpPr>
            <p:spPr>
              <a:xfrm>
                <a:off x="8068139" y="3527761"/>
                <a:ext cx="953514" cy="133978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NV Energy</a:t>
                </a:r>
              </a:p>
            </p:txBody>
          </p:sp>
          <p:sp>
            <p:nvSpPr>
              <p:cNvPr id="66" name="Oval 65"/>
              <p:cNvSpPr/>
              <p:nvPr/>
            </p:nvSpPr>
            <p:spPr>
              <a:xfrm>
                <a:off x="10009493" y="380913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Public Serv. CO</a:t>
                </a:r>
              </a:p>
            </p:txBody>
          </p:sp>
          <p:sp>
            <p:nvSpPr>
              <p:cNvPr id="67" name="Oval 66"/>
              <p:cNvSpPr/>
              <p:nvPr/>
            </p:nvSpPr>
            <p:spPr>
              <a:xfrm>
                <a:off x="10422153" y="5674776"/>
                <a:ext cx="840387" cy="52764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EPE</a:t>
                </a:r>
              </a:p>
            </p:txBody>
          </p:sp>
          <p:sp>
            <p:nvSpPr>
              <p:cNvPr id="68" name="Oval 67"/>
              <p:cNvSpPr/>
              <p:nvPr/>
            </p:nvSpPr>
            <p:spPr>
              <a:xfrm>
                <a:off x="8898249" y="1879392"/>
                <a:ext cx="1155135" cy="8063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NWMT</a:t>
                </a:r>
              </a:p>
            </p:txBody>
          </p:sp>
          <p:sp>
            <p:nvSpPr>
              <p:cNvPr id="69" name="Oval 68"/>
              <p:cNvSpPr/>
              <p:nvPr/>
            </p:nvSpPr>
            <p:spPr>
              <a:xfrm>
                <a:off x="7084281" y="278838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West</a:t>
                </a:r>
              </a:p>
            </p:txBody>
          </p:sp>
          <p:sp>
            <p:nvSpPr>
              <p:cNvPr id="70" name="Oval 69"/>
              <p:cNvSpPr/>
              <p:nvPr/>
            </p:nvSpPr>
            <p:spPr>
              <a:xfrm>
                <a:off x="8202330" y="2773025"/>
                <a:ext cx="1140411" cy="738079"/>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Idaho Power</a:t>
                </a:r>
              </a:p>
            </p:txBody>
          </p:sp>
          <p:sp>
            <p:nvSpPr>
              <p:cNvPr id="71" name="Oval 70"/>
              <p:cNvSpPr/>
              <p:nvPr/>
            </p:nvSpPr>
            <p:spPr>
              <a:xfrm>
                <a:off x="7836024" y="1372264"/>
                <a:ext cx="636025"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CHPD</a:t>
                </a:r>
              </a:p>
            </p:txBody>
          </p:sp>
          <p:sp>
            <p:nvSpPr>
              <p:cNvPr id="72" name="Oval 71"/>
              <p:cNvSpPr/>
              <p:nvPr/>
            </p:nvSpPr>
            <p:spPr>
              <a:xfrm>
                <a:off x="9973708" y="179805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Upper Great Plains</a:t>
                </a:r>
              </a:p>
            </p:txBody>
          </p:sp>
          <p:sp>
            <p:nvSpPr>
              <p:cNvPr id="73" name="Oval 72"/>
              <p:cNvSpPr/>
              <p:nvPr/>
            </p:nvSpPr>
            <p:spPr>
              <a:xfrm>
                <a:off x="10053384" y="263633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CO/MO</a:t>
                </a:r>
              </a:p>
            </p:txBody>
          </p:sp>
          <p:sp>
            <p:nvSpPr>
              <p:cNvPr id="74" name="Oval 73"/>
              <p:cNvSpPr/>
              <p:nvPr/>
            </p:nvSpPr>
            <p:spPr>
              <a:xfrm>
                <a:off x="8685371" y="4587696"/>
                <a:ext cx="776935" cy="52510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WAPA Lower CO</a:t>
                </a:r>
              </a:p>
            </p:txBody>
          </p:sp>
          <p:sp>
            <p:nvSpPr>
              <p:cNvPr id="75" name="Oval 74"/>
              <p:cNvSpPr/>
              <p:nvPr/>
            </p:nvSpPr>
            <p:spPr>
              <a:xfrm>
                <a:off x="7897552" y="557712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CFE</a:t>
                </a:r>
              </a:p>
            </p:txBody>
          </p:sp>
          <p:sp>
            <p:nvSpPr>
              <p:cNvPr id="77" name="Oval 76"/>
              <p:cNvSpPr/>
              <p:nvPr/>
            </p:nvSpPr>
            <p:spPr>
              <a:xfrm rot="21229649">
                <a:off x="6860113" y="4367380"/>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TIDC</a:t>
                </a:r>
              </a:p>
            </p:txBody>
          </p:sp>
          <p:sp>
            <p:nvSpPr>
              <p:cNvPr id="78" name="Oval 77"/>
              <p:cNvSpPr/>
              <p:nvPr/>
            </p:nvSpPr>
            <p:spPr>
              <a:xfrm>
                <a:off x="9253179" y="562170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TEPC</a:t>
                </a:r>
              </a:p>
            </p:txBody>
          </p:sp>
          <p:sp>
            <p:nvSpPr>
              <p:cNvPr id="79" name="Oval 78"/>
              <p:cNvSpPr/>
              <p:nvPr/>
            </p:nvSpPr>
            <p:spPr>
              <a:xfrm>
                <a:off x="9044537" y="305162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PacifiCorp East</a:t>
                </a:r>
              </a:p>
            </p:txBody>
          </p:sp>
          <p:sp>
            <p:nvSpPr>
              <p:cNvPr id="80" name="Oval 79"/>
              <p:cNvSpPr/>
              <p:nvPr/>
            </p:nvSpPr>
            <p:spPr>
              <a:xfrm>
                <a:off x="7304121" y="186108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SCL</a:t>
                </a:r>
              </a:p>
            </p:txBody>
          </p:sp>
          <p:sp>
            <p:nvSpPr>
              <p:cNvPr id="82" name="Oval 81"/>
              <p:cNvSpPr/>
              <p:nvPr/>
            </p:nvSpPr>
            <p:spPr>
              <a:xfrm>
                <a:off x="8309863" y="151565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AVA</a:t>
                </a:r>
              </a:p>
            </p:txBody>
          </p:sp>
          <p:sp>
            <p:nvSpPr>
              <p:cNvPr id="62" name="Oval 61"/>
              <p:cNvSpPr/>
              <p:nvPr/>
            </p:nvSpPr>
            <p:spPr>
              <a:xfrm>
                <a:off x="7066969" y="2422677"/>
                <a:ext cx="624915" cy="4518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PGE</a:t>
                </a:r>
              </a:p>
            </p:txBody>
          </p:sp>
        </p:grpSp>
        <p:sp>
          <p:nvSpPr>
            <p:cNvPr id="83" name="Oval 82"/>
            <p:cNvSpPr/>
            <p:nvPr/>
          </p:nvSpPr>
          <p:spPr>
            <a:xfrm>
              <a:off x="8313602" y="1921718"/>
              <a:ext cx="63771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GCPD</a:t>
              </a:r>
            </a:p>
          </p:txBody>
        </p:sp>
      </p:grpSp>
      <p:sp>
        <p:nvSpPr>
          <p:cNvPr id="4" name="Text Placeholder 3"/>
          <p:cNvSpPr>
            <a:spLocks noGrp="1"/>
          </p:cNvSpPr>
          <p:nvPr>
            <p:ph type="body" sz="quarter" idx="16"/>
          </p:nvPr>
        </p:nvSpPr>
        <p:spPr>
          <a:xfrm>
            <a:off x="507999" y="1155963"/>
            <a:ext cx="6369495" cy="3651620"/>
          </a:xfrm>
        </p:spPr>
        <p:txBody>
          <a:bodyPr/>
          <a:lstStyle/>
          <a:p>
            <a:pPr marL="111125" lvl="1" indent="0">
              <a:buNone/>
            </a:pPr>
            <a:r>
              <a:rPr lang="en-US" b="1" dirty="0"/>
              <a:t>The Original Markets+ case has market footprints identical to the new Bookend Markets+ case</a:t>
            </a:r>
          </a:p>
          <a:p>
            <a:pPr lvl="1"/>
            <a:r>
              <a:rPr lang="en-US" b="1" dirty="0"/>
              <a:t>Markets+ in </a:t>
            </a:r>
            <a:r>
              <a:rPr lang="en-US" b="1" dirty="0">
                <a:solidFill>
                  <a:schemeClr val="accent5"/>
                </a:solidFill>
              </a:rPr>
              <a:t>Orange</a:t>
            </a:r>
          </a:p>
          <a:p>
            <a:pPr lvl="2"/>
            <a:r>
              <a:rPr lang="en-US" dirty="0"/>
              <a:t>Includes all U.S. BAAs in WECC, except for California entities and PAC</a:t>
            </a:r>
          </a:p>
          <a:p>
            <a:pPr lvl="2"/>
            <a:r>
              <a:rPr lang="en-US" dirty="0"/>
              <a:t>Also includes entities in RTO West (WACM, WAUW, PSCO), which is cooptimized with Markets+</a:t>
            </a:r>
          </a:p>
          <a:p>
            <a:pPr lvl="2"/>
            <a:r>
              <a:rPr lang="en-US" dirty="0"/>
              <a:t>Entities that join Markets+ assumed to leave WEIM and join an SPP-run RT market similar to WEIS</a:t>
            </a:r>
            <a:endParaRPr lang="en-US" b="1" dirty="0">
              <a:solidFill>
                <a:schemeClr val="accent5"/>
              </a:solidFill>
            </a:endParaRPr>
          </a:p>
          <a:p>
            <a:pPr lvl="1">
              <a:spcBef>
                <a:spcPts val="1800"/>
              </a:spcBef>
            </a:pPr>
            <a:r>
              <a:rPr lang="en-US" b="1" dirty="0"/>
              <a:t>EDAM Entities in </a:t>
            </a:r>
            <a:r>
              <a:rPr lang="en-US" b="1" dirty="0">
                <a:solidFill>
                  <a:schemeClr val="accent1"/>
                </a:solidFill>
              </a:rPr>
              <a:t>Blue</a:t>
            </a:r>
          </a:p>
          <a:p>
            <a:pPr lvl="2"/>
            <a:r>
              <a:rPr lang="en-US" dirty="0"/>
              <a:t>TIDC would remain in WEIM</a:t>
            </a:r>
          </a:p>
          <a:p>
            <a:pPr lvl="1"/>
            <a:r>
              <a:rPr lang="en-US" dirty="0"/>
              <a:t>IID, CFE, and AESO assumed to trade only bilaterally</a:t>
            </a:r>
          </a:p>
          <a:p>
            <a:pPr marL="111125" lvl="1" indent="0">
              <a:buNone/>
            </a:pPr>
            <a:endParaRPr lang="en-US" dirty="0"/>
          </a:p>
        </p:txBody>
      </p:sp>
      <p:sp>
        <p:nvSpPr>
          <p:cNvPr id="86" name="Oval 85"/>
          <p:cNvSpPr/>
          <p:nvPr/>
        </p:nvSpPr>
        <p:spPr>
          <a:xfrm>
            <a:off x="8036095" y="1654014"/>
            <a:ext cx="70388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DOPD</a:t>
            </a:r>
          </a:p>
        </p:txBody>
      </p:sp>
      <p:sp>
        <p:nvSpPr>
          <p:cNvPr id="87" name="Text Placeholder 6"/>
          <p:cNvSpPr txBox="1">
            <a:spLocks/>
          </p:cNvSpPr>
          <p:nvPr/>
        </p:nvSpPr>
        <p:spPr>
          <a:xfrm>
            <a:off x="508000" y="5271"/>
            <a:ext cx="604043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Appendix: Fall 2023 NVE Markets+ Study Details</a:t>
            </a:r>
          </a:p>
        </p:txBody>
      </p:sp>
      <p:sp>
        <p:nvSpPr>
          <p:cNvPr id="81" name="TextBox 80"/>
          <p:cNvSpPr txBox="1"/>
          <p:nvPr/>
        </p:nvSpPr>
        <p:spPr>
          <a:xfrm>
            <a:off x="6650509" y="6239432"/>
            <a:ext cx="2708818" cy="369332"/>
          </a:xfrm>
          <a:prstGeom prst="rect">
            <a:avLst/>
          </a:prstGeom>
          <a:noFill/>
        </p:spPr>
        <p:txBody>
          <a:bodyPr wrap="none" rtlCol="0">
            <a:spAutoFit/>
          </a:bodyPr>
          <a:lstStyle/>
          <a:p>
            <a:r>
              <a:rPr lang="en-US" b="1" dirty="0">
                <a:solidFill>
                  <a:schemeClr val="accent1"/>
                </a:solidFill>
              </a:rPr>
              <a:t>EDAM and WEIM Member</a:t>
            </a:r>
          </a:p>
        </p:txBody>
      </p:sp>
      <p:sp>
        <p:nvSpPr>
          <p:cNvPr id="84" name="TextBox 83"/>
          <p:cNvSpPr txBox="1"/>
          <p:nvPr/>
        </p:nvSpPr>
        <p:spPr>
          <a:xfrm>
            <a:off x="6654961" y="6449598"/>
            <a:ext cx="2162772" cy="369332"/>
          </a:xfrm>
          <a:prstGeom prst="rect">
            <a:avLst/>
          </a:prstGeom>
          <a:noFill/>
        </p:spPr>
        <p:txBody>
          <a:bodyPr wrap="none" rtlCol="0">
            <a:spAutoFit/>
          </a:bodyPr>
          <a:lstStyle/>
          <a:p>
            <a:r>
              <a:rPr lang="en-US" b="1" dirty="0">
                <a:solidFill>
                  <a:schemeClr val="accent2"/>
                </a:solidFill>
              </a:rPr>
              <a:t>WEIM-Only Member</a:t>
            </a:r>
          </a:p>
        </p:txBody>
      </p:sp>
      <p:sp>
        <p:nvSpPr>
          <p:cNvPr id="88" name="TextBox 87"/>
          <p:cNvSpPr txBox="1"/>
          <p:nvPr/>
        </p:nvSpPr>
        <p:spPr>
          <a:xfrm>
            <a:off x="6654961" y="6013322"/>
            <a:ext cx="3578840" cy="369332"/>
          </a:xfrm>
          <a:prstGeom prst="rect">
            <a:avLst/>
          </a:prstGeom>
          <a:noFill/>
        </p:spPr>
        <p:txBody>
          <a:bodyPr wrap="square" rtlCol="0">
            <a:spAutoFit/>
          </a:bodyPr>
          <a:lstStyle/>
          <a:p>
            <a:r>
              <a:rPr lang="en-US" b="1" dirty="0">
                <a:solidFill>
                  <a:schemeClr val="accent5"/>
                </a:solidFill>
              </a:rPr>
              <a:t>Markets+ (DA and RT) Member</a:t>
            </a:r>
          </a:p>
        </p:txBody>
      </p:sp>
      <p:sp>
        <p:nvSpPr>
          <p:cNvPr id="57" name="TextBox 56"/>
          <p:cNvSpPr txBox="1"/>
          <p:nvPr/>
        </p:nvSpPr>
        <p:spPr>
          <a:xfrm>
            <a:off x="6658235" y="5809000"/>
            <a:ext cx="2693366" cy="369332"/>
          </a:xfrm>
          <a:prstGeom prst="rect">
            <a:avLst/>
          </a:prstGeom>
          <a:noFill/>
        </p:spPr>
        <p:txBody>
          <a:bodyPr wrap="none" rtlCol="0">
            <a:spAutoFit/>
          </a:bodyPr>
          <a:lstStyle/>
          <a:p>
            <a:r>
              <a:rPr lang="en-US" b="1" dirty="0">
                <a:solidFill>
                  <a:schemeClr val="accent4">
                    <a:lumMod val="75000"/>
                  </a:schemeClr>
                </a:solidFill>
              </a:rPr>
              <a:t>Modeled as SPP RTO West</a:t>
            </a:r>
          </a:p>
        </p:txBody>
      </p:sp>
      <p:sp>
        <p:nvSpPr>
          <p:cNvPr id="58" name="TextBox 57"/>
          <p:cNvSpPr txBox="1"/>
          <p:nvPr/>
        </p:nvSpPr>
        <p:spPr>
          <a:xfrm>
            <a:off x="9073303" y="6471941"/>
            <a:ext cx="1670137" cy="369332"/>
          </a:xfrm>
          <a:prstGeom prst="rect">
            <a:avLst/>
          </a:prstGeom>
          <a:noFill/>
        </p:spPr>
        <p:txBody>
          <a:bodyPr wrap="none" rtlCol="0">
            <a:spAutoFit/>
          </a:bodyPr>
          <a:lstStyle/>
          <a:p>
            <a:r>
              <a:rPr lang="en-US" b="1" dirty="0">
                <a:solidFill>
                  <a:schemeClr val="bg2">
                    <a:lumMod val="60000"/>
                    <a:lumOff val="40000"/>
                  </a:schemeClr>
                </a:solidFill>
              </a:rPr>
              <a:t>Non-Market BA</a:t>
            </a:r>
          </a:p>
        </p:txBody>
      </p:sp>
    </p:spTree>
    <p:extLst>
      <p:ext uri="{BB962C8B-B14F-4D97-AF65-F5344CB8AC3E}">
        <p14:creationId xmlns:p14="http://schemas.microsoft.com/office/powerpoint/2010/main" val="39491120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80</a:t>
            </a:fld>
            <a:endParaRPr lang="en-US" dirty="0"/>
          </a:p>
        </p:txBody>
      </p:sp>
      <p:sp>
        <p:nvSpPr>
          <p:cNvPr id="5" name="Text Placeholder 4"/>
          <p:cNvSpPr>
            <a:spLocks noGrp="1"/>
          </p:cNvSpPr>
          <p:nvPr>
            <p:ph type="body" sz="quarter" idx="19"/>
          </p:nvPr>
        </p:nvSpPr>
        <p:spPr>
          <a:xfrm>
            <a:off x="508000" y="7549"/>
            <a:ext cx="6040438" cy="477054"/>
          </a:xfrm>
        </p:spPr>
        <p:txBody>
          <a:bodyPr/>
          <a:lstStyle/>
          <a:p>
            <a:r>
              <a:rPr lang="en-US" dirty="0"/>
              <a:t>Appendix: Fall 2023 NVE Markets+ Study Details</a:t>
            </a:r>
          </a:p>
        </p:txBody>
      </p:sp>
      <p:sp>
        <p:nvSpPr>
          <p:cNvPr id="6" name="Title 5"/>
          <p:cNvSpPr>
            <a:spLocks noGrp="1"/>
          </p:cNvSpPr>
          <p:nvPr>
            <p:ph type="title"/>
          </p:nvPr>
        </p:nvSpPr>
        <p:spPr/>
        <p:txBody>
          <a:bodyPr/>
          <a:lstStyle/>
          <a:p>
            <a:r>
              <a:rPr lang="en-US" dirty="0"/>
              <a:t>NVE Markets+ Benefits Results</a:t>
            </a:r>
          </a:p>
        </p:txBody>
      </p:sp>
      <p:sp>
        <p:nvSpPr>
          <p:cNvPr id="7" name="Text Placeholder 6"/>
          <p:cNvSpPr>
            <a:spLocks noGrp="1"/>
          </p:cNvSpPr>
          <p:nvPr>
            <p:ph type="body" sz="quarter" idx="16"/>
          </p:nvPr>
        </p:nvSpPr>
        <p:spPr>
          <a:xfrm>
            <a:off x="508000" y="1181101"/>
            <a:ext cx="9958773" cy="4995862"/>
          </a:xfrm>
        </p:spPr>
        <p:txBody>
          <a:bodyPr/>
          <a:lstStyle/>
          <a:p>
            <a:r>
              <a:rPr lang="en-US" dirty="0"/>
              <a:t>Brattle estimated NVE’s benefits from joining Markets+</a:t>
            </a:r>
          </a:p>
          <a:p>
            <a:pPr lvl="1"/>
            <a:r>
              <a:rPr lang="en-US" sz="1800" dirty="0"/>
              <a:t>The Markets+ case showed an NVE net benefit of </a:t>
            </a:r>
            <a:r>
              <a:rPr lang="en-US" sz="1800" b="1" dirty="0"/>
              <a:t>$5m</a:t>
            </a:r>
            <a:endParaRPr lang="en-US" sz="1800" dirty="0"/>
          </a:p>
          <a:p>
            <a:pPr lvl="2"/>
            <a:r>
              <a:rPr lang="en-US" sz="1600" dirty="0"/>
              <a:t>APC and transfer revenues are high for NVE, but low overall benefit due to large EIM and bilateral losses that accrued when NVE joined Markets+ (NVE moves from WEIM to WEIS in this scenario)</a:t>
            </a:r>
            <a:endParaRPr lang="en-US" sz="1600" b="1" dirty="0"/>
          </a:p>
        </p:txBody>
      </p:sp>
      <p:sp>
        <p:nvSpPr>
          <p:cNvPr id="13" name="TextBox 12"/>
          <p:cNvSpPr txBox="1"/>
          <p:nvPr/>
        </p:nvSpPr>
        <p:spPr>
          <a:xfrm>
            <a:off x="2863618" y="2887636"/>
            <a:ext cx="4092402" cy="369332"/>
          </a:xfrm>
          <a:prstGeom prst="rect">
            <a:avLst/>
          </a:prstGeom>
          <a:noFill/>
        </p:spPr>
        <p:txBody>
          <a:bodyPr wrap="none" rtlCol="0">
            <a:spAutoFit/>
          </a:bodyPr>
          <a:lstStyle/>
          <a:p>
            <a:r>
              <a:rPr lang="en-US" b="1" dirty="0">
                <a:solidFill>
                  <a:srgbClr val="002060"/>
                </a:solidFill>
              </a:rPr>
              <a:t>Summary of Nevada Benefits ($ Millions)</a:t>
            </a:r>
          </a:p>
        </p:txBody>
      </p:sp>
      <p:pic>
        <p:nvPicPr>
          <p:cNvPr id="8" name="Picture 7"/>
          <p:cNvPicPr>
            <a:picLocks noChangeAspect="1"/>
          </p:cNvPicPr>
          <p:nvPr/>
        </p:nvPicPr>
        <p:blipFill>
          <a:blip r:embed="rId2"/>
          <a:stretch>
            <a:fillRect/>
          </a:stretch>
        </p:blipFill>
        <p:spPr>
          <a:xfrm>
            <a:off x="2930119" y="3168436"/>
            <a:ext cx="5255065" cy="3097060"/>
          </a:xfrm>
          <a:prstGeom prst="rect">
            <a:avLst/>
          </a:prstGeom>
        </p:spPr>
      </p:pic>
    </p:spTree>
    <p:extLst>
      <p:ext uri="{BB962C8B-B14F-4D97-AF65-F5344CB8AC3E}">
        <p14:creationId xmlns:p14="http://schemas.microsoft.com/office/powerpoint/2010/main" val="2881611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7165" y="3671205"/>
            <a:ext cx="11565553" cy="2734056"/>
          </a:xfrm>
          <a:prstGeom prst="rect">
            <a:avLst/>
          </a:prstGeom>
        </p:spPr>
      </p:pic>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81</a:t>
            </a:fld>
            <a:endParaRPr lang="en-US" dirty="0"/>
          </a:p>
        </p:txBody>
      </p:sp>
      <p:sp>
        <p:nvSpPr>
          <p:cNvPr id="4" name="Text Placeholder 3"/>
          <p:cNvSpPr>
            <a:spLocks noGrp="1"/>
          </p:cNvSpPr>
          <p:nvPr>
            <p:ph type="body" sz="quarter" idx="16"/>
          </p:nvPr>
        </p:nvSpPr>
        <p:spPr>
          <a:xfrm>
            <a:off x="508000" y="1181101"/>
            <a:ext cx="11164888" cy="2601190"/>
          </a:xfrm>
        </p:spPr>
        <p:txBody>
          <a:bodyPr/>
          <a:lstStyle/>
          <a:p>
            <a:r>
              <a:rPr lang="en-US" b="1" dirty="0">
                <a:solidFill>
                  <a:schemeClr val="accent2"/>
                </a:solidFill>
              </a:rPr>
              <a:t>NVE is seeing a net APC benefit of $40 million, driven by:</a:t>
            </a:r>
          </a:p>
          <a:p>
            <a:pPr lvl="1"/>
            <a:r>
              <a:rPr lang="en-US" sz="1800" b="1" dirty="0"/>
              <a:t>(1) Reduced thermal generation </a:t>
            </a:r>
            <a:r>
              <a:rPr lang="en-US" sz="1800" dirty="0"/>
              <a:t>saving $114 million in production costs (replaced by market purchases)</a:t>
            </a:r>
          </a:p>
          <a:p>
            <a:pPr lvl="1"/>
            <a:r>
              <a:rPr lang="en-US" sz="1800" b="1" dirty="0"/>
              <a:t>(2) Increased market purchases</a:t>
            </a:r>
            <a:r>
              <a:rPr lang="en-US" sz="1800" dirty="0"/>
              <a:t>, costing $55 million in both day-ahead and real-time to replace reduced generation</a:t>
            </a:r>
          </a:p>
          <a:p>
            <a:pPr lvl="1"/>
            <a:r>
              <a:rPr lang="en-US" sz="1800" b="1" dirty="0"/>
              <a:t>(3) Increased day ahead sales volumes and revenue</a:t>
            </a:r>
            <a:r>
              <a:rPr lang="en-US" sz="1800" dirty="0"/>
              <a:t>, with average sales prices going up $2.5/MWh and sales volumes increasing 1.3 TWh</a:t>
            </a:r>
          </a:p>
          <a:p>
            <a:pPr lvl="1"/>
            <a:r>
              <a:rPr lang="en-US" sz="1800" b="1" dirty="0"/>
              <a:t>(4) Reduced real time sales revenue due to exit from EIM, </a:t>
            </a:r>
            <a:r>
              <a:rPr lang="en-US" sz="1800" dirty="0"/>
              <a:t>costing $92 million from 2.1 TWh of lost sales volumes</a:t>
            </a:r>
          </a:p>
          <a:p>
            <a:pPr lvl="1"/>
            <a:endParaRPr lang="en-US" b="1" dirty="0"/>
          </a:p>
        </p:txBody>
      </p:sp>
      <p:sp>
        <p:nvSpPr>
          <p:cNvPr id="5" name="Text Placeholder 4"/>
          <p:cNvSpPr>
            <a:spLocks noGrp="1"/>
          </p:cNvSpPr>
          <p:nvPr>
            <p:ph type="body" sz="quarter" idx="19"/>
          </p:nvPr>
        </p:nvSpPr>
        <p:spPr>
          <a:xfrm>
            <a:off x="508000" y="7549"/>
            <a:ext cx="6040438" cy="477054"/>
          </a:xfrm>
        </p:spPr>
        <p:txBody>
          <a:bodyPr/>
          <a:lstStyle/>
          <a:p>
            <a:r>
              <a:rPr lang="en-US" dirty="0"/>
              <a:t>Appendix: Fall 2023 NVE Markets+ Study Details</a:t>
            </a:r>
          </a:p>
        </p:txBody>
      </p:sp>
      <p:sp>
        <p:nvSpPr>
          <p:cNvPr id="6" name="Title 5"/>
          <p:cNvSpPr>
            <a:spLocks noGrp="1"/>
          </p:cNvSpPr>
          <p:nvPr>
            <p:ph type="title"/>
          </p:nvPr>
        </p:nvSpPr>
        <p:spPr/>
        <p:txBody>
          <a:bodyPr/>
          <a:lstStyle/>
          <a:p>
            <a:r>
              <a:rPr lang="en-US" dirty="0"/>
              <a:t>NVE Markets+ Adjusted Production Cost Benefit</a:t>
            </a:r>
          </a:p>
        </p:txBody>
      </p:sp>
      <p:sp>
        <p:nvSpPr>
          <p:cNvPr id="8" name="TextBox 7"/>
          <p:cNvSpPr txBox="1"/>
          <p:nvPr/>
        </p:nvSpPr>
        <p:spPr>
          <a:xfrm>
            <a:off x="11590137" y="4247804"/>
            <a:ext cx="442750" cy="369332"/>
          </a:xfrm>
          <a:prstGeom prst="rect">
            <a:avLst/>
          </a:prstGeom>
          <a:noFill/>
        </p:spPr>
        <p:txBody>
          <a:bodyPr wrap="none" rtlCol="0">
            <a:spAutoFit/>
          </a:bodyPr>
          <a:lstStyle/>
          <a:p>
            <a:r>
              <a:rPr lang="en-US" b="1" dirty="0"/>
              <a:t>(1)</a:t>
            </a:r>
          </a:p>
        </p:txBody>
      </p:sp>
      <p:sp>
        <p:nvSpPr>
          <p:cNvPr id="10" name="TextBox 9"/>
          <p:cNvSpPr txBox="1"/>
          <p:nvPr/>
        </p:nvSpPr>
        <p:spPr>
          <a:xfrm>
            <a:off x="11588523" y="5092541"/>
            <a:ext cx="442750" cy="369332"/>
          </a:xfrm>
          <a:prstGeom prst="rect">
            <a:avLst/>
          </a:prstGeom>
          <a:noFill/>
        </p:spPr>
        <p:txBody>
          <a:bodyPr wrap="none" rtlCol="0">
            <a:spAutoFit/>
          </a:bodyPr>
          <a:lstStyle/>
          <a:p>
            <a:r>
              <a:rPr lang="en-US" b="1" dirty="0"/>
              <a:t>(3)</a:t>
            </a:r>
          </a:p>
        </p:txBody>
      </p:sp>
      <p:sp>
        <p:nvSpPr>
          <p:cNvPr id="11" name="TextBox 10"/>
          <p:cNvSpPr txBox="1"/>
          <p:nvPr/>
        </p:nvSpPr>
        <p:spPr>
          <a:xfrm>
            <a:off x="11588523" y="5336839"/>
            <a:ext cx="445956" cy="369332"/>
          </a:xfrm>
          <a:prstGeom prst="rect">
            <a:avLst/>
          </a:prstGeom>
          <a:noFill/>
        </p:spPr>
        <p:txBody>
          <a:bodyPr wrap="none" rtlCol="0">
            <a:spAutoFit/>
          </a:bodyPr>
          <a:lstStyle/>
          <a:p>
            <a:r>
              <a:rPr lang="en-US" b="1" dirty="0"/>
              <a:t>(4)</a:t>
            </a:r>
          </a:p>
        </p:txBody>
      </p:sp>
      <p:sp>
        <p:nvSpPr>
          <p:cNvPr id="13" name="TextBox 12"/>
          <p:cNvSpPr txBox="1"/>
          <p:nvPr/>
        </p:nvSpPr>
        <p:spPr>
          <a:xfrm>
            <a:off x="11588523" y="4704935"/>
            <a:ext cx="442750" cy="369332"/>
          </a:xfrm>
          <a:prstGeom prst="rect">
            <a:avLst/>
          </a:prstGeom>
          <a:noFill/>
        </p:spPr>
        <p:txBody>
          <a:bodyPr wrap="none" rtlCol="0">
            <a:spAutoFit/>
          </a:bodyPr>
          <a:lstStyle/>
          <a:p>
            <a:r>
              <a:rPr lang="en-US" b="1" dirty="0"/>
              <a:t>(2)</a:t>
            </a:r>
          </a:p>
        </p:txBody>
      </p:sp>
      <p:sp>
        <p:nvSpPr>
          <p:cNvPr id="9" name="Rounded Rectangle 8"/>
          <p:cNvSpPr/>
          <p:nvPr/>
        </p:nvSpPr>
        <p:spPr>
          <a:xfrm>
            <a:off x="3790120" y="5193735"/>
            <a:ext cx="7882598" cy="445065"/>
          </a:xfrm>
          <a:prstGeom prst="round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889941" y="6199452"/>
            <a:ext cx="4884146" cy="584775"/>
          </a:xfrm>
          <a:prstGeom prst="rect">
            <a:avLst/>
          </a:prstGeom>
          <a:noFill/>
        </p:spPr>
        <p:txBody>
          <a:bodyPr wrap="square" rtlCol="0">
            <a:spAutoFit/>
          </a:bodyPr>
          <a:lstStyle/>
          <a:p>
            <a:r>
              <a:rPr lang="en-US" sz="1600" b="1" dirty="0">
                <a:solidFill>
                  <a:schemeClr val="accent5"/>
                </a:solidFill>
              </a:rPr>
              <a:t>Loss of EIM sales revenue (-$92 million) partly offset by increase in Markets+ sales revenue ($73 million)</a:t>
            </a:r>
          </a:p>
        </p:txBody>
      </p:sp>
      <p:cxnSp>
        <p:nvCxnSpPr>
          <p:cNvPr id="16" name="Straight Arrow Connector 15"/>
          <p:cNvCxnSpPr/>
          <p:nvPr/>
        </p:nvCxnSpPr>
        <p:spPr>
          <a:xfrm flipV="1">
            <a:off x="10492564" y="5701316"/>
            <a:ext cx="563217" cy="54795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211016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82</a:t>
            </a:fld>
            <a:endParaRPr lang="en-US" dirty="0"/>
          </a:p>
        </p:txBody>
      </p:sp>
      <p:sp>
        <p:nvSpPr>
          <p:cNvPr id="4" name="Text Placeholder 3"/>
          <p:cNvSpPr>
            <a:spLocks noGrp="1"/>
          </p:cNvSpPr>
          <p:nvPr>
            <p:ph type="body" sz="quarter" idx="16"/>
          </p:nvPr>
        </p:nvSpPr>
        <p:spPr>
          <a:xfrm>
            <a:off x="508000" y="1181101"/>
            <a:ext cx="11164717" cy="4995862"/>
          </a:xfrm>
        </p:spPr>
        <p:txBody>
          <a:bodyPr/>
          <a:lstStyle/>
          <a:p>
            <a:r>
              <a:rPr lang="en-US" b="1" dirty="0"/>
              <a:t>NVE’s Markets+ revenues mostly come from congestion revenues with IPCO and BPAT. </a:t>
            </a:r>
            <a:r>
              <a:rPr lang="en-US" b="1" dirty="0">
                <a:solidFill>
                  <a:schemeClr val="accent1"/>
                </a:solidFill>
              </a:rPr>
              <a:t>These revenues are driven by transfers aiming to use NVE’s system to get to the Northwest portion of the market</a:t>
            </a:r>
            <a:endParaRPr lang="en-US" b="1" dirty="0"/>
          </a:p>
          <a:p>
            <a:pPr lvl="1"/>
            <a:r>
              <a:rPr lang="en-US" dirty="0"/>
              <a:t>Nevada trades about 14.5 TWh with AZPS, BPAT, IPCO, SRP, and WALC at an average Markets+ value of about $4.4/MWh</a:t>
            </a:r>
          </a:p>
          <a:p>
            <a:pPr lvl="1"/>
            <a:endParaRPr lang="en-US" dirty="0"/>
          </a:p>
          <a:p>
            <a:pPr lvl="1"/>
            <a:endParaRPr lang="en-US" dirty="0"/>
          </a:p>
          <a:p>
            <a:pPr lvl="1"/>
            <a:endParaRPr lang="en-US" dirty="0"/>
          </a:p>
        </p:txBody>
      </p:sp>
      <p:sp>
        <p:nvSpPr>
          <p:cNvPr id="5" name="Text Placeholder 4"/>
          <p:cNvSpPr>
            <a:spLocks noGrp="1"/>
          </p:cNvSpPr>
          <p:nvPr>
            <p:ph type="body" sz="quarter" idx="19"/>
          </p:nvPr>
        </p:nvSpPr>
        <p:spPr>
          <a:xfrm>
            <a:off x="508000" y="7549"/>
            <a:ext cx="6040438" cy="477054"/>
          </a:xfrm>
        </p:spPr>
        <p:txBody>
          <a:bodyPr/>
          <a:lstStyle/>
          <a:p>
            <a:r>
              <a:rPr lang="en-US" dirty="0"/>
              <a:t>Appendix: Fall 2023 NVE Markets+ Study Details</a:t>
            </a:r>
          </a:p>
        </p:txBody>
      </p:sp>
      <p:sp>
        <p:nvSpPr>
          <p:cNvPr id="6" name="Title 5"/>
          <p:cNvSpPr>
            <a:spLocks noGrp="1"/>
          </p:cNvSpPr>
          <p:nvPr>
            <p:ph type="title"/>
          </p:nvPr>
        </p:nvSpPr>
        <p:spPr/>
        <p:txBody>
          <a:bodyPr/>
          <a:lstStyle/>
          <a:p>
            <a:r>
              <a:rPr lang="en-US" dirty="0"/>
              <a:t>NVE Markets+ Revenues</a:t>
            </a:r>
          </a:p>
        </p:txBody>
      </p:sp>
      <p:sp>
        <p:nvSpPr>
          <p:cNvPr id="9" name="TextBox 8"/>
          <p:cNvSpPr txBox="1"/>
          <p:nvPr/>
        </p:nvSpPr>
        <p:spPr>
          <a:xfrm>
            <a:off x="4097196" y="3342634"/>
            <a:ext cx="5118837" cy="369332"/>
          </a:xfrm>
          <a:prstGeom prst="rect">
            <a:avLst/>
          </a:prstGeom>
          <a:noFill/>
        </p:spPr>
        <p:txBody>
          <a:bodyPr wrap="none" rtlCol="0">
            <a:spAutoFit/>
          </a:bodyPr>
          <a:lstStyle/>
          <a:p>
            <a:r>
              <a:rPr lang="en-US" b="1" dirty="0">
                <a:solidFill>
                  <a:srgbClr val="002060"/>
                </a:solidFill>
              </a:rPr>
              <a:t>Markets+ Congestion and Transfer Revenues to NVE</a:t>
            </a:r>
          </a:p>
        </p:txBody>
      </p:sp>
      <p:sp>
        <p:nvSpPr>
          <p:cNvPr id="10" name="TextBox 9"/>
          <p:cNvSpPr txBox="1"/>
          <p:nvPr/>
        </p:nvSpPr>
        <p:spPr>
          <a:xfrm>
            <a:off x="3313034" y="5825296"/>
            <a:ext cx="4618572" cy="215444"/>
          </a:xfrm>
          <a:prstGeom prst="rect">
            <a:avLst/>
          </a:prstGeom>
          <a:noFill/>
        </p:spPr>
        <p:txBody>
          <a:bodyPr wrap="none" rtlCol="0">
            <a:spAutoFit/>
          </a:bodyPr>
          <a:lstStyle/>
          <a:p>
            <a:r>
              <a:rPr lang="en-US" sz="800" dirty="0"/>
              <a:t>This table does not include NVE Markets+ trading hub transactions which yield less than $100k in revenue.</a:t>
            </a:r>
          </a:p>
        </p:txBody>
      </p:sp>
      <p:pic>
        <p:nvPicPr>
          <p:cNvPr id="7" name="Picture 6"/>
          <p:cNvPicPr>
            <a:picLocks noChangeAspect="1"/>
          </p:cNvPicPr>
          <p:nvPr/>
        </p:nvPicPr>
        <p:blipFill>
          <a:blip r:embed="rId2"/>
          <a:stretch>
            <a:fillRect/>
          </a:stretch>
        </p:blipFill>
        <p:spPr>
          <a:xfrm>
            <a:off x="2619526" y="3550886"/>
            <a:ext cx="7219906" cy="2382132"/>
          </a:xfrm>
          <a:prstGeom prst="rect">
            <a:avLst/>
          </a:prstGeom>
        </p:spPr>
      </p:pic>
    </p:spTree>
    <p:extLst>
      <p:ext uri="{BB962C8B-B14F-4D97-AF65-F5344CB8AC3E}">
        <p14:creationId xmlns:p14="http://schemas.microsoft.com/office/powerpoint/2010/main" val="365671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8</a:t>
            </a:fld>
            <a:endParaRPr lang="en-US" dirty="0"/>
          </a:p>
        </p:txBody>
      </p:sp>
      <p:sp>
        <p:nvSpPr>
          <p:cNvPr id="16" name="Text Placeholder 15"/>
          <p:cNvSpPr>
            <a:spLocks noGrp="1"/>
          </p:cNvSpPr>
          <p:nvPr>
            <p:ph type="body" sz="quarter" idx="16"/>
          </p:nvPr>
        </p:nvSpPr>
        <p:spPr>
          <a:xfrm>
            <a:off x="508000" y="1161223"/>
            <a:ext cx="7061166" cy="1835939"/>
          </a:xfrm>
        </p:spPr>
        <p:txBody>
          <a:bodyPr/>
          <a:lstStyle/>
          <a:p>
            <a:r>
              <a:rPr lang="en-US" dirty="0"/>
              <a:t>Footprint scenarios designed to capture realistic range of potential future market footprints</a:t>
            </a:r>
          </a:p>
          <a:p>
            <a:pPr lvl="1"/>
            <a:r>
              <a:rPr lang="en-US" dirty="0"/>
              <a:t>M+ assumed to have day-ahead and real-time markets</a:t>
            </a:r>
          </a:p>
          <a:p>
            <a:pPr lvl="1"/>
            <a:r>
              <a:rPr lang="en-US" dirty="0"/>
              <a:t>RTO West co-optimized with M+ where applicable</a:t>
            </a:r>
          </a:p>
        </p:txBody>
      </p:sp>
      <p:sp>
        <p:nvSpPr>
          <p:cNvPr id="5" name="Text Placeholder 4"/>
          <p:cNvSpPr>
            <a:spLocks noGrp="1"/>
          </p:cNvSpPr>
          <p:nvPr>
            <p:ph type="body" sz="quarter" idx="19"/>
          </p:nvPr>
        </p:nvSpPr>
        <p:spPr/>
        <p:txBody>
          <a:bodyPr/>
          <a:lstStyle/>
          <a:p>
            <a:r>
              <a:rPr lang="en-US"/>
              <a:t> </a:t>
            </a:r>
            <a:endParaRPr lang="en-US" dirty="0"/>
          </a:p>
        </p:txBody>
      </p:sp>
      <p:sp>
        <p:nvSpPr>
          <p:cNvPr id="6" name="Title 5"/>
          <p:cNvSpPr>
            <a:spLocks noGrp="1"/>
          </p:cNvSpPr>
          <p:nvPr>
            <p:ph type="title"/>
          </p:nvPr>
        </p:nvSpPr>
        <p:spPr/>
        <p:txBody>
          <a:bodyPr/>
          <a:lstStyle/>
          <a:p>
            <a:r>
              <a:rPr lang="en-US" dirty="0"/>
              <a:t>January 2024 EDAM/M+ Footprint Scenarios</a:t>
            </a:r>
          </a:p>
        </p:txBody>
      </p:sp>
      <p:grpSp>
        <p:nvGrpSpPr>
          <p:cNvPr id="9" name="Group 8"/>
          <p:cNvGrpSpPr>
            <a:grpSpLocks noChangeAspect="1"/>
          </p:cNvGrpSpPr>
          <p:nvPr/>
        </p:nvGrpSpPr>
        <p:grpSpPr>
          <a:xfrm>
            <a:off x="9537760" y="517596"/>
            <a:ext cx="2441359" cy="2833670"/>
            <a:chOff x="7077467" y="979029"/>
            <a:chExt cx="4758190" cy="5522803"/>
          </a:xfrm>
        </p:grpSpPr>
        <p:pic>
          <p:nvPicPr>
            <p:cNvPr id="48" name="Picture 47"/>
            <p:cNvPicPr>
              <a:picLocks noChangeAspect="1"/>
            </p:cNvPicPr>
            <p:nvPr/>
          </p:nvPicPr>
          <p:blipFill>
            <a:blip r:embed="rId2"/>
            <a:stretch>
              <a:fillRect/>
            </a:stretch>
          </p:blipFill>
          <p:spPr>
            <a:xfrm rot="21108833">
              <a:off x="7205309" y="1170580"/>
              <a:ext cx="4630348" cy="5331252"/>
            </a:xfrm>
            <a:prstGeom prst="rect">
              <a:avLst/>
            </a:prstGeom>
          </p:spPr>
        </p:pic>
        <p:sp>
          <p:nvSpPr>
            <p:cNvPr id="49" name="Oval 48"/>
            <p:cNvSpPr/>
            <p:nvPr/>
          </p:nvSpPr>
          <p:spPr>
            <a:xfrm rot="20131062">
              <a:off x="7536429" y="3301893"/>
              <a:ext cx="781396" cy="241690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CAISO</a:t>
              </a:r>
            </a:p>
          </p:txBody>
        </p:sp>
        <p:sp>
          <p:nvSpPr>
            <p:cNvPr id="50" name="Oval 49"/>
            <p:cNvSpPr/>
            <p:nvPr/>
          </p:nvSpPr>
          <p:spPr>
            <a:xfrm rot="20131062">
              <a:off x="7444940" y="3614789"/>
              <a:ext cx="712594" cy="41441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SMUD</a:t>
              </a:r>
            </a:p>
          </p:txBody>
        </p:sp>
        <p:sp>
          <p:nvSpPr>
            <p:cNvPr id="51" name="Oval 50"/>
            <p:cNvSpPr/>
            <p:nvPr/>
          </p:nvSpPr>
          <p:spPr>
            <a:xfrm rot="20131062">
              <a:off x="7579337" y="3951020"/>
              <a:ext cx="712594" cy="41441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BANC</a:t>
              </a:r>
            </a:p>
          </p:txBody>
        </p:sp>
        <p:sp>
          <p:nvSpPr>
            <p:cNvPr id="52" name="Oval 51"/>
            <p:cNvSpPr/>
            <p:nvPr/>
          </p:nvSpPr>
          <p:spPr>
            <a:xfrm rot="20131062">
              <a:off x="7781846" y="5137485"/>
              <a:ext cx="712594" cy="41441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LDWP</a:t>
              </a:r>
            </a:p>
          </p:txBody>
        </p:sp>
        <p:sp>
          <p:nvSpPr>
            <p:cNvPr id="53" name="Oval 52"/>
            <p:cNvSpPr/>
            <p:nvPr/>
          </p:nvSpPr>
          <p:spPr>
            <a:xfrm>
              <a:off x="9191899" y="4928705"/>
              <a:ext cx="1041902" cy="752218"/>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AZPS</a:t>
              </a:r>
            </a:p>
          </p:txBody>
        </p:sp>
        <p:sp>
          <p:nvSpPr>
            <p:cNvPr id="54" name="Oval 53"/>
            <p:cNvSpPr/>
            <p:nvPr/>
          </p:nvSpPr>
          <p:spPr>
            <a:xfrm rot="21229649">
              <a:off x="8524792" y="538784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IID</a:t>
              </a:r>
            </a:p>
          </p:txBody>
        </p:sp>
        <p:sp>
          <p:nvSpPr>
            <p:cNvPr id="55" name="Oval 54"/>
            <p:cNvSpPr/>
            <p:nvPr/>
          </p:nvSpPr>
          <p:spPr>
            <a:xfrm>
              <a:off x="9617898" y="4688756"/>
              <a:ext cx="712165" cy="441055"/>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SRP</a:t>
              </a:r>
            </a:p>
          </p:txBody>
        </p:sp>
        <p:sp>
          <p:nvSpPr>
            <p:cNvPr id="56" name="Oval 55"/>
            <p:cNvSpPr/>
            <p:nvPr/>
          </p:nvSpPr>
          <p:spPr>
            <a:xfrm>
              <a:off x="10327401" y="470165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PNM</a:t>
              </a:r>
            </a:p>
          </p:txBody>
        </p:sp>
        <p:sp>
          <p:nvSpPr>
            <p:cNvPr id="59" name="Oval 58"/>
            <p:cNvSpPr/>
            <p:nvPr/>
          </p:nvSpPr>
          <p:spPr>
            <a:xfrm>
              <a:off x="7391106" y="979029"/>
              <a:ext cx="954660" cy="50406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BCHA/</a:t>
              </a:r>
            </a:p>
            <a:p>
              <a:pPr algn="ctr"/>
              <a:r>
                <a:rPr lang="en-US" sz="600" b="1" dirty="0" err="1">
                  <a:solidFill>
                    <a:schemeClr val="bg1"/>
                  </a:solidFill>
                </a:rPr>
                <a:t>Powerex</a:t>
              </a:r>
              <a:endParaRPr lang="en-US" sz="600" b="1" dirty="0">
                <a:solidFill>
                  <a:schemeClr val="bg1"/>
                </a:solidFill>
              </a:endParaRPr>
            </a:p>
          </p:txBody>
        </p:sp>
        <p:sp>
          <p:nvSpPr>
            <p:cNvPr id="60" name="Oval 59"/>
            <p:cNvSpPr/>
            <p:nvPr/>
          </p:nvSpPr>
          <p:spPr>
            <a:xfrm>
              <a:off x="8558660" y="101012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AESO</a:t>
              </a:r>
            </a:p>
          </p:txBody>
        </p:sp>
        <p:sp>
          <p:nvSpPr>
            <p:cNvPr id="61" name="Oval 60"/>
            <p:cNvSpPr/>
            <p:nvPr/>
          </p:nvSpPr>
          <p:spPr>
            <a:xfrm>
              <a:off x="7766859" y="1968343"/>
              <a:ext cx="1135276" cy="81889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BPA</a:t>
              </a:r>
            </a:p>
          </p:txBody>
        </p:sp>
        <p:sp>
          <p:nvSpPr>
            <p:cNvPr id="63" name="Oval 62"/>
            <p:cNvSpPr/>
            <p:nvPr/>
          </p:nvSpPr>
          <p:spPr>
            <a:xfrm>
              <a:off x="7613059" y="1421877"/>
              <a:ext cx="615312" cy="40905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PSEI</a:t>
              </a:r>
            </a:p>
          </p:txBody>
        </p:sp>
        <p:sp>
          <p:nvSpPr>
            <p:cNvPr id="64" name="Oval 63"/>
            <p:cNvSpPr/>
            <p:nvPr/>
          </p:nvSpPr>
          <p:spPr>
            <a:xfrm>
              <a:off x="7473364" y="2102642"/>
              <a:ext cx="680970" cy="37568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TPWR</a:t>
              </a:r>
            </a:p>
          </p:txBody>
        </p:sp>
        <p:sp>
          <p:nvSpPr>
            <p:cNvPr id="65" name="Oval 64"/>
            <p:cNvSpPr/>
            <p:nvPr/>
          </p:nvSpPr>
          <p:spPr>
            <a:xfrm>
              <a:off x="8285493" y="3467801"/>
              <a:ext cx="953514" cy="133978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NV Energy</a:t>
              </a:r>
            </a:p>
          </p:txBody>
        </p:sp>
        <p:sp>
          <p:nvSpPr>
            <p:cNvPr id="66" name="Oval 65"/>
            <p:cNvSpPr/>
            <p:nvPr/>
          </p:nvSpPr>
          <p:spPr>
            <a:xfrm>
              <a:off x="10226847" y="3749178"/>
              <a:ext cx="1078477" cy="965336"/>
            </a:xfrm>
            <a:prstGeom prst="ellipse">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Public Serv. CO</a:t>
              </a:r>
            </a:p>
          </p:txBody>
        </p:sp>
        <p:sp>
          <p:nvSpPr>
            <p:cNvPr id="67" name="Oval 66"/>
            <p:cNvSpPr/>
            <p:nvPr/>
          </p:nvSpPr>
          <p:spPr>
            <a:xfrm>
              <a:off x="10639507" y="561481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EPE</a:t>
              </a:r>
            </a:p>
          </p:txBody>
        </p:sp>
        <p:sp>
          <p:nvSpPr>
            <p:cNvPr id="68" name="Oval 67"/>
            <p:cNvSpPr/>
            <p:nvPr/>
          </p:nvSpPr>
          <p:spPr>
            <a:xfrm>
              <a:off x="9115603" y="181943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NWMT</a:t>
              </a:r>
            </a:p>
          </p:txBody>
        </p:sp>
        <p:sp>
          <p:nvSpPr>
            <p:cNvPr id="69" name="Oval 68"/>
            <p:cNvSpPr/>
            <p:nvPr/>
          </p:nvSpPr>
          <p:spPr>
            <a:xfrm>
              <a:off x="7301635" y="2728428"/>
              <a:ext cx="1171764" cy="789300"/>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PacifiCorp West</a:t>
              </a:r>
            </a:p>
          </p:txBody>
        </p:sp>
        <p:sp>
          <p:nvSpPr>
            <p:cNvPr id="70" name="Oval 69"/>
            <p:cNvSpPr/>
            <p:nvPr/>
          </p:nvSpPr>
          <p:spPr>
            <a:xfrm>
              <a:off x="8419684" y="2713065"/>
              <a:ext cx="1140411" cy="738079"/>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Idaho Power</a:t>
              </a:r>
            </a:p>
          </p:txBody>
        </p:sp>
        <p:sp>
          <p:nvSpPr>
            <p:cNvPr id="71" name="Oval 70"/>
            <p:cNvSpPr/>
            <p:nvPr/>
          </p:nvSpPr>
          <p:spPr>
            <a:xfrm>
              <a:off x="8053378" y="1312304"/>
              <a:ext cx="636025"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CHPD</a:t>
              </a:r>
            </a:p>
          </p:txBody>
        </p:sp>
        <p:sp>
          <p:nvSpPr>
            <p:cNvPr id="72" name="Oval 71"/>
            <p:cNvSpPr/>
            <p:nvPr/>
          </p:nvSpPr>
          <p:spPr>
            <a:xfrm>
              <a:off x="10191062" y="173809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Upper Great Plains</a:t>
              </a:r>
            </a:p>
          </p:txBody>
        </p:sp>
        <p:sp>
          <p:nvSpPr>
            <p:cNvPr id="73" name="Oval 72"/>
            <p:cNvSpPr/>
            <p:nvPr/>
          </p:nvSpPr>
          <p:spPr>
            <a:xfrm>
              <a:off x="10270738" y="257637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CO/MO</a:t>
              </a:r>
            </a:p>
          </p:txBody>
        </p:sp>
        <p:sp>
          <p:nvSpPr>
            <p:cNvPr id="74" name="Oval 73"/>
            <p:cNvSpPr/>
            <p:nvPr/>
          </p:nvSpPr>
          <p:spPr>
            <a:xfrm>
              <a:off x="8902725" y="4527736"/>
              <a:ext cx="776935" cy="52510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Lower CO</a:t>
              </a:r>
            </a:p>
          </p:txBody>
        </p:sp>
        <p:sp>
          <p:nvSpPr>
            <p:cNvPr id="75" name="Oval 74"/>
            <p:cNvSpPr/>
            <p:nvPr/>
          </p:nvSpPr>
          <p:spPr>
            <a:xfrm>
              <a:off x="8114906" y="551716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CFE</a:t>
              </a:r>
            </a:p>
          </p:txBody>
        </p:sp>
        <p:sp>
          <p:nvSpPr>
            <p:cNvPr id="77" name="Oval 76"/>
            <p:cNvSpPr/>
            <p:nvPr/>
          </p:nvSpPr>
          <p:spPr>
            <a:xfrm rot="21229649">
              <a:off x="7077467" y="4307420"/>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TIDC</a:t>
              </a:r>
            </a:p>
          </p:txBody>
        </p:sp>
        <p:sp>
          <p:nvSpPr>
            <p:cNvPr id="78" name="Oval 77"/>
            <p:cNvSpPr/>
            <p:nvPr/>
          </p:nvSpPr>
          <p:spPr>
            <a:xfrm>
              <a:off x="9470533" y="5561746"/>
              <a:ext cx="712165" cy="441055"/>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TEPC</a:t>
              </a:r>
            </a:p>
          </p:txBody>
        </p:sp>
        <p:sp>
          <p:nvSpPr>
            <p:cNvPr id="79" name="Oval 78"/>
            <p:cNvSpPr/>
            <p:nvPr/>
          </p:nvSpPr>
          <p:spPr>
            <a:xfrm>
              <a:off x="9261891" y="2991668"/>
              <a:ext cx="1185553" cy="1350888"/>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PacifiCorp East</a:t>
              </a:r>
            </a:p>
          </p:txBody>
        </p:sp>
        <p:sp>
          <p:nvSpPr>
            <p:cNvPr id="80" name="Oval 79"/>
            <p:cNvSpPr/>
            <p:nvPr/>
          </p:nvSpPr>
          <p:spPr>
            <a:xfrm>
              <a:off x="7521475" y="180112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SCL</a:t>
              </a:r>
            </a:p>
          </p:txBody>
        </p:sp>
        <p:sp>
          <p:nvSpPr>
            <p:cNvPr id="82" name="Oval 81"/>
            <p:cNvSpPr/>
            <p:nvPr/>
          </p:nvSpPr>
          <p:spPr>
            <a:xfrm>
              <a:off x="8527217" y="145569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AVA</a:t>
              </a:r>
            </a:p>
          </p:txBody>
        </p:sp>
        <p:sp>
          <p:nvSpPr>
            <p:cNvPr id="62" name="Oval 61"/>
            <p:cNvSpPr/>
            <p:nvPr/>
          </p:nvSpPr>
          <p:spPr>
            <a:xfrm>
              <a:off x="7284323" y="2362717"/>
              <a:ext cx="624915" cy="4518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PGE</a:t>
              </a:r>
            </a:p>
          </p:txBody>
        </p:sp>
        <p:sp>
          <p:nvSpPr>
            <p:cNvPr id="83" name="Oval 82"/>
            <p:cNvSpPr/>
            <p:nvPr/>
          </p:nvSpPr>
          <p:spPr>
            <a:xfrm>
              <a:off x="8530956" y="1861758"/>
              <a:ext cx="637712"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GCPD</a:t>
              </a:r>
            </a:p>
          </p:txBody>
        </p:sp>
        <p:sp>
          <p:nvSpPr>
            <p:cNvPr id="86" name="Oval 85"/>
            <p:cNvSpPr/>
            <p:nvPr/>
          </p:nvSpPr>
          <p:spPr>
            <a:xfrm>
              <a:off x="8036095" y="1654014"/>
              <a:ext cx="703882" cy="419998"/>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DOPD</a:t>
              </a:r>
            </a:p>
          </p:txBody>
        </p:sp>
      </p:grpSp>
      <p:sp>
        <p:nvSpPr>
          <p:cNvPr id="87" name="Text Placeholder 6"/>
          <p:cNvSpPr txBox="1">
            <a:spLocks/>
          </p:cNvSpPr>
          <p:nvPr/>
        </p:nvSpPr>
        <p:spPr>
          <a:xfrm>
            <a:off x="507999" y="5271"/>
            <a:ext cx="7585209" cy="477054"/>
          </a:xfrm>
          <a:prstGeom prst="rect">
            <a:avLst/>
          </a:prstGeom>
        </p:spPr>
        <p:txBody>
          <a:bodyPr vert="horz" wrap="square"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Overview of NVE Studies</a:t>
            </a:r>
          </a:p>
        </p:txBody>
      </p:sp>
      <p:grpSp>
        <p:nvGrpSpPr>
          <p:cNvPr id="154" name="Group 153"/>
          <p:cNvGrpSpPr>
            <a:grpSpLocks noChangeAspect="1"/>
          </p:cNvGrpSpPr>
          <p:nvPr/>
        </p:nvGrpSpPr>
        <p:grpSpPr>
          <a:xfrm>
            <a:off x="214139" y="3420962"/>
            <a:ext cx="2385467" cy="2834640"/>
            <a:chOff x="7187990" y="979029"/>
            <a:chExt cx="4647667" cy="5522803"/>
          </a:xfrm>
        </p:grpSpPr>
        <p:grpSp>
          <p:nvGrpSpPr>
            <p:cNvPr id="155" name="Group 154"/>
            <p:cNvGrpSpPr/>
            <p:nvPr/>
          </p:nvGrpSpPr>
          <p:grpSpPr>
            <a:xfrm>
              <a:off x="7187990" y="979029"/>
              <a:ext cx="4647667" cy="5522803"/>
              <a:chOff x="6970636" y="1038989"/>
              <a:chExt cx="4647667" cy="5522803"/>
            </a:xfrm>
          </p:grpSpPr>
          <p:grpSp>
            <p:nvGrpSpPr>
              <p:cNvPr id="157" name="Group 156"/>
              <p:cNvGrpSpPr/>
              <p:nvPr/>
            </p:nvGrpSpPr>
            <p:grpSpPr>
              <a:xfrm>
                <a:off x="6970636" y="1038989"/>
                <a:ext cx="4647667" cy="5522803"/>
                <a:chOff x="6970636" y="1038989"/>
                <a:chExt cx="4647667" cy="5522803"/>
              </a:xfrm>
            </p:grpSpPr>
            <p:pic>
              <p:nvPicPr>
                <p:cNvPr id="159" name="Picture 158"/>
                <p:cNvPicPr>
                  <a:picLocks noChangeAspect="1"/>
                </p:cNvPicPr>
                <p:nvPr/>
              </p:nvPicPr>
              <p:blipFill>
                <a:blip r:embed="rId2"/>
                <a:stretch>
                  <a:fillRect/>
                </a:stretch>
              </p:blipFill>
              <p:spPr>
                <a:xfrm rot="21108833">
                  <a:off x="6987955" y="1230540"/>
                  <a:ext cx="4630348" cy="5331252"/>
                </a:xfrm>
                <a:prstGeom prst="rect">
                  <a:avLst/>
                </a:prstGeom>
              </p:spPr>
            </p:pic>
            <p:sp>
              <p:nvSpPr>
                <p:cNvPr id="160" name="Oval 159"/>
                <p:cNvSpPr/>
                <p:nvPr/>
              </p:nvSpPr>
              <p:spPr>
                <a:xfrm rot="20131062">
                  <a:off x="7319075" y="336185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CAISO</a:t>
                  </a:r>
                </a:p>
              </p:txBody>
            </p:sp>
            <p:sp>
              <p:nvSpPr>
                <p:cNvPr id="161" name="Oval 160"/>
                <p:cNvSpPr/>
                <p:nvPr/>
              </p:nvSpPr>
              <p:spPr>
                <a:xfrm rot="20131062">
                  <a:off x="7227586" y="367474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SMUD</a:t>
                  </a:r>
                </a:p>
              </p:txBody>
            </p:sp>
            <p:sp>
              <p:nvSpPr>
                <p:cNvPr id="162" name="Oval 161"/>
                <p:cNvSpPr/>
                <p:nvPr/>
              </p:nvSpPr>
              <p:spPr>
                <a:xfrm rot="20131062">
                  <a:off x="7361983" y="401098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BANC</a:t>
                  </a:r>
                </a:p>
              </p:txBody>
            </p:sp>
            <p:sp>
              <p:nvSpPr>
                <p:cNvPr id="163" name="Oval 162"/>
                <p:cNvSpPr/>
                <p:nvPr/>
              </p:nvSpPr>
              <p:spPr>
                <a:xfrm rot="20131062">
                  <a:off x="7564492" y="519744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LDWP</a:t>
                  </a:r>
                </a:p>
              </p:txBody>
            </p:sp>
            <p:sp>
              <p:nvSpPr>
                <p:cNvPr id="164" name="Oval 163"/>
                <p:cNvSpPr/>
                <p:nvPr/>
              </p:nvSpPr>
              <p:spPr>
                <a:xfrm>
                  <a:off x="8974545" y="4988665"/>
                  <a:ext cx="1041902" cy="75221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AZPS</a:t>
                  </a:r>
                </a:p>
              </p:txBody>
            </p:sp>
            <p:sp>
              <p:nvSpPr>
                <p:cNvPr id="165" name="Oval 164"/>
                <p:cNvSpPr/>
                <p:nvPr/>
              </p:nvSpPr>
              <p:spPr>
                <a:xfrm rot="21229649">
                  <a:off x="8307438" y="544780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IID</a:t>
                  </a:r>
                </a:p>
              </p:txBody>
            </p:sp>
            <p:sp>
              <p:nvSpPr>
                <p:cNvPr id="166" name="Oval 165"/>
                <p:cNvSpPr/>
                <p:nvPr/>
              </p:nvSpPr>
              <p:spPr>
                <a:xfrm>
                  <a:off x="9400544" y="4748716"/>
                  <a:ext cx="712165" cy="441055"/>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SRP</a:t>
                  </a:r>
                </a:p>
              </p:txBody>
            </p:sp>
            <p:sp>
              <p:nvSpPr>
                <p:cNvPr id="167" name="Oval 166"/>
                <p:cNvSpPr/>
                <p:nvPr/>
              </p:nvSpPr>
              <p:spPr>
                <a:xfrm>
                  <a:off x="10110047" y="4761617"/>
                  <a:ext cx="983313" cy="97146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PNM</a:t>
                  </a:r>
                </a:p>
              </p:txBody>
            </p:sp>
            <p:sp>
              <p:nvSpPr>
                <p:cNvPr id="168" name="Oval 167"/>
                <p:cNvSpPr/>
                <p:nvPr/>
              </p:nvSpPr>
              <p:spPr>
                <a:xfrm>
                  <a:off x="7173752" y="1038989"/>
                  <a:ext cx="954660" cy="50406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BCHA/</a:t>
                  </a:r>
                </a:p>
                <a:p>
                  <a:pPr algn="ctr"/>
                  <a:r>
                    <a:rPr lang="en-US" sz="600" b="1" dirty="0" err="1">
                      <a:solidFill>
                        <a:schemeClr val="bg1"/>
                      </a:solidFill>
                    </a:rPr>
                    <a:t>Powerex</a:t>
                  </a:r>
                  <a:endParaRPr lang="en-US" sz="600" b="1" dirty="0">
                    <a:solidFill>
                      <a:schemeClr val="bg1"/>
                    </a:solidFill>
                  </a:endParaRPr>
                </a:p>
              </p:txBody>
            </p:sp>
            <p:sp>
              <p:nvSpPr>
                <p:cNvPr id="169" name="Oval 168"/>
                <p:cNvSpPr/>
                <p:nvPr/>
              </p:nvSpPr>
              <p:spPr>
                <a:xfrm>
                  <a:off x="8341306" y="107008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AESO</a:t>
                  </a:r>
                </a:p>
              </p:txBody>
            </p:sp>
            <p:sp>
              <p:nvSpPr>
                <p:cNvPr id="170" name="Oval 169"/>
                <p:cNvSpPr/>
                <p:nvPr/>
              </p:nvSpPr>
              <p:spPr>
                <a:xfrm>
                  <a:off x="7549505" y="2028303"/>
                  <a:ext cx="1135276" cy="81889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BPA</a:t>
                  </a:r>
                </a:p>
              </p:txBody>
            </p:sp>
            <p:sp>
              <p:nvSpPr>
                <p:cNvPr id="171" name="Oval 170"/>
                <p:cNvSpPr/>
                <p:nvPr/>
              </p:nvSpPr>
              <p:spPr>
                <a:xfrm>
                  <a:off x="7395705" y="1481837"/>
                  <a:ext cx="615312" cy="40905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PSEI</a:t>
                  </a:r>
                </a:p>
              </p:txBody>
            </p:sp>
            <p:sp>
              <p:nvSpPr>
                <p:cNvPr id="172" name="Oval 171"/>
                <p:cNvSpPr/>
                <p:nvPr/>
              </p:nvSpPr>
              <p:spPr>
                <a:xfrm>
                  <a:off x="7256010" y="2162602"/>
                  <a:ext cx="680970" cy="375686"/>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TPWR</a:t>
                  </a:r>
                </a:p>
              </p:txBody>
            </p:sp>
            <p:sp>
              <p:nvSpPr>
                <p:cNvPr id="173" name="Oval 172"/>
                <p:cNvSpPr/>
                <p:nvPr/>
              </p:nvSpPr>
              <p:spPr>
                <a:xfrm>
                  <a:off x="8068139" y="3527761"/>
                  <a:ext cx="953514" cy="133978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NV Energy</a:t>
                  </a:r>
                </a:p>
              </p:txBody>
            </p:sp>
            <p:sp>
              <p:nvSpPr>
                <p:cNvPr id="174" name="Oval 173"/>
                <p:cNvSpPr/>
                <p:nvPr/>
              </p:nvSpPr>
              <p:spPr>
                <a:xfrm>
                  <a:off x="10009493" y="3809138"/>
                  <a:ext cx="1078477" cy="965336"/>
                </a:xfrm>
                <a:prstGeom prst="ellipse">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Public Serv. CO</a:t>
                  </a:r>
                </a:p>
              </p:txBody>
            </p:sp>
            <p:sp>
              <p:nvSpPr>
                <p:cNvPr id="175" name="Oval 174"/>
                <p:cNvSpPr/>
                <p:nvPr/>
              </p:nvSpPr>
              <p:spPr>
                <a:xfrm>
                  <a:off x="10422153" y="5674776"/>
                  <a:ext cx="840387" cy="527646"/>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EPE</a:t>
                  </a:r>
                </a:p>
              </p:txBody>
            </p:sp>
            <p:sp>
              <p:nvSpPr>
                <p:cNvPr id="176" name="Oval 175"/>
                <p:cNvSpPr/>
                <p:nvPr/>
              </p:nvSpPr>
              <p:spPr>
                <a:xfrm>
                  <a:off x="8898249" y="1879392"/>
                  <a:ext cx="1155135" cy="806342"/>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NWMT</a:t>
                  </a:r>
                </a:p>
              </p:txBody>
            </p:sp>
            <p:sp>
              <p:nvSpPr>
                <p:cNvPr id="177" name="Oval 176"/>
                <p:cNvSpPr/>
                <p:nvPr/>
              </p:nvSpPr>
              <p:spPr>
                <a:xfrm>
                  <a:off x="7084281" y="278838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PacifiCorp West</a:t>
                  </a:r>
                </a:p>
              </p:txBody>
            </p:sp>
            <p:sp>
              <p:nvSpPr>
                <p:cNvPr id="178" name="Oval 177"/>
                <p:cNvSpPr/>
                <p:nvPr/>
              </p:nvSpPr>
              <p:spPr>
                <a:xfrm>
                  <a:off x="8202330" y="2773025"/>
                  <a:ext cx="1140411" cy="738079"/>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Idaho Power</a:t>
                  </a:r>
                </a:p>
              </p:txBody>
            </p:sp>
            <p:sp>
              <p:nvSpPr>
                <p:cNvPr id="179" name="Oval 178"/>
                <p:cNvSpPr/>
                <p:nvPr/>
              </p:nvSpPr>
              <p:spPr>
                <a:xfrm>
                  <a:off x="7836024" y="1372264"/>
                  <a:ext cx="636025" cy="41999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CHPD</a:t>
                  </a:r>
                </a:p>
              </p:txBody>
            </p:sp>
            <p:sp>
              <p:nvSpPr>
                <p:cNvPr id="180" name="Oval 179"/>
                <p:cNvSpPr/>
                <p:nvPr/>
              </p:nvSpPr>
              <p:spPr>
                <a:xfrm>
                  <a:off x="9973708" y="179805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Upper Great Plains</a:t>
                  </a:r>
                </a:p>
              </p:txBody>
            </p:sp>
            <p:sp>
              <p:nvSpPr>
                <p:cNvPr id="181" name="Oval 180"/>
                <p:cNvSpPr/>
                <p:nvPr/>
              </p:nvSpPr>
              <p:spPr>
                <a:xfrm>
                  <a:off x="10053384" y="263633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CO/MO</a:t>
                  </a:r>
                </a:p>
              </p:txBody>
            </p:sp>
            <p:sp>
              <p:nvSpPr>
                <p:cNvPr id="182" name="Oval 181"/>
                <p:cNvSpPr/>
                <p:nvPr/>
              </p:nvSpPr>
              <p:spPr>
                <a:xfrm>
                  <a:off x="8685371" y="4587696"/>
                  <a:ext cx="776935" cy="5251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Lower CO</a:t>
                  </a:r>
                </a:p>
              </p:txBody>
            </p:sp>
            <p:sp>
              <p:nvSpPr>
                <p:cNvPr id="183" name="Oval 182"/>
                <p:cNvSpPr/>
                <p:nvPr/>
              </p:nvSpPr>
              <p:spPr>
                <a:xfrm>
                  <a:off x="7897552" y="557712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CFE</a:t>
                  </a:r>
                </a:p>
              </p:txBody>
            </p:sp>
            <p:sp>
              <p:nvSpPr>
                <p:cNvPr id="184" name="Oval 183"/>
                <p:cNvSpPr/>
                <p:nvPr/>
              </p:nvSpPr>
              <p:spPr>
                <a:xfrm rot="21229649">
                  <a:off x="6970636" y="4333583"/>
                  <a:ext cx="592924"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TIDC</a:t>
                  </a:r>
                </a:p>
              </p:txBody>
            </p:sp>
            <p:sp>
              <p:nvSpPr>
                <p:cNvPr id="185" name="Oval 184"/>
                <p:cNvSpPr/>
                <p:nvPr/>
              </p:nvSpPr>
              <p:spPr>
                <a:xfrm>
                  <a:off x="9253179" y="5621706"/>
                  <a:ext cx="712165" cy="441055"/>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TEPC</a:t>
                  </a:r>
                </a:p>
              </p:txBody>
            </p:sp>
            <p:sp>
              <p:nvSpPr>
                <p:cNvPr id="186" name="Oval 185"/>
                <p:cNvSpPr/>
                <p:nvPr/>
              </p:nvSpPr>
              <p:spPr>
                <a:xfrm>
                  <a:off x="9044537" y="305162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PacifiCorp East</a:t>
                  </a:r>
                </a:p>
              </p:txBody>
            </p:sp>
            <p:sp>
              <p:nvSpPr>
                <p:cNvPr id="187" name="Oval 186"/>
                <p:cNvSpPr/>
                <p:nvPr/>
              </p:nvSpPr>
              <p:spPr>
                <a:xfrm>
                  <a:off x="7304121" y="1861088"/>
                  <a:ext cx="571734" cy="38297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SCL</a:t>
                  </a:r>
                </a:p>
              </p:txBody>
            </p:sp>
            <p:sp>
              <p:nvSpPr>
                <p:cNvPr id="188" name="Oval 187"/>
                <p:cNvSpPr/>
                <p:nvPr/>
              </p:nvSpPr>
              <p:spPr>
                <a:xfrm>
                  <a:off x="8309863" y="1515658"/>
                  <a:ext cx="571734" cy="38297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AVA</a:t>
                  </a:r>
                </a:p>
              </p:txBody>
            </p:sp>
            <p:sp>
              <p:nvSpPr>
                <p:cNvPr id="189" name="Oval 188"/>
                <p:cNvSpPr/>
                <p:nvPr/>
              </p:nvSpPr>
              <p:spPr>
                <a:xfrm>
                  <a:off x="7066969" y="2422677"/>
                  <a:ext cx="624915" cy="451842"/>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PGE</a:t>
                  </a:r>
                </a:p>
              </p:txBody>
            </p:sp>
          </p:grpSp>
          <p:sp>
            <p:nvSpPr>
              <p:cNvPr id="158" name="Oval 157"/>
              <p:cNvSpPr/>
              <p:nvPr/>
            </p:nvSpPr>
            <p:spPr>
              <a:xfrm>
                <a:off x="8313602" y="1921718"/>
                <a:ext cx="637712" cy="41999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GCPD</a:t>
                </a:r>
              </a:p>
            </p:txBody>
          </p:sp>
        </p:grpSp>
        <p:sp>
          <p:nvSpPr>
            <p:cNvPr id="156" name="Oval 155"/>
            <p:cNvSpPr/>
            <p:nvPr/>
          </p:nvSpPr>
          <p:spPr>
            <a:xfrm>
              <a:off x="8036095" y="1654014"/>
              <a:ext cx="703882" cy="41999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DOPD</a:t>
              </a:r>
            </a:p>
          </p:txBody>
        </p:sp>
      </p:grpSp>
      <p:sp>
        <p:nvSpPr>
          <p:cNvPr id="10" name="TextBox 9"/>
          <p:cNvSpPr txBox="1"/>
          <p:nvPr/>
        </p:nvSpPr>
        <p:spPr>
          <a:xfrm>
            <a:off x="401290" y="3068283"/>
            <a:ext cx="1845185" cy="400110"/>
          </a:xfrm>
          <a:prstGeom prst="rect">
            <a:avLst/>
          </a:prstGeom>
          <a:noFill/>
        </p:spPr>
        <p:txBody>
          <a:bodyPr wrap="none" rtlCol="0">
            <a:spAutoFit/>
          </a:bodyPr>
          <a:lstStyle/>
          <a:p>
            <a:r>
              <a:rPr lang="en-US" sz="2000" b="1" dirty="0">
                <a:solidFill>
                  <a:schemeClr val="accent1"/>
                </a:solidFill>
              </a:rPr>
              <a:t>Bookend EDAM</a:t>
            </a:r>
          </a:p>
        </p:txBody>
      </p:sp>
      <p:sp>
        <p:nvSpPr>
          <p:cNvPr id="259" name="TextBox 258"/>
          <p:cNvSpPr txBox="1"/>
          <p:nvPr/>
        </p:nvSpPr>
        <p:spPr>
          <a:xfrm>
            <a:off x="2900130" y="3067845"/>
            <a:ext cx="1719060" cy="400110"/>
          </a:xfrm>
          <a:prstGeom prst="rect">
            <a:avLst/>
          </a:prstGeom>
          <a:noFill/>
        </p:spPr>
        <p:txBody>
          <a:bodyPr wrap="none" rtlCol="0">
            <a:spAutoFit/>
          </a:bodyPr>
          <a:lstStyle/>
          <a:p>
            <a:r>
              <a:rPr lang="en-US" sz="2000" b="1" dirty="0">
                <a:solidFill>
                  <a:schemeClr val="accent1"/>
                </a:solidFill>
              </a:rPr>
              <a:t>Middle View 1</a:t>
            </a:r>
          </a:p>
        </p:txBody>
      </p:sp>
      <p:sp>
        <p:nvSpPr>
          <p:cNvPr id="260" name="TextBox 259"/>
          <p:cNvSpPr txBox="1"/>
          <p:nvPr/>
        </p:nvSpPr>
        <p:spPr>
          <a:xfrm>
            <a:off x="10464522" y="137485"/>
            <a:ext cx="644279" cy="400110"/>
          </a:xfrm>
          <a:prstGeom prst="rect">
            <a:avLst/>
          </a:prstGeom>
          <a:solidFill>
            <a:schemeClr val="bg1"/>
          </a:solidFill>
        </p:spPr>
        <p:txBody>
          <a:bodyPr wrap="none" rtlCol="0">
            <a:spAutoFit/>
          </a:bodyPr>
          <a:lstStyle/>
          <a:p>
            <a:r>
              <a:rPr lang="en-US" sz="2000" b="1" dirty="0">
                <a:solidFill>
                  <a:schemeClr val="accent1"/>
                </a:solidFill>
              </a:rPr>
              <a:t>BAU</a:t>
            </a:r>
          </a:p>
        </p:txBody>
      </p:sp>
      <p:sp>
        <p:nvSpPr>
          <p:cNvPr id="261" name="TextBox 260"/>
          <p:cNvSpPr txBox="1"/>
          <p:nvPr/>
        </p:nvSpPr>
        <p:spPr>
          <a:xfrm>
            <a:off x="5156125" y="3077679"/>
            <a:ext cx="1719060" cy="400110"/>
          </a:xfrm>
          <a:prstGeom prst="rect">
            <a:avLst/>
          </a:prstGeom>
          <a:noFill/>
        </p:spPr>
        <p:txBody>
          <a:bodyPr wrap="none" rtlCol="0">
            <a:spAutoFit/>
          </a:bodyPr>
          <a:lstStyle/>
          <a:p>
            <a:r>
              <a:rPr lang="en-US" sz="2000" b="1" dirty="0">
                <a:solidFill>
                  <a:schemeClr val="accent1"/>
                </a:solidFill>
              </a:rPr>
              <a:t>Middle View 2</a:t>
            </a:r>
          </a:p>
        </p:txBody>
      </p:sp>
      <p:sp>
        <p:nvSpPr>
          <p:cNvPr id="296" name="TextBox 295"/>
          <p:cNvSpPr txBox="1"/>
          <p:nvPr/>
        </p:nvSpPr>
        <p:spPr>
          <a:xfrm>
            <a:off x="7479811" y="3069624"/>
            <a:ext cx="1719060" cy="400110"/>
          </a:xfrm>
          <a:prstGeom prst="rect">
            <a:avLst/>
          </a:prstGeom>
          <a:noFill/>
        </p:spPr>
        <p:txBody>
          <a:bodyPr wrap="none" rtlCol="0">
            <a:spAutoFit/>
          </a:bodyPr>
          <a:lstStyle/>
          <a:p>
            <a:r>
              <a:rPr lang="en-US" sz="2000" b="1" dirty="0">
                <a:solidFill>
                  <a:schemeClr val="accent1"/>
                </a:solidFill>
              </a:rPr>
              <a:t>Middle View 3</a:t>
            </a:r>
          </a:p>
        </p:txBody>
      </p:sp>
      <p:grpSp>
        <p:nvGrpSpPr>
          <p:cNvPr id="11" name="Group 10"/>
          <p:cNvGrpSpPr/>
          <p:nvPr/>
        </p:nvGrpSpPr>
        <p:grpSpPr>
          <a:xfrm>
            <a:off x="7608089" y="1321290"/>
            <a:ext cx="1966803" cy="1729337"/>
            <a:chOff x="10269519" y="4335124"/>
            <a:chExt cx="1966803" cy="1729337"/>
          </a:xfrm>
        </p:grpSpPr>
        <p:sp>
          <p:nvSpPr>
            <p:cNvPr id="58" name="TextBox 57"/>
            <p:cNvSpPr txBox="1"/>
            <p:nvPr/>
          </p:nvSpPr>
          <p:spPr>
            <a:xfrm>
              <a:off x="10295483" y="5418843"/>
              <a:ext cx="1234633" cy="369332"/>
            </a:xfrm>
            <a:prstGeom prst="rect">
              <a:avLst/>
            </a:prstGeom>
            <a:noFill/>
          </p:spPr>
          <p:txBody>
            <a:bodyPr wrap="none" rtlCol="0">
              <a:spAutoFit/>
            </a:bodyPr>
            <a:lstStyle/>
            <a:p>
              <a:r>
                <a:rPr lang="en-US" b="1" dirty="0">
                  <a:solidFill>
                    <a:schemeClr val="accent2"/>
                  </a:solidFill>
                </a:rPr>
                <a:t>WEIM only</a:t>
              </a:r>
            </a:p>
          </p:txBody>
        </p:sp>
        <p:sp>
          <p:nvSpPr>
            <p:cNvPr id="76" name="TextBox 75"/>
            <p:cNvSpPr txBox="1"/>
            <p:nvPr/>
          </p:nvSpPr>
          <p:spPr>
            <a:xfrm>
              <a:off x="10291239" y="5695129"/>
              <a:ext cx="1670137" cy="369332"/>
            </a:xfrm>
            <a:prstGeom prst="rect">
              <a:avLst/>
            </a:prstGeom>
            <a:noFill/>
          </p:spPr>
          <p:txBody>
            <a:bodyPr wrap="none" rtlCol="0">
              <a:spAutoFit/>
            </a:bodyPr>
            <a:lstStyle/>
            <a:p>
              <a:r>
                <a:rPr lang="en-US" b="1" dirty="0">
                  <a:solidFill>
                    <a:schemeClr val="bg2">
                      <a:lumMod val="60000"/>
                      <a:lumOff val="40000"/>
                    </a:schemeClr>
                  </a:solidFill>
                </a:rPr>
                <a:t>Non-Market BA</a:t>
              </a:r>
            </a:p>
          </p:txBody>
        </p:sp>
        <p:sp>
          <p:nvSpPr>
            <p:cNvPr id="85" name="TextBox 84"/>
            <p:cNvSpPr txBox="1"/>
            <p:nvPr/>
          </p:nvSpPr>
          <p:spPr>
            <a:xfrm>
              <a:off x="10283182" y="4589921"/>
              <a:ext cx="1141659" cy="369332"/>
            </a:xfrm>
            <a:prstGeom prst="rect">
              <a:avLst/>
            </a:prstGeom>
            <a:noFill/>
          </p:spPr>
          <p:txBody>
            <a:bodyPr wrap="none" rtlCol="0">
              <a:spAutoFit/>
            </a:bodyPr>
            <a:lstStyle/>
            <a:p>
              <a:r>
                <a:rPr lang="en-US" b="1" dirty="0">
                  <a:solidFill>
                    <a:schemeClr val="accent4"/>
                  </a:solidFill>
                </a:rPr>
                <a:t>WEIS only</a:t>
              </a:r>
            </a:p>
          </p:txBody>
        </p:sp>
        <p:sp>
          <p:nvSpPr>
            <p:cNvPr id="331" name="TextBox 330"/>
            <p:cNvSpPr txBox="1"/>
            <p:nvPr/>
          </p:nvSpPr>
          <p:spPr>
            <a:xfrm>
              <a:off x="10269519" y="5136945"/>
              <a:ext cx="1631601" cy="369332"/>
            </a:xfrm>
            <a:prstGeom prst="rect">
              <a:avLst/>
            </a:prstGeom>
            <a:noFill/>
          </p:spPr>
          <p:txBody>
            <a:bodyPr wrap="none" rtlCol="0">
              <a:spAutoFit/>
            </a:bodyPr>
            <a:lstStyle/>
            <a:p>
              <a:r>
                <a:rPr lang="en-US" b="1" dirty="0">
                  <a:solidFill>
                    <a:schemeClr val="accent1"/>
                  </a:solidFill>
                </a:rPr>
                <a:t>EDAM &amp; WEIM</a:t>
              </a:r>
            </a:p>
          </p:txBody>
        </p:sp>
        <p:sp>
          <p:nvSpPr>
            <p:cNvPr id="332" name="TextBox 331"/>
            <p:cNvSpPr txBox="1"/>
            <p:nvPr/>
          </p:nvSpPr>
          <p:spPr>
            <a:xfrm>
              <a:off x="10283182" y="4844718"/>
              <a:ext cx="1953140" cy="369332"/>
            </a:xfrm>
            <a:prstGeom prst="rect">
              <a:avLst/>
            </a:prstGeom>
            <a:noFill/>
          </p:spPr>
          <p:txBody>
            <a:bodyPr wrap="square" rtlCol="0">
              <a:spAutoFit/>
            </a:bodyPr>
            <a:lstStyle/>
            <a:p>
              <a:r>
                <a:rPr lang="en-US" b="1" dirty="0">
                  <a:solidFill>
                    <a:schemeClr val="accent5"/>
                  </a:solidFill>
                </a:rPr>
                <a:t>Markets+</a:t>
              </a:r>
              <a:endParaRPr lang="en-US" b="1" i="1" dirty="0">
                <a:solidFill>
                  <a:schemeClr val="accent5"/>
                </a:solidFill>
              </a:endParaRPr>
            </a:p>
          </p:txBody>
        </p:sp>
        <p:sp>
          <p:nvSpPr>
            <p:cNvPr id="81" name="TextBox 80"/>
            <p:cNvSpPr txBox="1"/>
            <p:nvPr/>
          </p:nvSpPr>
          <p:spPr>
            <a:xfrm>
              <a:off x="10283182" y="4335124"/>
              <a:ext cx="1523174" cy="369332"/>
            </a:xfrm>
            <a:prstGeom prst="rect">
              <a:avLst/>
            </a:prstGeom>
            <a:noFill/>
          </p:spPr>
          <p:txBody>
            <a:bodyPr wrap="none" rtlCol="0">
              <a:spAutoFit/>
            </a:bodyPr>
            <a:lstStyle/>
            <a:p>
              <a:r>
                <a:rPr lang="en-US" b="1" dirty="0">
                  <a:solidFill>
                    <a:schemeClr val="accent4">
                      <a:lumMod val="75000"/>
                    </a:schemeClr>
                  </a:solidFill>
                </a:rPr>
                <a:t>SPP RTO West</a:t>
              </a:r>
            </a:p>
          </p:txBody>
        </p:sp>
      </p:grpSp>
      <p:grpSp>
        <p:nvGrpSpPr>
          <p:cNvPr id="190" name="Group 189"/>
          <p:cNvGrpSpPr>
            <a:grpSpLocks noChangeAspect="1"/>
          </p:cNvGrpSpPr>
          <p:nvPr/>
        </p:nvGrpSpPr>
        <p:grpSpPr>
          <a:xfrm>
            <a:off x="2492690" y="3420962"/>
            <a:ext cx="2413978" cy="2834640"/>
            <a:chOff x="7132441" y="979029"/>
            <a:chExt cx="4703216" cy="5522803"/>
          </a:xfrm>
        </p:grpSpPr>
        <p:grpSp>
          <p:nvGrpSpPr>
            <p:cNvPr id="191" name="Group 190"/>
            <p:cNvGrpSpPr/>
            <p:nvPr/>
          </p:nvGrpSpPr>
          <p:grpSpPr>
            <a:xfrm>
              <a:off x="7132441" y="979029"/>
              <a:ext cx="4703216" cy="5522803"/>
              <a:chOff x="7132441" y="979029"/>
              <a:chExt cx="4703216" cy="5522803"/>
            </a:xfrm>
          </p:grpSpPr>
          <p:pic>
            <p:nvPicPr>
              <p:cNvPr id="194" name="Picture 193"/>
              <p:cNvPicPr>
                <a:picLocks noChangeAspect="1"/>
              </p:cNvPicPr>
              <p:nvPr/>
            </p:nvPicPr>
            <p:blipFill>
              <a:blip r:embed="rId2"/>
              <a:stretch>
                <a:fillRect/>
              </a:stretch>
            </p:blipFill>
            <p:spPr>
              <a:xfrm rot="21108833">
                <a:off x="7205309" y="1170580"/>
                <a:ext cx="4630348" cy="5331252"/>
              </a:xfrm>
              <a:prstGeom prst="rect">
                <a:avLst/>
              </a:prstGeom>
            </p:spPr>
          </p:pic>
          <p:sp>
            <p:nvSpPr>
              <p:cNvPr id="195" name="Oval 194"/>
              <p:cNvSpPr/>
              <p:nvPr/>
            </p:nvSpPr>
            <p:spPr>
              <a:xfrm rot="20131062">
                <a:off x="7536429" y="330189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CAISO</a:t>
                </a:r>
              </a:p>
            </p:txBody>
          </p:sp>
          <p:sp>
            <p:nvSpPr>
              <p:cNvPr id="196" name="Oval 195"/>
              <p:cNvSpPr/>
              <p:nvPr/>
            </p:nvSpPr>
            <p:spPr>
              <a:xfrm rot="20131062">
                <a:off x="7444940" y="361478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SMUD</a:t>
                </a:r>
              </a:p>
            </p:txBody>
          </p:sp>
          <p:sp>
            <p:nvSpPr>
              <p:cNvPr id="197" name="Oval 196"/>
              <p:cNvSpPr/>
              <p:nvPr/>
            </p:nvSpPr>
            <p:spPr>
              <a:xfrm rot="20131062">
                <a:off x="7579337" y="395102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BANC</a:t>
                </a:r>
              </a:p>
            </p:txBody>
          </p:sp>
          <p:sp>
            <p:nvSpPr>
              <p:cNvPr id="198" name="Oval 197"/>
              <p:cNvSpPr/>
              <p:nvPr/>
            </p:nvSpPr>
            <p:spPr>
              <a:xfrm rot="20131062">
                <a:off x="7781846" y="513748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LDWP</a:t>
                </a:r>
              </a:p>
            </p:txBody>
          </p:sp>
          <p:sp>
            <p:nvSpPr>
              <p:cNvPr id="199" name="Oval 198"/>
              <p:cNvSpPr/>
              <p:nvPr/>
            </p:nvSpPr>
            <p:spPr>
              <a:xfrm>
                <a:off x="9191899" y="4928705"/>
                <a:ext cx="1041902" cy="75221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AZPS</a:t>
                </a:r>
              </a:p>
            </p:txBody>
          </p:sp>
          <p:sp>
            <p:nvSpPr>
              <p:cNvPr id="200" name="Oval 199"/>
              <p:cNvSpPr/>
              <p:nvPr/>
            </p:nvSpPr>
            <p:spPr>
              <a:xfrm rot="21229649">
                <a:off x="8524792" y="538784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IID</a:t>
                </a:r>
              </a:p>
            </p:txBody>
          </p:sp>
          <p:sp>
            <p:nvSpPr>
              <p:cNvPr id="201" name="Oval 200"/>
              <p:cNvSpPr/>
              <p:nvPr/>
            </p:nvSpPr>
            <p:spPr>
              <a:xfrm>
                <a:off x="9617898" y="468875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SRP</a:t>
                </a:r>
              </a:p>
            </p:txBody>
          </p:sp>
          <p:sp>
            <p:nvSpPr>
              <p:cNvPr id="202" name="Oval 201"/>
              <p:cNvSpPr/>
              <p:nvPr/>
            </p:nvSpPr>
            <p:spPr>
              <a:xfrm>
                <a:off x="10327401" y="470165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PNM</a:t>
                </a:r>
              </a:p>
            </p:txBody>
          </p:sp>
          <p:sp>
            <p:nvSpPr>
              <p:cNvPr id="203" name="Oval 202"/>
              <p:cNvSpPr/>
              <p:nvPr/>
            </p:nvSpPr>
            <p:spPr>
              <a:xfrm>
                <a:off x="7391106" y="979029"/>
                <a:ext cx="954660" cy="50406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BCHA/</a:t>
                </a:r>
              </a:p>
              <a:p>
                <a:pPr algn="ctr"/>
                <a:r>
                  <a:rPr lang="en-US" sz="600" b="1" dirty="0" err="1">
                    <a:solidFill>
                      <a:schemeClr val="bg1"/>
                    </a:solidFill>
                  </a:rPr>
                  <a:t>Powerex</a:t>
                </a:r>
                <a:endParaRPr lang="en-US" sz="600" b="1" dirty="0">
                  <a:solidFill>
                    <a:schemeClr val="bg1"/>
                  </a:solidFill>
                </a:endParaRPr>
              </a:p>
            </p:txBody>
          </p:sp>
          <p:sp>
            <p:nvSpPr>
              <p:cNvPr id="204" name="Oval 203"/>
              <p:cNvSpPr/>
              <p:nvPr/>
            </p:nvSpPr>
            <p:spPr>
              <a:xfrm>
                <a:off x="8558660" y="101012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AESO</a:t>
                </a:r>
              </a:p>
            </p:txBody>
          </p:sp>
          <p:sp>
            <p:nvSpPr>
              <p:cNvPr id="205" name="Oval 204"/>
              <p:cNvSpPr/>
              <p:nvPr/>
            </p:nvSpPr>
            <p:spPr>
              <a:xfrm>
                <a:off x="7766859" y="1968343"/>
                <a:ext cx="1135276" cy="81889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BPA</a:t>
                </a:r>
              </a:p>
            </p:txBody>
          </p:sp>
          <p:sp>
            <p:nvSpPr>
              <p:cNvPr id="206" name="Oval 205"/>
              <p:cNvSpPr/>
              <p:nvPr/>
            </p:nvSpPr>
            <p:spPr>
              <a:xfrm>
                <a:off x="7613059" y="1421877"/>
                <a:ext cx="615312" cy="40905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PSEI</a:t>
                </a:r>
              </a:p>
            </p:txBody>
          </p:sp>
          <p:sp>
            <p:nvSpPr>
              <p:cNvPr id="207" name="Oval 206"/>
              <p:cNvSpPr/>
              <p:nvPr/>
            </p:nvSpPr>
            <p:spPr>
              <a:xfrm>
                <a:off x="7473364" y="2102642"/>
                <a:ext cx="680970" cy="37568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TPWR</a:t>
                </a:r>
              </a:p>
            </p:txBody>
          </p:sp>
          <p:sp>
            <p:nvSpPr>
              <p:cNvPr id="208" name="Oval 207"/>
              <p:cNvSpPr/>
              <p:nvPr/>
            </p:nvSpPr>
            <p:spPr>
              <a:xfrm>
                <a:off x="8285493" y="3467801"/>
                <a:ext cx="953514" cy="133978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NV Energy</a:t>
                </a:r>
              </a:p>
            </p:txBody>
          </p:sp>
          <p:sp>
            <p:nvSpPr>
              <p:cNvPr id="209" name="Oval 208"/>
              <p:cNvSpPr/>
              <p:nvPr/>
            </p:nvSpPr>
            <p:spPr>
              <a:xfrm>
                <a:off x="10226847" y="374917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Public Serv. CO</a:t>
                </a:r>
              </a:p>
            </p:txBody>
          </p:sp>
          <p:sp>
            <p:nvSpPr>
              <p:cNvPr id="210" name="Oval 209"/>
              <p:cNvSpPr/>
              <p:nvPr/>
            </p:nvSpPr>
            <p:spPr>
              <a:xfrm>
                <a:off x="10639507" y="561481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EPE</a:t>
                </a:r>
              </a:p>
            </p:txBody>
          </p:sp>
          <p:sp>
            <p:nvSpPr>
              <p:cNvPr id="211" name="Oval 210"/>
              <p:cNvSpPr/>
              <p:nvPr/>
            </p:nvSpPr>
            <p:spPr>
              <a:xfrm>
                <a:off x="9115603" y="181943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NWMT</a:t>
                </a:r>
              </a:p>
            </p:txBody>
          </p:sp>
          <p:sp>
            <p:nvSpPr>
              <p:cNvPr id="212" name="Oval 211"/>
              <p:cNvSpPr/>
              <p:nvPr/>
            </p:nvSpPr>
            <p:spPr>
              <a:xfrm>
                <a:off x="7301635" y="272842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PacifiCorp West</a:t>
                </a:r>
              </a:p>
            </p:txBody>
          </p:sp>
          <p:sp>
            <p:nvSpPr>
              <p:cNvPr id="213" name="Oval 212"/>
              <p:cNvSpPr/>
              <p:nvPr/>
            </p:nvSpPr>
            <p:spPr>
              <a:xfrm>
                <a:off x="8419684" y="2713065"/>
                <a:ext cx="1140411" cy="738079"/>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Idaho Power</a:t>
                </a:r>
              </a:p>
            </p:txBody>
          </p:sp>
          <p:sp>
            <p:nvSpPr>
              <p:cNvPr id="214" name="Oval 213"/>
              <p:cNvSpPr/>
              <p:nvPr/>
            </p:nvSpPr>
            <p:spPr>
              <a:xfrm>
                <a:off x="8053378" y="1312304"/>
                <a:ext cx="636025"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CHPD</a:t>
                </a:r>
              </a:p>
            </p:txBody>
          </p:sp>
          <p:sp>
            <p:nvSpPr>
              <p:cNvPr id="215" name="Oval 214"/>
              <p:cNvSpPr/>
              <p:nvPr/>
            </p:nvSpPr>
            <p:spPr>
              <a:xfrm>
                <a:off x="10191062" y="173809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Upper Great Plains</a:t>
                </a:r>
              </a:p>
            </p:txBody>
          </p:sp>
          <p:sp>
            <p:nvSpPr>
              <p:cNvPr id="216" name="Oval 215"/>
              <p:cNvSpPr/>
              <p:nvPr/>
            </p:nvSpPr>
            <p:spPr>
              <a:xfrm>
                <a:off x="10270738" y="257637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CO/MO</a:t>
                </a:r>
              </a:p>
            </p:txBody>
          </p:sp>
          <p:sp>
            <p:nvSpPr>
              <p:cNvPr id="217" name="Oval 216"/>
              <p:cNvSpPr/>
              <p:nvPr/>
            </p:nvSpPr>
            <p:spPr>
              <a:xfrm>
                <a:off x="8902725" y="4527736"/>
                <a:ext cx="776935" cy="52510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Lower CO</a:t>
                </a:r>
              </a:p>
            </p:txBody>
          </p:sp>
          <p:sp>
            <p:nvSpPr>
              <p:cNvPr id="218" name="Oval 217"/>
              <p:cNvSpPr/>
              <p:nvPr/>
            </p:nvSpPr>
            <p:spPr>
              <a:xfrm>
                <a:off x="8114906" y="551716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CFE</a:t>
                </a:r>
              </a:p>
            </p:txBody>
          </p:sp>
          <p:sp>
            <p:nvSpPr>
              <p:cNvPr id="219" name="Oval 218"/>
              <p:cNvSpPr/>
              <p:nvPr/>
            </p:nvSpPr>
            <p:spPr>
              <a:xfrm rot="21229649">
                <a:off x="7132441" y="4264049"/>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TIDC</a:t>
                </a:r>
              </a:p>
            </p:txBody>
          </p:sp>
          <p:sp>
            <p:nvSpPr>
              <p:cNvPr id="220" name="Oval 219"/>
              <p:cNvSpPr/>
              <p:nvPr/>
            </p:nvSpPr>
            <p:spPr>
              <a:xfrm>
                <a:off x="9470533" y="556174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TEPC</a:t>
                </a:r>
              </a:p>
            </p:txBody>
          </p:sp>
          <p:sp>
            <p:nvSpPr>
              <p:cNvPr id="221" name="Oval 220"/>
              <p:cNvSpPr/>
              <p:nvPr/>
            </p:nvSpPr>
            <p:spPr>
              <a:xfrm>
                <a:off x="9261891" y="299166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PacifiCorp East</a:t>
                </a:r>
              </a:p>
            </p:txBody>
          </p:sp>
          <p:sp>
            <p:nvSpPr>
              <p:cNvPr id="222" name="Oval 221"/>
              <p:cNvSpPr/>
              <p:nvPr/>
            </p:nvSpPr>
            <p:spPr>
              <a:xfrm>
                <a:off x="7521475" y="1801128"/>
                <a:ext cx="571734" cy="382971"/>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SCL</a:t>
                </a:r>
              </a:p>
            </p:txBody>
          </p:sp>
          <p:sp>
            <p:nvSpPr>
              <p:cNvPr id="223" name="Oval 222"/>
              <p:cNvSpPr/>
              <p:nvPr/>
            </p:nvSpPr>
            <p:spPr>
              <a:xfrm>
                <a:off x="8527217" y="145569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AVA</a:t>
                </a:r>
              </a:p>
            </p:txBody>
          </p:sp>
          <p:sp>
            <p:nvSpPr>
              <p:cNvPr id="224" name="Oval 223"/>
              <p:cNvSpPr/>
              <p:nvPr/>
            </p:nvSpPr>
            <p:spPr>
              <a:xfrm>
                <a:off x="7284323" y="2362717"/>
                <a:ext cx="624915" cy="451842"/>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PGE</a:t>
                </a:r>
              </a:p>
            </p:txBody>
          </p:sp>
        </p:grpSp>
        <p:sp>
          <p:nvSpPr>
            <p:cNvPr id="192" name="Oval 191"/>
            <p:cNvSpPr/>
            <p:nvPr/>
          </p:nvSpPr>
          <p:spPr>
            <a:xfrm>
              <a:off x="8530956" y="1861758"/>
              <a:ext cx="63771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GCPD</a:t>
              </a:r>
            </a:p>
          </p:txBody>
        </p:sp>
        <p:sp>
          <p:nvSpPr>
            <p:cNvPr id="193" name="Oval 192"/>
            <p:cNvSpPr/>
            <p:nvPr/>
          </p:nvSpPr>
          <p:spPr>
            <a:xfrm>
              <a:off x="8036095" y="1654014"/>
              <a:ext cx="70388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DOPD</a:t>
              </a:r>
            </a:p>
          </p:txBody>
        </p:sp>
      </p:grpSp>
      <p:grpSp>
        <p:nvGrpSpPr>
          <p:cNvPr id="225" name="Group 224"/>
          <p:cNvGrpSpPr>
            <a:grpSpLocks noChangeAspect="1"/>
          </p:cNvGrpSpPr>
          <p:nvPr/>
        </p:nvGrpSpPr>
        <p:grpSpPr>
          <a:xfrm>
            <a:off x="4817508" y="3420962"/>
            <a:ext cx="2413978" cy="2834640"/>
            <a:chOff x="7132441" y="979029"/>
            <a:chExt cx="4703216" cy="5522803"/>
          </a:xfrm>
        </p:grpSpPr>
        <p:pic>
          <p:nvPicPr>
            <p:cNvPr id="226" name="Picture 225"/>
            <p:cNvPicPr>
              <a:picLocks noChangeAspect="1"/>
            </p:cNvPicPr>
            <p:nvPr/>
          </p:nvPicPr>
          <p:blipFill>
            <a:blip r:embed="rId2"/>
            <a:stretch>
              <a:fillRect/>
            </a:stretch>
          </p:blipFill>
          <p:spPr>
            <a:xfrm rot="21108833">
              <a:off x="7205309" y="1170580"/>
              <a:ext cx="4630348" cy="5331252"/>
            </a:xfrm>
            <a:prstGeom prst="rect">
              <a:avLst/>
            </a:prstGeom>
          </p:spPr>
        </p:pic>
        <p:sp>
          <p:nvSpPr>
            <p:cNvPr id="227" name="Oval 226"/>
            <p:cNvSpPr/>
            <p:nvPr/>
          </p:nvSpPr>
          <p:spPr>
            <a:xfrm rot="20131062">
              <a:off x="7536429" y="330189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CAISO</a:t>
              </a:r>
            </a:p>
          </p:txBody>
        </p:sp>
        <p:sp>
          <p:nvSpPr>
            <p:cNvPr id="228" name="Oval 227"/>
            <p:cNvSpPr/>
            <p:nvPr/>
          </p:nvSpPr>
          <p:spPr>
            <a:xfrm rot="20131062">
              <a:off x="7444940" y="361478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SMUD</a:t>
              </a:r>
            </a:p>
          </p:txBody>
        </p:sp>
        <p:sp>
          <p:nvSpPr>
            <p:cNvPr id="229" name="Oval 228"/>
            <p:cNvSpPr/>
            <p:nvPr/>
          </p:nvSpPr>
          <p:spPr>
            <a:xfrm rot="20131062">
              <a:off x="7579337" y="395102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BANC</a:t>
              </a:r>
            </a:p>
          </p:txBody>
        </p:sp>
        <p:sp>
          <p:nvSpPr>
            <p:cNvPr id="230" name="Oval 229"/>
            <p:cNvSpPr/>
            <p:nvPr/>
          </p:nvSpPr>
          <p:spPr>
            <a:xfrm rot="20131062">
              <a:off x="7781846" y="513748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LDWP</a:t>
              </a:r>
            </a:p>
          </p:txBody>
        </p:sp>
        <p:sp>
          <p:nvSpPr>
            <p:cNvPr id="231" name="Oval 230"/>
            <p:cNvSpPr/>
            <p:nvPr/>
          </p:nvSpPr>
          <p:spPr>
            <a:xfrm>
              <a:off x="9191899" y="4928705"/>
              <a:ext cx="1041902" cy="75221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AZPS</a:t>
              </a:r>
            </a:p>
          </p:txBody>
        </p:sp>
        <p:sp>
          <p:nvSpPr>
            <p:cNvPr id="232" name="Oval 231"/>
            <p:cNvSpPr/>
            <p:nvPr/>
          </p:nvSpPr>
          <p:spPr>
            <a:xfrm rot="21229649">
              <a:off x="8524792" y="538784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IID</a:t>
              </a:r>
            </a:p>
          </p:txBody>
        </p:sp>
        <p:sp>
          <p:nvSpPr>
            <p:cNvPr id="233" name="Oval 232"/>
            <p:cNvSpPr/>
            <p:nvPr/>
          </p:nvSpPr>
          <p:spPr>
            <a:xfrm>
              <a:off x="9617898" y="468875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SRP</a:t>
              </a:r>
            </a:p>
          </p:txBody>
        </p:sp>
        <p:sp>
          <p:nvSpPr>
            <p:cNvPr id="234" name="Oval 233"/>
            <p:cNvSpPr/>
            <p:nvPr/>
          </p:nvSpPr>
          <p:spPr>
            <a:xfrm>
              <a:off x="10327401" y="470165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PNM</a:t>
              </a:r>
            </a:p>
          </p:txBody>
        </p:sp>
        <p:sp>
          <p:nvSpPr>
            <p:cNvPr id="235" name="Oval 234"/>
            <p:cNvSpPr/>
            <p:nvPr/>
          </p:nvSpPr>
          <p:spPr>
            <a:xfrm>
              <a:off x="7391106" y="979029"/>
              <a:ext cx="954660" cy="50406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BCHA/</a:t>
              </a:r>
            </a:p>
            <a:p>
              <a:pPr algn="ctr"/>
              <a:r>
                <a:rPr lang="en-US" sz="600" b="1" dirty="0" err="1">
                  <a:solidFill>
                    <a:schemeClr val="bg1"/>
                  </a:solidFill>
                </a:rPr>
                <a:t>Powerex</a:t>
              </a:r>
              <a:endParaRPr lang="en-US" sz="600" b="1" dirty="0">
                <a:solidFill>
                  <a:schemeClr val="bg1"/>
                </a:solidFill>
              </a:endParaRPr>
            </a:p>
          </p:txBody>
        </p:sp>
        <p:sp>
          <p:nvSpPr>
            <p:cNvPr id="236" name="Oval 235"/>
            <p:cNvSpPr/>
            <p:nvPr/>
          </p:nvSpPr>
          <p:spPr>
            <a:xfrm>
              <a:off x="8558660" y="101012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AESO</a:t>
              </a:r>
            </a:p>
          </p:txBody>
        </p:sp>
        <p:sp>
          <p:nvSpPr>
            <p:cNvPr id="237" name="Oval 236"/>
            <p:cNvSpPr/>
            <p:nvPr/>
          </p:nvSpPr>
          <p:spPr>
            <a:xfrm>
              <a:off x="7766859" y="1968343"/>
              <a:ext cx="1135276" cy="81889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BPA</a:t>
              </a:r>
            </a:p>
          </p:txBody>
        </p:sp>
        <p:sp>
          <p:nvSpPr>
            <p:cNvPr id="238" name="Oval 237"/>
            <p:cNvSpPr/>
            <p:nvPr/>
          </p:nvSpPr>
          <p:spPr>
            <a:xfrm>
              <a:off x="7613059" y="1421877"/>
              <a:ext cx="615312" cy="40905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PSEI</a:t>
              </a:r>
            </a:p>
          </p:txBody>
        </p:sp>
        <p:sp>
          <p:nvSpPr>
            <p:cNvPr id="239" name="Oval 238"/>
            <p:cNvSpPr/>
            <p:nvPr/>
          </p:nvSpPr>
          <p:spPr>
            <a:xfrm>
              <a:off x="7473364" y="2102642"/>
              <a:ext cx="680970" cy="37568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TPWR</a:t>
              </a:r>
            </a:p>
          </p:txBody>
        </p:sp>
        <p:sp>
          <p:nvSpPr>
            <p:cNvPr id="240" name="Oval 239"/>
            <p:cNvSpPr/>
            <p:nvPr/>
          </p:nvSpPr>
          <p:spPr>
            <a:xfrm>
              <a:off x="8285493" y="3467801"/>
              <a:ext cx="953514" cy="133978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NV Energy</a:t>
              </a:r>
            </a:p>
          </p:txBody>
        </p:sp>
        <p:sp>
          <p:nvSpPr>
            <p:cNvPr id="241" name="Oval 240"/>
            <p:cNvSpPr/>
            <p:nvPr/>
          </p:nvSpPr>
          <p:spPr>
            <a:xfrm>
              <a:off x="10226847" y="374917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Public Serv. CO</a:t>
              </a:r>
            </a:p>
          </p:txBody>
        </p:sp>
        <p:sp>
          <p:nvSpPr>
            <p:cNvPr id="242" name="Oval 241"/>
            <p:cNvSpPr/>
            <p:nvPr/>
          </p:nvSpPr>
          <p:spPr>
            <a:xfrm>
              <a:off x="10639507" y="561481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EPE</a:t>
              </a:r>
            </a:p>
          </p:txBody>
        </p:sp>
        <p:sp>
          <p:nvSpPr>
            <p:cNvPr id="243" name="Oval 242"/>
            <p:cNvSpPr/>
            <p:nvPr/>
          </p:nvSpPr>
          <p:spPr>
            <a:xfrm>
              <a:off x="9115603" y="181943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NWMT</a:t>
              </a:r>
            </a:p>
          </p:txBody>
        </p:sp>
        <p:sp>
          <p:nvSpPr>
            <p:cNvPr id="244" name="Oval 243"/>
            <p:cNvSpPr/>
            <p:nvPr/>
          </p:nvSpPr>
          <p:spPr>
            <a:xfrm>
              <a:off x="7301635" y="272842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PacifiCorp West</a:t>
              </a:r>
            </a:p>
          </p:txBody>
        </p:sp>
        <p:sp>
          <p:nvSpPr>
            <p:cNvPr id="245" name="Oval 244"/>
            <p:cNvSpPr/>
            <p:nvPr/>
          </p:nvSpPr>
          <p:spPr>
            <a:xfrm>
              <a:off x="8419684" y="2713065"/>
              <a:ext cx="1140411" cy="738079"/>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Idaho Power</a:t>
              </a:r>
            </a:p>
          </p:txBody>
        </p:sp>
        <p:sp>
          <p:nvSpPr>
            <p:cNvPr id="246" name="Oval 245"/>
            <p:cNvSpPr/>
            <p:nvPr/>
          </p:nvSpPr>
          <p:spPr>
            <a:xfrm>
              <a:off x="8053378" y="1312304"/>
              <a:ext cx="636025"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CHPD</a:t>
              </a:r>
            </a:p>
          </p:txBody>
        </p:sp>
        <p:sp>
          <p:nvSpPr>
            <p:cNvPr id="247" name="Oval 246"/>
            <p:cNvSpPr/>
            <p:nvPr/>
          </p:nvSpPr>
          <p:spPr>
            <a:xfrm>
              <a:off x="10191062" y="173809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Upper Great Plains</a:t>
              </a:r>
            </a:p>
          </p:txBody>
        </p:sp>
        <p:sp>
          <p:nvSpPr>
            <p:cNvPr id="248" name="Oval 247"/>
            <p:cNvSpPr/>
            <p:nvPr/>
          </p:nvSpPr>
          <p:spPr>
            <a:xfrm>
              <a:off x="10270738" y="257637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CO/MO</a:t>
              </a:r>
            </a:p>
          </p:txBody>
        </p:sp>
        <p:sp>
          <p:nvSpPr>
            <p:cNvPr id="249" name="Oval 248"/>
            <p:cNvSpPr/>
            <p:nvPr/>
          </p:nvSpPr>
          <p:spPr>
            <a:xfrm>
              <a:off x="8902725" y="4527736"/>
              <a:ext cx="776935" cy="52510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Lower CO</a:t>
              </a:r>
            </a:p>
          </p:txBody>
        </p:sp>
        <p:sp>
          <p:nvSpPr>
            <p:cNvPr id="250" name="Oval 249"/>
            <p:cNvSpPr/>
            <p:nvPr/>
          </p:nvSpPr>
          <p:spPr>
            <a:xfrm>
              <a:off x="8114906" y="551716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CFE</a:t>
              </a:r>
            </a:p>
          </p:txBody>
        </p:sp>
        <p:sp>
          <p:nvSpPr>
            <p:cNvPr id="251" name="Oval 250"/>
            <p:cNvSpPr/>
            <p:nvPr/>
          </p:nvSpPr>
          <p:spPr>
            <a:xfrm rot="21229649">
              <a:off x="7132441" y="4264049"/>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TIDC</a:t>
              </a:r>
            </a:p>
          </p:txBody>
        </p:sp>
        <p:sp>
          <p:nvSpPr>
            <p:cNvPr id="252" name="Oval 251"/>
            <p:cNvSpPr/>
            <p:nvPr/>
          </p:nvSpPr>
          <p:spPr>
            <a:xfrm>
              <a:off x="9470533" y="556174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TEPC</a:t>
              </a:r>
            </a:p>
          </p:txBody>
        </p:sp>
        <p:sp>
          <p:nvSpPr>
            <p:cNvPr id="253" name="Oval 252"/>
            <p:cNvSpPr/>
            <p:nvPr/>
          </p:nvSpPr>
          <p:spPr>
            <a:xfrm>
              <a:off x="9261891" y="299166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PacifiCorp East</a:t>
              </a:r>
            </a:p>
          </p:txBody>
        </p:sp>
        <p:sp>
          <p:nvSpPr>
            <p:cNvPr id="254" name="Oval 253"/>
            <p:cNvSpPr/>
            <p:nvPr/>
          </p:nvSpPr>
          <p:spPr>
            <a:xfrm>
              <a:off x="7521475" y="180112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SCL</a:t>
              </a:r>
            </a:p>
          </p:txBody>
        </p:sp>
        <p:sp>
          <p:nvSpPr>
            <p:cNvPr id="255" name="Oval 254"/>
            <p:cNvSpPr/>
            <p:nvPr/>
          </p:nvSpPr>
          <p:spPr>
            <a:xfrm>
              <a:off x="8527217" y="145569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AVA</a:t>
              </a:r>
            </a:p>
          </p:txBody>
        </p:sp>
        <p:sp>
          <p:nvSpPr>
            <p:cNvPr id="256" name="Oval 255"/>
            <p:cNvSpPr/>
            <p:nvPr/>
          </p:nvSpPr>
          <p:spPr>
            <a:xfrm>
              <a:off x="7284323" y="2362717"/>
              <a:ext cx="624915" cy="4518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PGE</a:t>
              </a:r>
            </a:p>
          </p:txBody>
        </p:sp>
        <p:sp>
          <p:nvSpPr>
            <p:cNvPr id="257" name="Oval 256"/>
            <p:cNvSpPr/>
            <p:nvPr/>
          </p:nvSpPr>
          <p:spPr>
            <a:xfrm>
              <a:off x="8530956" y="1861758"/>
              <a:ext cx="63771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GCPD</a:t>
              </a:r>
            </a:p>
          </p:txBody>
        </p:sp>
        <p:sp>
          <p:nvSpPr>
            <p:cNvPr id="258" name="Oval 257"/>
            <p:cNvSpPr/>
            <p:nvPr/>
          </p:nvSpPr>
          <p:spPr>
            <a:xfrm>
              <a:off x="8036095" y="1654014"/>
              <a:ext cx="70388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DOPD</a:t>
              </a:r>
            </a:p>
          </p:txBody>
        </p:sp>
      </p:grpSp>
      <p:grpSp>
        <p:nvGrpSpPr>
          <p:cNvPr id="262" name="Group 261"/>
          <p:cNvGrpSpPr>
            <a:grpSpLocks noChangeAspect="1"/>
          </p:cNvGrpSpPr>
          <p:nvPr/>
        </p:nvGrpSpPr>
        <p:grpSpPr>
          <a:xfrm>
            <a:off x="7124570" y="3420962"/>
            <a:ext cx="2413978" cy="2834640"/>
            <a:chOff x="7132441" y="979029"/>
            <a:chExt cx="4703216" cy="5522803"/>
          </a:xfrm>
        </p:grpSpPr>
        <p:pic>
          <p:nvPicPr>
            <p:cNvPr id="263" name="Picture 262"/>
            <p:cNvPicPr>
              <a:picLocks noChangeAspect="1"/>
            </p:cNvPicPr>
            <p:nvPr/>
          </p:nvPicPr>
          <p:blipFill>
            <a:blip r:embed="rId2"/>
            <a:stretch>
              <a:fillRect/>
            </a:stretch>
          </p:blipFill>
          <p:spPr>
            <a:xfrm rot="21108833">
              <a:off x="7205309" y="1170580"/>
              <a:ext cx="4630348" cy="5331252"/>
            </a:xfrm>
            <a:prstGeom prst="rect">
              <a:avLst/>
            </a:prstGeom>
          </p:spPr>
        </p:pic>
        <p:sp>
          <p:nvSpPr>
            <p:cNvPr id="264" name="Oval 263"/>
            <p:cNvSpPr/>
            <p:nvPr/>
          </p:nvSpPr>
          <p:spPr>
            <a:xfrm rot="20131062">
              <a:off x="7536429" y="330189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CAISO</a:t>
              </a:r>
            </a:p>
          </p:txBody>
        </p:sp>
        <p:sp>
          <p:nvSpPr>
            <p:cNvPr id="265" name="Oval 264"/>
            <p:cNvSpPr/>
            <p:nvPr/>
          </p:nvSpPr>
          <p:spPr>
            <a:xfrm rot="20131062">
              <a:off x="7444940" y="361478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SMUD</a:t>
              </a:r>
            </a:p>
          </p:txBody>
        </p:sp>
        <p:sp>
          <p:nvSpPr>
            <p:cNvPr id="266" name="Oval 265"/>
            <p:cNvSpPr/>
            <p:nvPr/>
          </p:nvSpPr>
          <p:spPr>
            <a:xfrm rot="20131062">
              <a:off x="7579337" y="395102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BANC</a:t>
              </a:r>
            </a:p>
          </p:txBody>
        </p:sp>
        <p:sp>
          <p:nvSpPr>
            <p:cNvPr id="267" name="Oval 266"/>
            <p:cNvSpPr/>
            <p:nvPr/>
          </p:nvSpPr>
          <p:spPr>
            <a:xfrm rot="20131062">
              <a:off x="7781846" y="513748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LDWP</a:t>
              </a:r>
            </a:p>
          </p:txBody>
        </p:sp>
        <p:sp>
          <p:nvSpPr>
            <p:cNvPr id="268" name="Oval 267"/>
            <p:cNvSpPr/>
            <p:nvPr/>
          </p:nvSpPr>
          <p:spPr>
            <a:xfrm>
              <a:off x="9191899" y="4928705"/>
              <a:ext cx="1041902" cy="75221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AZPS</a:t>
              </a:r>
            </a:p>
          </p:txBody>
        </p:sp>
        <p:sp>
          <p:nvSpPr>
            <p:cNvPr id="269" name="Oval 268"/>
            <p:cNvSpPr/>
            <p:nvPr/>
          </p:nvSpPr>
          <p:spPr>
            <a:xfrm rot="21229649">
              <a:off x="8524792" y="538784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IID</a:t>
              </a:r>
            </a:p>
          </p:txBody>
        </p:sp>
        <p:sp>
          <p:nvSpPr>
            <p:cNvPr id="270" name="Oval 269"/>
            <p:cNvSpPr/>
            <p:nvPr/>
          </p:nvSpPr>
          <p:spPr>
            <a:xfrm>
              <a:off x="9617898" y="468875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SRP</a:t>
              </a:r>
            </a:p>
          </p:txBody>
        </p:sp>
        <p:sp>
          <p:nvSpPr>
            <p:cNvPr id="271" name="Oval 270"/>
            <p:cNvSpPr/>
            <p:nvPr/>
          </p:nvSpPr>
          <p:spPr>
            <a:xfrm>
              <a:off x="10327401" y="4701657"/>
              <a:ext cx="983313" cy="971464"/>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PNM</a:t>
              </a:r>
            </a:p>
          </p:txBody>
        </p:sp>
        <p:sp>
          <p:nvSpPr>
            <p:cNvPr id="272" name="Oval 271"/>
            <p:cNvSpPr/>
            <p:nvPr/>
          </p:nvSpPr>
          <p:spPr>
            <a:xfrm>
              <a:off x="7391106" y="979029"/>
              <a:ext cx="954660" cy="50406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BCHA/</a:t>
              </a:r>
            </a:p>
            <a:p>
              <a:pPr algn="ctr"/>
              <a:r>
                <a:rPr lang="en-US" sz="600" b="1" dirty="0" err="1">
                  <a:solidFill>
                    <a:schemeClr val="bg1"/>
                  </a:solidFill>
                </a:rPr>
                <a:t>Powerex</a:t>
              </a:r>
              <a:endParaRPr lang="en-US" sz="600" b="1" dirty="0">
                <a:solidFill>
                  <a:schemeClr val="bg1"/>
                </a:solidFill>
              </a:endParaRPr>
            </a:p>
          </p:txBody>
        </p:sp>
        <p:sp>
          <p:nvSpPr>
            <p:cNvPr id="273" name="Oval 272"/>
            <p:cNvSpPr/>
            <p:nvPr/>
          </p:nvSpPr>
          <p:spPr>
            <a:xfrm>
              <a:off x="8558660" y="101012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AESO</a:t>
              </a:r>
            </a:p>
          </p:txBody>
        </p:sp>
        <p:sp>
          <p:nvSpPr>
            <p:cNvPr id="274" name="Oval 273"/>
            <p:cNvSpPr/>
            <p:nvPr/>
          </p:nvSpPr>
          <p:spPr>
            <a:xfrm>
              <a:off x="7766859" y="1968343"/>
              <a:ext cx="1135276" cy="81889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BPA</a:t>
              </a:r>
            </a:p>
          </p:txBody>
        </p:sp>
        <p:sp>
          <p:nvSpPr>
            <p:cNvPr id="275" name="Oval 274"/>
            <p:cNvSpPr/>
            <p:nvPr/>
          </p:nvSpPr>
          <p:spPr>
            <a:xfrm>
              <a:off x="7613059" y="1421877"/>
              <a:ext cx="615312" cy="40905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PSEI</a:t>
              </a:r>
            </a:p>
          </p:txBody>
        </p:sp>
        <p:sp>
          <p:nvSpPr>
            <p:cNvPr id="276" name="Oval 275"/>
            <p:cNvSpPr/>
            <p:nvPr/>
          </p:nvSpPr>
          <p:spPr>
            <a:xfrm>
              <a:off x="7473364" y="2102642"/>
              <a:ext cx="680970" cy="37568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TPWR</a:t>
              </a:r>
            </a:p>
          </p:txBody>
        </p:sp>
        <p:sp>
          <p:nvSpPr>
            <p:cNvPr id="277" name="Oval 276"/>
            <p:cNvSpPr/>
            <p:nvPr/>
          </p:nvSpPr>
          <p:spPr>
            <a:xfrm>
              <a:off x="8285493" y="3467801"/>
              <a:ext cx="953514" cy="133978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NV Energy</a:t>
              </a:r>
            </a:p>
          </p:txBody>
        </p:sp>
        <p:sp>
          <p:nvSpPr>
            <p:cNvPr id="278" name="Oval 277"/>
            <p:cNvSpPr/>
            <p:nvPr/>
          </p:nvSpPr>
          <p:spPr>
            <a:xfrm>
              <a:off x="10226847" y="374917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Public Serv. CO</a:t>
              </a:r>
            </a:p>
          </p:txBody>
        </p:sp>
        <p:sp>
          <p:nvSpPr>
            <p:cNvPr id="279" name="Oval 278"/>
            <p:cNvSpPr/>
            <p:nvPr/>
          </p:nvSpPr>
          <p:spPr>
            <a:xfrm>
              <a:off x="10639507" y="5614816"/>
              <a:ext cx="840387" cy="527646"/>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EPE</a:t>
              </a:r>
            </a:p>
          </p:txBody>
        </p:sp>
        <p:sp>
          <p:nvSpPr>
            <p:cNvPr id="280" name="Oval 279"/>
            <p:cNvSpPr/>
            <p:nvPr/>
          </p:nvSpPr>
          <p:spPr>
            <a:xfrm>
              <a:off x="9115603" y="1819432"/>
              <a:ext cx="1155135" cy="80634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NWMT</a:t>
              </a:r>
            </a:p>
          </p:txBody>
        </p:sp>
        <p:sp>
          <p:nvSpPr>
            <p:cNvPr id="281" name="Oval 280"/>
            <p:cNvSpPr/>
            <p:nvPr/>
          </p:nvSpPr>
          <p:spPr>
            <a:xfrm>
              <a:off x="7301635" y="272842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PacifiCorp West</a:t>
              </a:r>
            </a:p>
          </p:txBody>
        </p:sp>
        <p:sp>
          <p:nvSpPr>
            <p:cNvPr id="282" name="Oval 281"/>
            <p:cNvSpPr/>
            <p:nvPr/>
          </p:nvSpPr>
          <p:spPr>
            <a:xfrm>
              <a:off x="8419684" y="2713065"/>
              <a:ext cx="1140411" cy="738079"/>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Idaho Power</a:t>
              </a:r>
            </a:p>
          </p:txBody>
        </p:sp>
        <p:sp>
          <p:nvSpPr>
            <p:cNvPr id="283" name="Oval 282"/>
            <p:cNvSpPr/>
            <p:nvPr/>
          </p:nvSpPr>
          <p:spPr>
            <a:xfrm>
              <a:off x="8053378" y="1312304"/>
              <a:ext cx="636025"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CHPD</a:t>
              </a:r>
            </a:p>
          </p:txBody>
        </p:sp>
        <p:sp>
          <p:nvSpPr>
            <p:cNvPr id="284" name="Oval 283"/>
            <p:cNvSpPr/>
            <p:nvPr/>
          </p:nvSpPr>
          <p:spPr>
            <a:xfrm>
              <a:off x="10191062" y="173809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Upper Great Plains</a:t>
              </a:r>
            </a:p>
          </p:txBody>
        </p:sp>
        <p:sp>
          <p:nvSpPr>
            <p:cNvPr id="285" name="Oval 284"/>
            <p:cNvSpPr/>
            <p:nvPr/>
          </p:nvSpPr>
          <p:spPr>
            <a:xfrm>
              <a:off x="10270738" y="257637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CO/MO</a:t>
              </a:r>
            </a:p>
          </p:txBody>
        </p:sp>
        <p:sp>
          <p:nvSpPr>
            <p:cNvPr id="286" name="Oval 285"/>
            <p:cNvSpPr/>
            <p:nvPr/>
          </p:nvSpPr>
          <p:spPr>
            <a:xfrm>
              <a:off x="8902725" y="4527736"/>
              <a:ext cx="776935" cy="52510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Lower CO</a:t>
              </a:r>
            </a:p>
          </p:txBody>
        </p:sp>
        <p:sp>
          <p:nvSpPr>
            <p:cNvPr id="287" name="Oval 286"/>
            <p:cNvSpPr/>
            <p:nvPr/>
          </p:nvSpPr>
          <p:spPr>
            <a:xfrm>
              <a:off x="8114906" y="551716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CFE</a:t>
              </a:r>
            </a:p>
          </p:txBody>
        </p:sp>
        <p:sp>
          <p:nvSpPr>
            <p:cNvPr id="288" name="Oval 287"/>
            <p:cNvSpPr/>
            <p:nvPr/>
          </p:nvSpPr>
          <p:spPr>
            <a:xfrm rot="21229649">
              <a:off x="7132441" y="4264049"/>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TIDC</a:t>
              </a:r>
            </a:p>
          </p:txBody>
        </p:sp>
        <p:sp>
          <p:nvSpPr>
            <p:cNvPr id="289" name="Oval 288"/>
            <p:cNvSpPr/>
            <p:nvPr/>
          </p:nvSpPr>
          <p:spPr>
            <a:xfrm>
              <a:off x="9470533" y="556174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TEPC</a:t>
              </a:r>
            </a:p>
          </p:txBody>
        </p:sp>
        <p:sp>
          <p:nvSpPr>
            <p:cNvPr id="290" name="Oval 289"/>
            <p:cNvSpPr/>
            <p:nvPr/>
          </p:nvSpPr>
          <p:spPr>
            <a:xfrm>
              <a:off x="9261891" y="299166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PacifiCorp East</a:t>
              </a:r>
            </a:p>
          </p:txBody>
        </p:sp>
        <p:sp>
          <p:nvSpPr>
            <p:cNvPr id="291" name="Oval 290"/>
            <p:cNvSpPr/>
            <p:nvPr/>
          </p:nvSpPr>
          <p:spPr>
            <a:xfrm>
              <a:off x="7521475" y="180112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SCL</a:t>
              </a:r>
            </a:p>
          </p:txBody>
        </p:sp>
        <p:sp>
          <p:nvSpPr>
            <p:cNvPr id="292" name="Oval 291"/>
            <p:cNvSpPr/>
            <p:nvPr/>
          </p:nvSpPr>
          <p:spPr>
            <a:xfrm>
              <a:off x="8527217" y="1455698"/>
              <a:ext cx="571734" cy="382971"/>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AVA</a:t>
              </a:r>
            </a:p>
          </p:txBody>
        </p:sp>
        <p:sp>
          <p:nvSpPr>
            <p:cNvPr id="293" name="Oval 292"/>
            <p:cNvSpPr/>
            <p:nvPr/>
          </p:nvSpPr>
          <p:spPr>
            <a:xfrm>
              <a:off x="7284323" y="2362717"/>
              <a:ext cx="624915" cy="4518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PGE</a:t>
              </a:r>
            </a:p>
          </p:txBody>
        </p:sp>
        <p:sp>
          <p:nvSpPr>
            <p:cNvPr id="294" name="Oval 293"/>
            <p:cNvSpPr/>
            <p:nvPr/>
          </p:nvSpPr>
          <p:spPr>
            <a:xfrm>
              <a:off x="8530956" y="1861758"/>
              <a:ext cx="63771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GCPD</a:t>
              </a:r>
            </a:p>
          </p:txBody>
        </p:sp>
        <p:sp>
          <p:nvSpPr>
            <p:cNvPr id="295" name="Oval 294"/>
            <p:cNvSpPr/>
            <p:nvPr/>
          </p:nvSpPr>
          <p:spPr>
            <a:xfrm>
              <a:off x="8036095" y="1654014"/>
              <a:ext cx="70388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DOPD</a:t>
              </a:r>
            </a:p>
          </p:txBody>
        </p:sp>
      </p:grpSp>
      <p:grpSp>
        <p:nvGrpSpPr>
          <p:cNvPr id="297" name="Group 296"/>
          <p:cNvGrpSpPr>
            <a:grpSpLocks noChangeAspect="1"/>
          </p:cNvGrpSpPr>
          <p:nvPr/>
        </p:nvGrpSpPr>
        <p:grpSpPr>
          <a:xfrm>
            <a:off x="9440510" y="3420962"/>
            <a:ext cx="2413978" cy="2834640"/>
            <a:chOff x="7132441" y="979029"/>
            <a:chExt cx="4703216" cy="5522803"/>
          </a:xfrm>
        </p:grpSpPr>
        <p:pic>
          <p:nvPicPr>
            <p:cNvPr id="298" name="Picture 297"/>
            <p:cNvPicPr>
              <a:picLocks noChangeAspect="1"/>
            </p:cNvPicPr>
            <p:nvPr/>
          </p:nvPicPr>
          <p:blipFill>
            <a:blip r:embed="rId2"/>
            <a:stretch>
              <a:fillRect/>
            </a:stretch>
          </p:blipFill>
          <p:spPr>
            <a:xfrm rot="21108833">
              <a:off x="7205309" y="1170580"/>
              <a:ext cx="4630348" cy="5331252"/>
            </a:xfrm>
            <a:prstGeom prst="rect">
              <a:avLst/>
            </a:prstGeom>
          </p:spPr>
        </p:pic>
        <p:sp>
          <p:nvSpPr>
            <p:cNvPr id="299" name="Oval 298"/>
            <p:cNvSpPr/>
            <p:nvPr/>
          </p:nvSpPr>
          <p:spPr>
            <a:xfrm rot="20131062">
              <a:off x="7536429" y="3301893"/>
              <a:ext cx="781396" cy="2416903"/>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CAISO</a:t>
              </a:r>
            </a:p>
          </p:txBody>
        </p:sp>
        <p:sp>
          <p:nvSpPr>
            <p:cNvPr id="300" name="Oval 299"/>
            <p:cNvSpPr/>
            <p:nvPr/>
          </p:nvSpPr>
          <p:spPr>
            <a:xfrm rot="20131062">
              <a:off x="7444940" y="3614789"/>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SMUD</a:t>
              </a:r>
            </a:p>
          </p:txBody>
        </p:sp>
        <p:sp>
          <p:nvSpPr>
            <p:cNvPr id="301" name="Oval 300"/>
            <p:cNvSpPr/>
            <p:nvPr/>
          </p:nvSpPr>
          <p:spPr>
            <a:xfrm rot="20131062">
              <a:off x="7579337" y="3951020"/>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BANC</a:t>
              </a:r>
            </a:p>
          </p:txBody>
        </p:sp>
        <p:sp>
          <p:nvSpPr>
            <p:cNvPr id="302" name="Oval 301"/>
            <p:cNvSpPr/>
            <p:nvPr/>
          </p:nvSpPr>
          <p:spPr>
            <a:xfrm rot="20131062">
              <a:off x="7781846" y="5137485"/>
              <a:ext cx="712594" cy="414414"/>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LDWP</a:t>
              </a:r>
            </a:p>
          </p:txBody>
        </p:sp>
        <p:sp>
          <p:nvSpPr>
            <p:cNvPr id="303" name="Oval 302"/>
            <p:cNvSpPr/>
            <p:nvPr/>
          </p:nvSpPr>
          <p:spPr>
            <a:xfrm>
              <a:off x="9191899" y="4928705"/>
              <a:ext cx="1041902" cy="75221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AZPS</a:t>
              </a:r>
            </a:p>
          </p:txBody>
        </p:sp>
        <p:sp>
          <p:nvSpPr>
            <p:cNvPr id="304" name="Oval 303"/>
            <p:cNvSpPr/>
            <p:nvPr/>
          </p:nvSpPr>
          <p:spPr>
            <a:xfrm rot="21229649">
              <a:off x="8524792" y="5387843"/>
              <a:ext cx="630550" cy="362137"/>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IID</a:t>
              </a:r>
            </a:p>
          </p:txBody>
        </p:sp>
        <p:sp>
          <p:nvSpPr>
            <p:cNvPr id="305" name="Oval 304"/>
            <p:cNvSpPr/>
            <p:nvPr/>
          </p:nvSpPr>
          <p:spPr>
            <a:xfrm>
              <a:off x="9617898" y="468875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SRP</a:t>
              </a:r>
            </a:p>
          </p:txBody>
        </p:sp>
        <p:sp>
          <p:nvSpPr>
            <p:cNvPr id="306" name="Oval 305"/>
            <p:cNvSpPr/>
            <p:nvPr/>
          </p:nvSpPr>
          <p:spPr>
            <a:xfrm>
              <a:off x="10327401" y="4701657"/>
              <a:ext cx="983313" cy="97146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PNM</a:t>
              </a:r>
            </a:p>
          </p:txBody>
        </p:sp>
        <p:sp>
          <p:nvSpPr>
            <p:cNvPr id="307" name="Oval 306"/>
            <p:cNvSpPr/>
            <p:nvPr/>
          </p:nvSpPr>
          <p:spPr>
            <a:xfrm>
              <a:off x="7391106" y="979029"/>
              <a:ext cx="954660" cy="50406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BCHA/</a:t>
              </a:r>
            </a:p>
            <a:p>
              <a:pPr algn="ctr"/>
              <a:r>
                <a:rPr lang="en-US" sz="600" b="1" dirty="0" err="1">
                  <a:solidFill>
                    <a:schemeClr val="bg1"/>
                  </a:solidFill>
                </a:rPr>
                <a:t>Powerex</a:t>
              </a:r>
              <a:endParaRPr lang="en-US" sz="600" b="1" dirty="0">
                <a:solidFill>
                  <a:schemeClr val="bg1"/>
                </a:solidFill>
              </a:endParaRPr>
            </a:p>
          </p:txBody>
        </p:sp>
        <p:sp>
          <p:nvSpPr>
            <p:cNvPr id="308" name="Oval 307"/>
            <p:cNvSpPr/>
            <p:nvPr/>
          </p:nvSpPr>
          <p:spPr>
            <a:xfrm>
              <a:off x="8558660" y="1010123"/>
              <a:ext cx="954660" cy="504062"/>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AESO</a:t>
              </a:r>
            </a:p>
          </p:txBody>
        </p:sp>
        <p:sp>
          <p:nvSpPr>
            <p:cNvPr id="309" name="Oval 308"/>
            <p:cNvSpPr/>
            <p:nvPr/>
          </p:nvSpPr>
          <p:spPr>
            <a:xfrm>
              <a:off x="7766859" y="1968343"/>
              <a:ext cx="1135276" cy="81889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BPA</a:t>
              </a:r>
            </a:p>
          </p:txBody>
        </p:sp>
        <p:sp>
          <p:nvSpPr>
            <p:cNvPr id="310" name="Oval 309"/>
            <p:cNvSpPr/>
            <p:nvPr/>
          </p:nvSpPr>
          <p:spPr>
            <a:xfrm>
              <a:off x="7613059" y="1421877"/>
              <a:ext cx="615312" cy="409054"/>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PSEI</a:t>
              </a:r>
            </a:p>
          </p:txBody>
        </p:sp>
        <p:sp>
          <p:nvSpPr>
            <p:cNvPr id="311" name="Oval 310"/>
            <p:cNvSpPr/>
            <p:nvPr/>
          </p:nvSpPr>
          <p:spPr>
            <a:xfrm>
              <a:off x="7473364" y="2102642"/>
              <a:ext cx="680970" cy="37568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TPWR</a:t>
              </a:r>
            </a:p>
          </p:txBody>
        </p:sp>
        <p:sp>
          <p:nvSpPr>
            <p:cNvPr id="312" name="Oval 311"/>
            <p:cNvSpPr/>
            <p:nvPr/>
          </p:nvSpPr>
          <p:spPr>
            <a:xfrm>
              <a:off x="8285493" y="3467801"/>
              <a:ext cx="953514" cy="133978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NV Energy</a:t>
              </a:r>
            </a:p>
          </p:txBody>
        </p:sp>
        <p:sp>
          <p:nvSpPr>
            <p:cNvPr id="313" name="Oval 312"/>
            <p:cNvSpPr/>
            <p:nvPr/>
          </p:nvSpPr>
          <p:spPr>
            <a:xfrm>
              <a:off x="10226847" y="3749178"/>
              <a:ext cx="1078477" cy="96533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Public Serv. CO</a:t>
              </a:r>
            </a:p>
          </p:txBody>
        </p:sp>
        <p:sp>
          <p:nvSpPr>
            <p:cNvPr id="314" name="Oval 313"/>
            <p:cNvSpPr/>
            <p:nvPr/>
          </p:nvSpPr>
          <p:spPr>
            <a:xfrm>
              <a:off x="10639507" y="5614816"/>
              <a:ext cx="840387" cy="527646"/>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EPE</a:t>
              </a:r>
            </a:p>
          </p:txBody>
        </p:sp>
        <p:sp>
          <p:nvSpPr>
            <p:cNvPr id="315" name="Oval 314"/>
            <p:cNvSpPr/>
            <p:nvPr/>
          </p:nvSpPr>
          <p:spPr>
            <a:xfrm>
              <a:off x="9115603" y="1819432"/>
              <a:ext cx="1155135" cy="8063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NWMT</a:t>
              </a:r>
            </a:p>
          </p:txBody>
        </p:sp>
        <p:sp>
          <p:nvSpPr>
            <p:cNvPr id="316" name="Oval 315"/>
            <p:cNvSpPr/>
            <p:nvPr/>
          </p:nvSpPr>
          <p:spPr>
            <a:xfrm>
              <a:off x="7301635" y="2728428"/>
              <a:ext cx="1171764" cy="789300"/>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PacifiCorp West</a:t>
              </a:r>
            </a:p>
          </p:txBody>
        </p:sp>
        <p:sp>
          <p:nvSpPr>
            <p:cNvPr id="317" name="Oval 316"/>
            <p:cNvSpPr/>
            <p:nvPr/>
          </p:nvSpPr>
          <p:spPr>
            <a:xfrm>
              <a:off x="8419684" y="2713065"/>
              <a:ext cx="1140411" cy="738079"/>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Idaho Power</a:t>
              </a:r>
            </a:p>
          </p:txBody>
        </p:sp>
        <p:sp>
          <p:nvSpPr>
            <p:cNvPr id="318" name="Oval 317"/>
            <p:cNvSpPr/>
            <p:nvPr/>
          </p:nvSpPr>
          <p:spPr>
            <a:xfrm>
              <a:off x="8053378" y="1312304"/>
              <a:ext cx="636025"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CHPD</a:t>
              </a:r>
            </a:p>
          </p:txBody>
        </p:sp>
        <p:sp>
          <p:nvSpPr>
            <p:cNvPr id="319" name="Oval 318"/>
            <p:cNvSpPr/>
            <p:nvPr/>
          </p:nvSpPr>
          <p:spPr>
            <a:xfrm>
              <a:off x="10191062" y="1738098"/>
              <a:ext cx="1150045" cy="459853"/>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Upper Great Plains</a:t>
              </a:r>
            </a:p>
          </p:txBody>
        </p:sp>
        <p:sp>
          <p:nvSpPr>
            <p:cNvPr id="320" name="Oval 319"/>
            <p:cNvSpPr/>
            <p:nvPr/>
          </p:nvSpPr>
          <p:spPr>
            <a:xfrm>
              <a:off x="10270738" y="2576371"/>
              <a:ext cx="986993" cy="1245618"/>
            </a:xfrm>
            <a:prstGeom prst="ellipse">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CO/MO</a:t>
              </a:r>
            </a:p>
          </p:txBody>
        </p:sp>
        <p:sp>
          <p:nvSpPr>
            <p:cNvPr id="321" name="Oval 320"/>
            <p:cNvSpPr/>
            <p:nvPr/>
          </p:nvSpPr>
          <p:spPr>
            <a:xfrm>
              <a:off x="8902725" y="4527736"/>
              <a:ext cx="776935" cy="525103"/>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WAPA Lower CO</a:t>
              </a:r>
            </a:p>
          </p:txBody>
        </p:sp>
        <p:sp>
          <p:nvSpPr>
            <p:cNvPr id="322" name="Oval 321"/>
            <p:cNvSpPr/>
            <p:nvPr/>
          </p:nvSpPr>
          <p:spPr>
            <a:xfrm>
              <a:off x="8114906" y="5517166"/>
              <a:ext cx="544909" cy="348850"/>
            </a:xfrm>
            <a:prstGeom prst="ellipse">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CFE</a:t>
              </a:r>
            </a:p>
          </p:txBody>
        </p:sp>
        <p:sp>
          <p:nvSpPr>
            <p:cNvPr id="323" name="Oval 322"/>
            <p:cNvSpPr/>
            <p:nvPr/>
          </p:nvSpPr>
          <p:spPr>
            <a:xfrm rot="21229649">
              <a:off x="7132441" y="4264049"/>
              <a:ext cx="603271" cy="410002"/>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TIDC</a:t>
              </a:r>
            </a:p>
          </p:txBody>
        </p:sp>
        <p:sp>
          <p:nvSpPr>
            <p:cNvPr id="324" name="Oval 323"/>
            <p:cNvSpPr/>
            <p:nvPr/>
          </p:nvSpPr>
          <p:spPr>
            <a:xfrm>
              <a:off x="9470533" y="5561746"/>
              <a:ext cx="712165" cy="441055"/>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TEPC</a:t>
              </a:r>
            </a:p>
          </p:txBody>
        </p:sp>
        <p:sp>
          <p:nvSpPr>
            <p:cNvPr id="325" name="Oval 324"/>
            <p:cNvSpPr/>
            <p:nvPr/>
          </p:nvSpPr>
          <p:spPr>
            <a:xfrm>
              <a:off x="9261891" y="2991668"/>
              <a:ext cx="1185553" cy="1350888"/>
            </a:xfrm>
            <a:prstGeom prst="ellipse">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PacifiCorp East</a:t>
              </a:r>
            </a:p>
          </p:txBody>
        </p:sp>
        <p:sp>
          <p:nvSpPr>
            <p:cNvPr id="326" name="Oval 325"/>
            <p:cNvSpPr/>
            <p:nvPr/>
          </p:nvSpPr>
          <p:spPr>
            <a:xfrm>
              <a:off x="7521475" y="180112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SCL</a:t>
              </a:r>
            </a:p>
          </p:txBody>
        </p:sp>
        <p:sp>
          <p:nvSpPr>
            <p:cNvPr id="327" name="Oval 326"/>
            <p:cNvSpPr/>
            <p:nvPr/>
          </p:nvSpPr>
          <p:spPr>
            <a:xfrm>
              <a:off x="8527217" y="1455698"/>
              <a:ext cx="571734" cy="382971"/>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AVA</a:t>
              </a:r>
            </a:p>
          </p:txBody>
        </p:sp>
        <p:sp>
          <p:nvSpPr>
            <p:cNvPr id="328" name="Oval 327"/>
            <p:cNvSpPr/>
            <p:nvPr/>
          </p:nvSpPr>
          <p:spPr>
            <a:xfrm>
              <a:off x="7284323" y="2362717"/>
              <a:ext cx="624915" cy="451842"/>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PGE</a:t>
              </a:r>
            </a:p>
          </p:txBody>
        </p:sp>
        <p:sp>
          <p:nvSpPr>
            <p:cNvPr id="329" name="Oval 328"/>
            <p:cNvSpPr/>
            <p:nvPr/>
          </p:nvSpPr>
          <p:spPr>
            <a:xfrm>
              <a:off x="8530956" y="1861758"/>
              <a:ext cx="63771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GCPD</a:t>
              </a:r>
            </a:p>
          </p:txBody>
        </p:sp>
        <p:sp>
          <p:nvSpPr>
            <p:cNvPr id="330" name="Oval 329"/>
            <p:cNvSpPr/>
            <p:nvPr/>
          </p:nvSpPr>
          <p:spPr>
            <a:xfrm>
              <a:off x="8036095" y="1654014"/>
              <a:ext cx="703882" cy="41999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00" b="1" dirty="0">
                  <a:solidFill>
                    <a:schemeClr val="bg1"/>
                  </a:solidFill>
                </a:rPr>
                <a:t>DOPD</a:t>
              </a:r>
            </a:p>
          </p:txBody>
        </p:sp>
      </p:grpSp>
      <p:sp>
        <p:nvSpPr>
          <p:cNvPr id="334" name="TextBox 333"/>
          <p:cNvSpPr txBox="1"/>
          <p:nvPr/>
        </p:nvSpPr>
        <p:spPr>
          <a:xfrm>
            <a:off x="9760171" y="3068135"/>
            <a:ext cx="1537024" cy="400110"/>
          </a:xfrm>
          <a:prstGeom prst="rect">
            <a:avLst/>
          </a:prstGeom>
          <a:noFill/>
        </p:spPr>
        <p:txBody>
          <a:bodyPr wrap="none" rtlCol="0">
            <a:spAutoFit/>
          </a:bodyPr>
          <a:lstStyle/>
          <a:p>
            <a:r>
              <a:rPr lang="en-US" sz="2000" b="1" dirty="0">
                <a:solidFill>
                  <a:schemeClr val="accent1"/>
                </a:solidFill>
              </a:rPr>
              <a:t>Bookend M+</a:t>
            </a:r>
          </a:p>
        </p:txBody>
      </p:sp>
      <p:sp>
        <p:nvSpPr>
          <p:cNvPr id="8" name="Left-Right Arrow 7"/>
          <p:cNvSpPr/>
          <p:nvPr/>
        </p:nvSpPr>
        <p:spPr>
          <a:xfrm>
            <a:off x="150891" y="6058404"/>
            <a:ext cx="11715741" cy="354407"/>
          </a:xfrm>
          <a:prstGeom prst="leftRightArrow">
            <a:avLst/>
          </a:prstGeom>
          <a:gradFill flip="none" rotWithShape="1">
            <a:gsLst>
              <a:gs pos="0">
                <a:schemeClr val="accent1"/>
              </a:gs>
              <a:gs pos="100000">
                <a:schemeClr val="accent5"/>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060896" y="6317949"/>
            <a:ext cx="2377895" cy="369332"/>
          </a:xfrm>
          <a:prstGeom prst="rect">
            <a:avLst/>
          </a:prstGeom>
          <a:noFill/>
        </p:spPr>
        <p:txBody>
          <a:bodyPr wrap="none" rtlCol="0">
            <a:spAutoFit/>
          </a:bodyPr>
          <a:lstStyle/>
          <a:p>
            <a:r>
              <a:rPr lang="en-US" b="1" dirty="0">
                <a:solidFill>
                  <a:schemeClr val="accent1"/>
                </a:solidFill>
              </a:rPr>
              <a:t>Bigger EDAM Footprint</a:t>
            </a:r>
          </a:p>
        </p:txBody>
      </p:sp>
      <p:sp>
        <p:nvSpPr>
          <p:cNvPr id="473" name="TextBox 472"/>
          <p:cNvSpPr txBox="1"/>
          <p:nvPr/>
        </p:nvSpPr>
        <p:spPr>
          <a:xfrm>
            <a:off x="8645788" y="6329299"/>
            <a:ext cx="2101153" cy="369332"/>
          </a:xfrm>
          <a:prstGeom prst="rect">
            <a:avLst/>
          </a:prstGeom>
          <a:noFill/>
        </p:spPr>
        <p:txBody>
          <a:bodyPr wrap="none" rtlCol="0">
            <a:spAutoFit/>
          </a:bodyPr>
          <a:lstStyle/>
          <a:p>
            <a:r>
              <a:rPr lang="en-US" b="1" dirty="0">
                <a:solidFill>
                  <a:schemeClr val="accent5"/>
                </a:solidFill>
              </a:rPr>
              <a:t>Bigger M+ Footprint</a:t>
            </a:r>
          </a:p>
        </p:txBody>
      </p:sp>
      <p:sp>
        <p:nvSpPr>
          <p:cNvPr id="19" name="TextBox 18"/>
          <p:cNvSpPr txBox="1"/>
          <p:nvPr/>
        </p:nvSpPr>
        <p:spPr>
          <a:xfrm>
            <a:off x="5468280" y="6081719"/>
            <a:ext cx="950901" cy="307777"/>
          </a:xfrm>
          <a:prstGeom prst="rect">
            <a:avLst/>
          </a:prstGeom>
          <a:noFill/>
        </p:spPr>
        <p:txBody>
          <a:bodyPr wrap="none" rtlCol="0">
            <a:spAutoFit/>
          </a:bodyPr>
          <a:lstStyle/>
          <a:p>
            <a:r>
              <a:rPr lang="en-US" sz="1400" dirty="0">
                <a:solidFill>
                  <a:schemeClr val="bg1"/>
                </a:solidFill>
              </a:rPr>
              <a:t>NVE in M+</a:t>
            </a:r>
          </a:p>
        </p:txBody>
      </p:sp>
      <p:sp>
        <p:nvSpPr>
          <p:cNvPr id="476" name="TextBox 475"/>
          <p:cNvSpPr txBox="1"/>
          <p:nvPr/>
        </p:nvSpPr>
        <p:spPr>
          <a:xfrm>
            <a:off x="7907006" y="6081719"/>
            <a:ext cx="950901" cy="307777"/>
          </a:xfrm>
          <a:prstGeom prst="rect">
            <a:avLst/>
          </a:prstGeom>
          <a:noFill/>
        </p:spPr>
        <p:txBody>
          <a:bodyPr wrap="none" rtlCol="0">
            <a:spAutoFit/>
          </a:bodyPr>
          <a:lstStyle/>
          <a:p>
            <a:r>
              <a:rPr lang="en-US" sz="1400" dirty="0">
                <a:solidFill>
                  <a:schemeClr val="bg1"/>
                </a:solidFill>
              </a:rPr>
              <a:t>NVE in M+</a:t>
            </a:r>
          </a:p>
        </p:txBody>
      </p:sp>
      <p:sp>
        <p:nvSpPr>
          <p:cNvPr id="477" name="TextBox 476"/>
          <p:cNvSpPr txBox="1"/>
          <p:nvPr/>
        </p:nvSpPr>
        <p:spPr>
          <a:xfrm>
            <a:off x="10382016" y="6081719"/>
            <a:ext cx="950901" cy="307777"/>
          </a:xfrm>
          <a:prstGeom prst="rect">
            <a:avLst/>
          </a:prstGeom>
          <a:noFill/>
        </p:spPr>
        <p:txBody>
          <a:bodyPr wrap="none" rtlCol="0">
            <a:spAutoFit/>
          </a:bodyPr>
          <a:lstStyle/>
          <a:p>
            <a:r>
              <a:rPr lang="en-US" sz="1400" dirty="0">
                <a:solidFill>
                  <a:schemeClr val="bg1"/>
                </a:solidFill>
              </a:rPr>
              <a:t>NVE in M+</a:t>
            </a:r>
          </a:p>
        </p:txBody>
      </p:sp>
      <p:sp>
        <p:nvSpPr>
          <p:cNvPr id="478" name="TextBox 477"/>
          <p:cNvSpPr txBox="1"/>
          <p:nvPr/>
        </p:nvSpPr>
        <p:spPr>
          <a:xfrm>
            <a:off x="637551" y="6081719"/>
            <a:ext cx="1161472" cy="307777"/>
          </a:xfrm>
          <a:prstGeom prst="rect">
            <a:avLst/>
          </a:prstGeom>
          <a:noFill/>
        </p:spPr>
        <p:txBody>
          <a:bodyPr wrap="none" rtlCol="0">
            <a:spAutoFit/>
          </a:bodyPr>
          <a:lstStyle/>
          <a:p>
            <a:r>
              <a:rPr lang="en-US" sz="1400" dirty="0">
                <a:solidFill>
                  <a:schemeClr val="bg1"/>
                </a:solidFill>
              </a:rPr>
              <a:t>NVE in EDAM</a:t>
            </a:r>
          </a:p>
        </p:txBody>
      </p:sp>
      <p:sp>
        <p:nvSpPr>
          <p:cNvPr id="479" name="TextBox 478"/>
          <p:cNvSpPr txBox="1"/>
          <p:nvPr/>
        </p:nvSpPr>
        <p:spPr>
          <a:xfrm>
            <a:off x="3064569" y="6081719"/>
            <a:ext cx="1161472" cy="307777"/>
          </a:xfrm>
          <a:prstGeom prst="rect">
            <a:avLst/>
          </a:prstGeom>
          <a:noFill/>
        </p:spPr>
        <p:txBody>
          <a:bodyPr wrap="none" rtlCol="0">
            <a:spAutoFit/>
          </a:bodyPr>
          <a:lstStyle/>
          <a:p>
            <a:r>
              <a:rPr lang="en-US" sz="1400" dirty="0">
                <a:solidFill>
                  <a:schemeClr val="bg1"/>
                </a:solidFill>
              </a:rPr>
              <a:t>NVE in EDAM</a:t>
            </a:r>
          </a:p>
        </p:txBody>
      </p:sp>
    </p:spTree>
    <p:extLst>
      <p:ext uri="{BB962C8B-B14F-4D97-AF65-F5344CB8AC3E}">
        <p14:creationId xmlns:p14="http://schemas.microsoft.com/office/powerpoint/2010/main" val="1395764132"/>
      </p:ext>
    </p:extLst>
  </p:cSld>
  <p:clrMapOvr>
    <a:masterClrMapping/>
  </p:clrMapOvr>
</p:sld>
</file>

<file path=ppt/theme/theme1.xml><?xml version="1.0" encoding="utf-8"?>
<a:theme xmlns:a="http://schemas.openxmlformats.org/drawingml/2006/main" name="Brattle-2020">
  <a:themeElements>
    <a:clrScheme name="Brattle-2020">
      <a:dk1>
        <a:srgbClr val="000000"/>
      </a:dk1>
      <a:lt1>
        <a:srgbClr val="FFFFFF"/>
      </a:lt1>
      <a:dk2>
        <a:srgbClr val="002B54"/>
      </a:dk2>
      <a:lt2>
        <a:srgbClr val="494F5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CB00C19E-0C33-48C6-A469-55A0076D5C50}" vid="{1D737573-FE5E-437E-8A3D-2AD3244637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11196ED8BB04DADC50D72835ADBD3" ma:contentTypeVersion="1" ma:contentTypeDescription="Create a new document." ma:contentTypeScope="" ma:versionID="a4538671864395d09bafa2b1b3c1b583">
  <xsd:schema xmlns:xsd="http://www.w3.org/2001/XMLSchema" xmlns:xs="http://www.w3.org/2001/XMLSchema" xmlns:p="http://schemas.microsoft.com/office/2006/metadata/properties" xmlns:ns1="http://schemas.microsoft.com/sharepoint/v3" xmlns:ns2="6fa77199-34ed-4585-a419-0ab55bbca786" targetNamespace="http://schemas.microsoft.com/office/2006/metadata/properties" ma:root="true" ma:fieldsID="eb591c1d2f779b10c3f5557219260ae0" ns1:_="" ns2:_="">
    <xsd:import namespace="http://schemas.microsoft.com/sharepoint/v3"/>
    <xsd:import namespace="6fa77199-34ed-4585-a419-0ab55bbca78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77199-34ed-4585-a419-0ab55bbca7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948177-B3E5-4899-B3B8-7FF978AB2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a77199-34ed-4585-a419-0ab55bbca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BB8BD8-CA08-4FDC-B87B-43D589B8ED6C}">
  <ds:schemaRefs>
    <ds:schemaRef ds:uri="http://schemas.microsoft.com/sharepoint/v3"/>
    <ds:schemaRef ds:uri="http://purl.org/dc/elements/1.1/"/>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6fa77199-34ed-4585-a419-0ab55bbca786"/>
  </ds:schemaRefs>
</ds:datastoreItem>
</file>

<file path=customXml/itemProps3.xml><?xml version="1.0" encoding="utf-8"?>
<ds:datastoreItem xmlns:ds="http://schemas.openxmlformats.org/officeDocument/2006/customXml" ds:itemID="{A26DBC56-9039-4A39-BDAE-7A7A254A65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6087</TotalTime>
  <Words>11177</Words>
  <Application>Microsoft Macintosh PowerPoint</Application>
  <PresentationFormat>Widescreen</PresentationFormat>
  <Paragraphs>1733</Paragraphs>
  <Slides>83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Calibri</vt:lpstr>
      <vt:lpstr>Calibri Light</vt:lpstr>
      <vt:lpstr>Wingdings 2</vt:lpstr>
      <vt:lpstr>Wingdings 3</vt:lpstr>
      <vt:lpstr>Brattle-2020</vt:lpstr>
      <vt:lpstr>NV Energy Day-Ahead Market Benefits Studies</vt:lpstr>
      <vt:lpstr>Overview of NVE Market Benefits Studies</vt:lpstr>
      <vt:lpstr>Timeline of NVE Market Benefits Studies</vt:lpstr>
      <vt:lpstr>Scope of Studies</vt:lpstr>
      <vt:lpstr>Key Model Features</vt:lpstr>
      <vt:lpstr>Estimated EDAM &amp; M+ Benefits are Conservatively Low</vt:lpstr>
      <vt:lpstr>Summer 2023 NVE EDAM benefits study</vt:lpstr>
      <vt:lpstr>Fall 2023 NVE Markets+ benefits study</vt:lpstr>
      <vt:lpstr>January 2024 EDAM/M+ Footprint Scenarios</vt:lpstr>
      <vt:lpstr>January 2024 EDAM/M+ footprint scenario study benefits</vt:lpstr>
      <vt:lpstr>NVE Markets+ / EDAM Footprint Scenarios Study Results</vt:lpstr>
      <vt:lpstr>WECC-Wide Benefits</vt:lpstr>
      <vt:lpstr>WECC-Wide Trading</vt:lpstr>
      <vt:lpstr>Nevada Benefits in the EDAM/M+ Footprint Scenarios</vt:lpstr>
      <vt:lpstr>EDAM and M+ benefits drivers distinctive</vt:lpstr>
      <vt:lpstr>Bookend EDAM</vt:lpstr>
      <vt:lpstr>Middle View 1</vt:lpstr>
      <vt:lpstr>Generation Shifts in NVE – EDAM Cases</vt:lpstr>
      <vt:lpstr>Middle View 1 and Bookend EDAM</vt:lpstr>
      <vt:lpstr>Bookend Markets+</vt:lpstr>
      <vt:lpstr>Middle View 3</vt:lpstr>
      <vt:lpstr>Middle View 2</vt:lpstr>
      <vt:lpstr>NVE Generation Shifts – Markets+ Cases</vt:lpstr>
      <vt:lpstr>NV System Benefits by Case</vt:lpstr>
      <vt:lpstr>NVE Benefits Study Takeaways</vt:lpstr>
      <vt:lpstr>Appendix: EDAM/M+ Footprint Scenario Market Footprint Assumptions</vt:lpstr>
      <vt:lpstr>BAU Case</vt:lpstr>
      <vt:lpstr>Bookend EDAM</vt:lpstr>
      <vt:lpstr>Middle View 1</vt:lpstr>
      <vt:lpstr>Middle View 2</vt:lpstr>
      <vt:lpstr>Middle View 3</vt:lpstr>
      <vt:lpstr>Bookend Markets+</vt:lpstr>
      <vt:lpstr>Appendix: EDAM/M+ Footprint Scenario Trading Detail</vt:lpstr>
      <vt:lpstr>NVE Trading Volumes</vt:lpstr>
      <vt:lpstr>NVE Total Trading Value</vt:lpstr>
      <vt:lpstr>NVE Average Trading Value</vt:lpstr>
      <vt:lpstr>Appendix: EDAM/M+ Footprint Scenario Adjusted Production Cost Details</vt:lpstr>
      <vt:lpstr>Bookend EDAM</vt:lpstr>
      <vt:lpstr>Middle View 1</vt:lpstr>
      <vt:lpstr>Middle View 2</vt:lpstr>
      <vt:lpstr>Middle View 3</vt:lpstr>
      <vt:lpstr>Bookend Markets+</vt:lpstr>
      <vt:lpstr>Appendix: Benefits Metrics</vt:lpstr>
      <vt:lpstr>Benefit Metric: Adjusted Production Cost</vt:lpstr>
      <vt:lpstr>Operational Benefit Metrics: Wheeling Revenues, Trading Gains</vt:lpstr>
      <vt:lpstr>Illustration of EDAM Congestion and Transfer Revenues    </vt:lpstr>
      <vt:lpstr>Illustration of M+ Congestion/Transfer Revenues    </vt:lpstr>
      <vt:lpstr>Appendix: Additional Model Details</vt:lpstr>
      <vt:lpstr>Overview of Modeling Approach</vt:lpstr>
      <vt:lpstr>Multi-Functional Simulation of WECC</vt:lpstr>
      <vt:lpstr>Independent Simulation of Multiple Time Horizons</vt:lpstr>
      <vt:lpstr>Types of Trades and Transmission Reservations Modelled</vt:lpstr>
      <vt:lpstr>Nodal Simulations Based on Physical Transmission </vt:lpstr>
      <vt:lpstr>PowerPoint Presentation</vt:lpstr>
      <vt:lpstr>Simulating Several Wholesale Market Cycles in PSO</vt:lpstr>
      <vt:lpstr>Appendix: NVE Modeling Assumptions</vt:lpstr>
      <vt:lpstr>Load Peak and Energy</vt:lpstr>
      <vt:lpstr>Generation Capacity Mix</vt:lpstr>
      <vt:lpstr>Contract Path Transfer Capacity </vt:lpstr>
      <vt:lpstr>Appendix: EDAM Modeling Assumptions</vt:lpstr>
      <vt:lpstr>Resource Sufficiency &amp; Transmission</vt:lpstr>
      <vt:lpstr>GHG Structure Illustration</vt:lpstr>
      <vt:lpstr>EDAM GHG Structure: “Reference Cycle”</vt:lpstr>
      <vt:lpstr>Imbalance Reserve Requirement</vt:lpstr>
      <vt:lpstr>Appendix: Markets+ Assumptions</vt:lpstr>
      <vt:lpstr>Transmission Usage in the Market</vt:lpstr>
      <vt:lpstr>M+ GHG Structure</vt:lpstr>
      <vt:lpstr>Seams Management</vt:lpstr>
      <vt:lpstr>Real Time Market</vt:lpstr>
      <vt:lpstr>Congestion Rent Allocation</vt:lpstr>
      <vt:lpstr>Market Transmission Use Settlement</vt:lpstr>
      <vt:lpstr>Appendix: Summer 2023 NVE EDAM Study Details</vt:lpstr>
      <vt:lpstr>BAU Case Footprint</vt:lpstr>
      <vt:lpstr>EDAM Case Footprint </vt:lpstr>
      <vt:lpstr>NVE EDAM Study Benefits Results</vt:lpstr>
      <vt:lpstr>NVE EDAM Adjusted Production Cost Benefit</vt:lpstr>
      <vt:lpstr>NVE EDAM Revenues</vt:lpstr>
      <vt:lpstr>Appendix: Fall 2023 NVE Markets+ Study Details</vt:lpstr>
      <vt:lpstr>BAU Case Footprint</vt:lpstr>
      <vt:lpstr>Markets+ Case Footprint</vt:lpstr>
      <vt:lpstr>NVE Markets+ Benefits Results</vt:lpstr>
      <vt:lpstr>NVE Markets+ Adjusted Production Cost Benefit</vt:lpstr>
      <vt:lpstr>NVE Markets+ Revenues</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Results – Markets+ Sensitivities</dc:title>
  <dc:creator>Bennett, Evan</dc:creator>
  <cp:lastModifiedBy>Robert Mullin</cp:lastModifiedBy>
  <cp:revision>416</cp:revision>
  <dcterms:created xsi:type="dcterms:W3CDTF">2024-01-29T13:51:54Z</dcterms:created>
  <dcterms:modified xsi:type="dcterms:W3CDTF">2024-03-04T22:01:35Z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0x010100C9711196ED8BB04DADC50D72835ADBD3</vt:lpwstr>
  </property>
</Properties>
</file>