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6" r:id="rId5"/>
    <p:sldMasterId id="2147483771" r:id="rId6"/>
  </p:sldMasterIdLst>
  <p:notesMasterIdLst>
    <p:notesMasterId r:id="rId27"/>
  </p:notesMasterIdLst>
  <p:handoutMasterIdLst>
    <p:handoutMasterId r:id="rId28"/>
  </p:handoutMasterIdLst>
  <p:sldIdLst>
    <p:sldId id="281" r:id="rId7"/>
    <p:sldId id="331" r:id="rId8"/>
    <p:sldId id="312" r:id="rId9"/>
    <p:sldId id="314" r:id="rId10"/>
    <p:sldId id="313" r:id="rId11"/>
    <p:sldId id="326" r:id="rId12"/>
    <p:sldId id="294" r:id="rId13"/>
    <p:sldId id="315" r:id="rId14"/>
    <p:sldId id="316" r:id="rId15"/>
    <p:sldId id="318" r:id="rId16"/>
    <p:sldId id="328" r:id="rId17"/>
    <p:sldId id="319" r:id="rId18"/>
    <p:sldId id="320" r:id="rId19"/>
    <p:sldId id="321" r:id="rId20"/>
    <p:sldId id="322" r:id="rId21"/>
    <p:sldId id="323" r:id="rId22"/>
    <p:sldId id="324" r:id="rId23"/>
    <p:sldId id="329" r:id="rId24"/>
    <p:sldId id="325" r:id="rId25"/>
    <p:sldId id="33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898"/>
    <a:srgbClr val="AB0D24"/>
    <a:srgbClr val="C10F28"/>
    <a:srgbClr val="D9112E"/>
    <a:srgbClr val="ED1332"/>
    <a:srgbClr val="CF102D"/>
    <a:srgbClr val="CA102B"/>
    <a:srgbClr val="2A363B"/>
    <a:srgbClr val="ED1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DF97B-7004-492D-AC7C-4438B41447C3}" v="2664" dt="2025-06-12T19:51:29.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660"/>
  </p:normalViewPr>
  <p:slideViewPr>
    <p:cSldViewPr snapToGrid="0">
      <p:cViewPr varScale="1">
        <p:scale>
          <a:sx n="78" d="100"/>
          <a:sy n="78" d="100"/>
        </p:scale>
        <p:origin x="61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36C37-F420-4566-8AD2-B0D35C7814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23A0873-9EBF-444C-9243-C4855B6C7F61}">
      <dgm:prSet/>
      <dgm:spPr/>
      <dgm:t>
        <a:bodyPr/>
        <a:lstStyle/>
        <a:p>
          <a:r>
            <a:rPr lang="en-US"/>
            <a:t>Describe Surplus Plus Initiative</a:t>
          </a:r>
        </a:p>
      </dgm:t>
    </dgm:pt>
    <dgm:pt modelId="{9C897D41-693F-4854-A1AD-972AB82802C8}" type="parTrans" cxnId="{7B5F369B-BD22-45A2-B9B2-463760CF293A}">
      <dgm:prSet/>
      <dgm:spPr/>
      <dgm:t>
        <a:bodyPr/>
        <a:lstStyle/>
        <a:p>
          <a:endParaRPr lang="en-US"/>
        </a:p>
      </dgm:t>
    </dgm:pt>
    <dgm:pt modelId="{BB1EBC16-FAFA-446A-9EE9-7A6548B64D9D}" type="sibTrans" cxnId="{7B5F369B-BD22-45A2-B9B2-463760CF293A}">
      <dgm:prSet/>
      <dgm:spPr/>
      <dgm:t>
        <a:bodyPr/>
        <a:lstStyle/>
        <a:p>
          <a:endParaRPr lang="en-US"/>
        </a:p>
      </dgm:t>
    </dgm:pt>
    <dgm:pt modelId="{2E218EC8-3905-4BFD-897A-1C74E7C4078C}">
      <dgm:prSet/>
      <dgm:spPr/>
      <dgm:t>
        <a:bodyPr/>
        <a:lstStyle/>
        <a:p>
          <a:r>
            <a:rPr lang="en-US"/>
            <a:t>Describe Priority Processing and review key tariff changes</a:t>
          </a:r>
        </a:p>
      </dgm:t>
    </dgm:pt>
    <dgm:pt modelId="{77497C61-E2AD-4924-B9B6-580C3EB8C61C}" type="parTrans" cxnId="{878016B5-7115-436C-80AE-8A1B7DEB334C}">
      <dgm:prSet/>
      <dgm:spPr/>
      <dgm:t>
        <a:bodyPr/>
        <a:lstStyle/>
        <a:p>
          <a:endParaRPr lang="en-US"/>
        </a:p>
      </dgm:t>
    </dgm:pt>
    <dgm:pt modelId="{5C3F50E1-4FD5-4950-931A-D62624C31E3D}" type="sibTrans" cxnId="{878016B5-7115-436C-80AE-8A1B7DEB334C}">
      <dgm:prSet/>
      <dgm:spPr/>
      <dgm:t>
        <a:bodyPr/>
        <a:lstStyle/>
        <a:p>
          <a:endParaRPr lang="en-US"/>
        </a:p>
      </dgm:t>
    </dgm:pt>
    <dgm:pt modelId="{FF1B44C5-D689-43C4-A611-FDC1A5A084C9}">
      <dgm:prSet/>
      <dgm:spPr/>
      <dgm:t>
        <a:bodyPr/>
        <a:lstStyle/>
        <a:p>
          <a:r>
            <a:rPr lang="en-US"/>
            <a:t>Answer questions </a:t>
          </a:r>
        </a:p>
      </dgm:t>
    </dgm:pt>
    <dgm:pt modelId="{02E25DF5-F632-4408-BC7A-80510671EAA0}" type="parTrans" cxnId="{044F0371-A189-42B8-95E7-9DE46549C11D}">
      <dgm:prSet/>
      <dgm:spPr/>
      <dgm:t>
        <a:bodyPr/>
        <a:lstStyle/>
        <a:p>
          <a:endParaRPr lang="en-US"/>
        </a:p>
      </dgm:t>
    </dgm:pt>
    <dgm:pt modelId="{4A04DB45-F4A9-43E8-81E2-928C07DEC29D}" type="sibTrans" cxnId="{044F0371-A189-42B8-95E7-9DE46549C11D}">
      <dgm:prSet/>
      <dgm:spPr/>
      <dgm:t>
        <a:bodyPr/>
        <a:lstStyle/>
        <a:p>
          <a:endParaRPr lang="en-US"/>
        </a:p>
      </dgm:t>
    </dgm:pt>
    <dgm:pt modelId="{EC7445A2-BABC-4F29-B270-E779998A772B}">
      <dgm:prSet/>
      <dgm:spPr/>
      <dgm:t>
        <a:bodyPr/>
        <a:lstStyle/>
        <a:p>
          <a:r>
            <a:rPr lang="en-US"/>
            <a:t>Review approval process and next steps</a:t>
          </a:r>
        </a:p>
      </dgm:t>
    </dgm:pt>
    <dgm:pt modelId="{D4D4370A-2BC3-4E3F-95DD-186EE623A29E}" type="parTrans" cxnId="{DDAA48A0-7F75-404B-987D-60967A015790}">
      <dgm:prSet/>
      <dgm:spPr/>
      <dgm:t>
        <a:bodyPr/>
        <a:lstStyle/>
        <a:p>
          <a:endParaRPr lang="en-US"/>
        </a:p>
      </dgm:t>
    </dgm:pt>
    <dgm:pt modelId="{37E4E7E8-1355-4B10-8F4B-5273E702738C}" type="sibTrans" cxnId="{DDAA48A0-7F75-404B-987D-60967A015790}">
      <dgm:prSet/>
      <dgm:spPr/>
      <dgm:t>
        <a:bodyPr/>
        <a:lstStyle/>
        <a:p>
          <a:endParaRPr lang="en-US"/>
        </a:p>
      </dgm:t>
    </dgm:pt>
    <dgm:pt modelId="{3D482D0D-B28E-4AF9-B5D2-13D5C4769607}" type="pres">
      <dgm:prSet presAssocID="{54B36C37-F420-4566-8AD2-B0D35C78143F}" presName="linear" presStyleCnt="0">
        <dgm:presLayoutVars>
          <dgm:animLvl val="lvl"/>
          <dgm:resizeHandles val="exact"/>
        </dgm:presLayoutVars>
      </dgm:prSet>
      <dgm:spPr/>
    </dgm:pt>
    <dgm:pt modelId="{1EB17F98-CA07-43FD-AC41-81B559517B91}" type="pres">
      <dgm:prSet presAssocID="{D23A0873-9EBF-444C-9243-C4855B6C7F61}" presName="parentText" presStyleLbl="node1" presStyleIdx="0" presStyleCnt="4">
        <dgm:presLayoutVars>
          <dgm:chMax val="0"/>
          <dgm:bulletEnabled val="1"/>
        </dgm:presLayoutVars>
      </dgm:prSet>
      <dgm:spPr/>
    </dgm:pt>
    <dgm:pt modelId="{9368FF9F-5F47-40A3-8AF3-1F6EF56682C1}" type="pres">
      <dgm:prSet presAssocID="{BB1EBC16-FAFA-446A-9EE9-7A6548B64D9D}" presName="spacer" presStyleCnt="0"/>
      <dgm:spPr/>
    </dgm:pt>
    <dgm:pt modelId="{A2993B46-3352-4501-B3ED-ED2B806851A3}" type="pres">
      <dgm:prSet presAssocID="{2E218EC8-3905-4BFD-897A-1C74E7C4078C}" presName="parentText" presStyleLbl="node1" presStyleIdx="1" presStyleCnt="4">
        <dgm:presLayoutVars>
          <dgm:chMax val="0"/>
          <dgm:bulletEnabled val="1"/>
        </dgm:presLayoutVars>
      </dgm:prSet>
      <dgm:spPr/>
    </dgm:pt>
    <dgm:pt modelId="{0658FB37-9D57-45E2-8FFF-355E6C7D2A46}" type="pres">
      <dgm:prSet presAssocID="{5C3F50E1-4FD5-4950-931A-D62624C31E3D}" presName="spacer" presStyleCnt="0"/>
      <dgm:spPr/>
    </dgm:pt>
    <dgm:pt modelId="{690377DE-404A-4B80-AC56-9D80BB9D6DAC}" type="pres">
      <dgm:prSet presAssocID="{FF1B44C5-D689-43C4-A611-FDC1A5A084C9}" presName="parentText" presStyleLbl="node1" presStyleIdx="2" presStyleCnt="4">
        <dgm:presLayoutVars>
          <dgm:chMax val="0"/>
          <dgm:bulletEnabled val="1"/>
        </dgm:presLayoutVars>
      </dgm:prSet>
      <dgm:spPr/>
    </dgm:pt>
    <dgm:pt modelId="{8B26D8D5-DF5D-4C5E-BDE9-BED864190F6C}" type="pres">
      <dgm:prSet presAssocID="{4A04DB45-F4A9-43E8-81E2-928C07DEC29D}" presName="spacer" presStyleCnt="0"/>
      <dgm:spPr/>
    </dgm:pt>
    <dgm:pt modelId="{1B9A5986-5FA8-4FF6-9A34-8D5E5FB499A1}" type="pres">
      <dgm:prSet presAssocID="{EC7445A2-BABC-4F29-B270-E779998A772B}" presName="parentText" presStyleLbl="node1" presStyleIdx="3" presStyleCnt="4">
        <dgm:presLayoutVars>
          <dgm:chMax val="0"/>
          <dgm:bulletEnabled val="1"/>
        </dgm:presLayoutVars>
      </dgm:prSet>
      <dgm:spPr/>
    </dgm:pt>
  </dgm:ptLst>
  <dgm:cxnLst>
    <dgm:cxn modelId="{044F0371-A189-42B8-95E7-9DE46549C11D}" srcId="{54B36C37-F420-4566-8AD2-B0D35C78143F}" destId="{FF1B44C5-D689-43C4-A611-FDC1A5A084C9}" srcOrd="2" destOrd="0" parTransId="{02E25DF5-F632-4408-BC7A-80510671EAA0}" sibTransId="{4A04DB45-F4A9-43E8-81E2-928C07DEC29D}"/>
    <dgm:cxn modelId="{E7709271-1C91-4B20-93FB-04E2E687F3B6}" type="presOf" srcId="{2E218EC8-3905-4BFD-897A-1C74E7C4078C}" destId="{A2993B46-3352-4501-B3ED-ED2B806851A3}" srcOrd="0" destOrd="0" presId="urn:microsoft.com/office/officeart/2005/8/layout/vList2"/>
    <dgm:cxn modelId="{BE9DAC8D-315B-482E-AB0D-8A5DDF91DC1D}" type="presOf" srcId="{EC7445A2-BABC-4F29-B270-E779998A772B}" destId="{1B9A5986-5FA8-4FF6-9A34-8D5E5FB499A1}" srcOrd="0" destOrd="0" presId="urn:microsoft.com/office/officeart/2005/8/layout/vList2"/>
    <dgm:cxn modelId="{4213A49A-36FB-421F-A016-FF8915C52A42}" type="presOf" srcId="{D23A0873-9EBF-444C-9243-C4855B6C7F61}" destId="{1EB17F98-CA07-43FD-AC41-81B559517B91}" srcOrd="0" destOrd="0" presId="urn:microsoft.com/office/officeart/2005/8/layout/vList2"/>
    <dgm:cxn modelId="{7B5F369B-BD22-45A2-B9B2-463760CF293A}" srcId="{54B36C37-F420-4566-8AD2-B0D35C78143F}" destId="{D23A0873-9EBF-444C-9243-C4855B6C7F61}" srcOrd="0" destOrd="0" parTransId="{9C897D41-693F-4854-A1AD-972AB82802C8}" sibTransId="{BB1EBC16-FAFA-446A-9EE9-7A6548B64D9D}"/>
    <dgm:cxn modelId="{DDAA48A0-7F75-404B-987D-60967A015790}" srcId="{54B36C37-F420-4566-8AD2-B0D35C78143F}" destId="{EC7445A2-BABC-4F29-B270-E779998A772B}" srcOrd="3" destOrd="0" parTransId="{D4D4370A-2BC3-4E3F-95DD-186EE623A29E}" sibTransId="{37E4E7E8-1355-4B10-8F4B-5273E702738C}"/>
    <dgm:cxn modelId="{878016B5-7115-436C-80AE-8A1B7DEB334C}" srcId="{54B36C37-F420-4566-8AD2-B0D35C78143F}" destId="{2E218EC8-3905-4BFD-897A-1C74E7C4078C}" srcOrd="1" destOrd="0" parTransId="{77497C61-E2AD-4924-B9B6-580C3EB8C61C}" sibTransId="{5C3F50E1-4FD5-4950-931A-D62624C31E3D}"/>
    <dgm:cxn modelId="{1A194AF4-D7AA-4130-9BEF-A255196871C9}" type="presOf" srcId="{FF1B44C5-D689-43C4-A611-FDC1A5A084C9}" destId="{690377DE-404A-4B80-AC56-9D80BB9D6DAC}" srcOrd="0" destOrd="0" presId="urn:microsoft.com/office/officeart/2005/8/layout/vList2"/>
    <dgm:cxn modelId="{8C186AF9-B017-4D34-931E-049E3DCF6E40}" type="presOf" srcId="{54B36C37-F420-4566-8AD2-B0D35C78143F}" destId="{3D482D0D-B28E-4AF9-B5D2-13D5C4769607}" srcOrd="0" destOrd="0" presId="urn:microsoft.com/office/officeart/2005/8/layout/vList2"/>
    <dgm:cxn modelId="{997DA9CD-C005-4060-8A83-9A17489D19EB}" type="presParOf" srcId="{3D482D0D-B28E-4AF9-B5D2-13D5C4769607}" destId="{1EB17F98-CA07-43FD-AC41-81B559517B91}" srcOrd="0" destOrd="0" presId="urn:microsoft.com/office/officeart/2005/8/layout/vList2"/>
    <dgm:cxn modelId="{1E5A001F-5841-421D-8162-DFF53AF17699}" type="presParOf" srcId="{3D482D0D-B28E-4AF9-B5D2-13D5C4769607}" destId="{9368FF9F-5F47-40A3-8AF3-1F6EF56682C1}" srcOrd="1" destOrd="0" presId="urn:microsoft.com/office/officeart/2005/8/layout/vList2"/>
    <dgm:cxn modelId="{7CE69191-9449-49C7-94C0-00E7A47577B5}" type="presParOf" srcId="{3D482D0D-B28E-4AF9-B5D2-13D5C4769607}" destId="{A2993B46-3352-4501-B3ED-ED2B806851A3}" srcOrd="2" destOrd="0" presId="urn:microsoft.com/office/officeart/2005/8/layout/vList2"/>
    <dgm:cxn modelId="{2FD55335-8A14-4147-880F-3B6B61D74EE6}" type="presParOf" srcId="{3D482D0D-B28E-4AF9-B5D2-13D5C4769607}" destId="{0658FB37-9D57-45E2-8FFF-355E6C7D2A46}" srcOrd="3" destOrd="0" presId="urn:microsoft.com/office/officeart/2005/8/layout/vList2"/>
    <dgm:cxn modelId="{9562D604-085F-47AC-9EA1-DA78084A4202}" type="presParOf" srcId="{3D482D0D-B28E-4AF9-B5D2-13D5C4769607}" destId="{690377DE-404A-4B80-AC56-9D80BB9D6DAC}" srcOrd="4" destOrd="0" presId="urn:microsoft.com/office/officeart/2005/8/layout/vList2"/>
    <dgm:cxn modelId="{4FED76D5-1F6A-46D5-A478-5A21C364ECBC}" type="presParOf" srcId="{3D482D0D-B28E-4AF9-B5D2-13D5C4769607}" destId="{8B26D8D5-DF5D-4C5E-BDE9-BED864190F6C}" srcOrd="5" destOrd="0" presId="urn:microsoft.com/office/officeart/2005/8/layout/vList2"/>
    <dgm:cxn modelId="{EC524EDF-3B77-4AF2-A51D-E137034BBF08}" type="presParOf" srcId="{3D482D0D-B28E-4AF9-B5D2-13D5C4769607}" destId="{1B9A5986-5FA8-4FF6-9A34-8D5E5FB499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84D26-F466-4639-B262-0022B033F94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F03193-4FA9-4BEE-9EA2-20808A04DD07}">
      <dgm:prSet/>
      <dgm:spPr/>
      <dgm:t>
        <a:bodyPr/>
        <a:lstStyle/>
        <a:p>
          <a:r>
            <a:rPr lang="en-US"/>
            <a:t>What is it? </a:t>
          </a:r>
        </a:p>
      </dgm:t>
    </dgm:pt>
    <dgm:pt modelId="{B3E5C0B6-AD99-4057-BA38-E31B57F7468C}" type="parTrans" cxnId="{95236E35-F3AB-4C06-AFE1-20310FD3C085}">
      <dgm:prSet/>
      <dgm:spPr/>
      <dgm:t>
        <a:bodyPr/>
        <a:lstStyle/>
        <a:p>
          <a:endParaRPr lang="en-US"/>
        </a:p>
      </dgm:t>
    </dgm:pt>
    <dgm:pt modelId="{6E993039-ADB3-4BF0-8E37-493DDD50E288}" type="sibTrans" cxnId="{95236E35-F3AB-4C06-AFE1-20310FD3C085}">
      <dgm:prSet/>
      <dgm:spPr/>
      <dgm:t>
        <a:bodyPr/>
        <a:lstStyle/>
        <a:p>
          <a:endParaRPr lang="en-US"/>
        </a:p>
      </dgm:t>
    </dgm:pt>
    <dgm:pt modelId="{F00F54D2-1637-465F-BD47-272C868C6E13}">
      <dgm:prSet/>
      <dgm:spPr/>
      <dgm:t>
        <a:bodyPr/>
        <a:lstStyle/>
        <a:p>
          <a:r>
            <a:rPr lang="en-US"/>
            <a:t>A suite of initiatives to accelerate the addition of generating resources in alignment with SPP’s corporate goals</a:t>
          </a:r>
          <a:endParaRPr lang="en-US" dirty="0"/>
        </a:p>
      </dgm:t>
    </dgm:pt>
    <dgm:pt modelId="{30EA1D35-FA0E-44DD-B004-92A1E878623E}" type="parTrans" cxnId="{6CA70D9F-B018-4D92-A0B4-687380F88841}">
      <dgm:prSet/>
      <dgm:spPr/>
      <dgm:t>
        <a:bodyPr/>
        <a:lstStyle/>
        <a:p>
          <a:endParaRPr lang="en-US"/>
        </a:p>
      </dgm:t>
    </dgm:pt>
    <dgm:pt modelId="{1BEB47EE-22DA-4E73-BA1E-C5468A12665A}" type="sibTrans" cxnId="{6CA70D9F-B018-4D92-A0B4-687380F88841}">
      <dgm:prSet/>
      <dgm:spPr/>
      <dgm:t>
        <a:bodyPr/>
        <a:lstStyle/>
        <a:p>
          <a:endParaRPr lang="en-US"/>
        </a:p>
      </dgm:t>
    </dgm:pt>
    <dgm:pt modelId="{BAA4E4EE-FC77-45D8-B9EA-E85374737DC8}">
      <dgm:prSet/>
      <dgm:spPr/>
      <dgm:t>
        <a:bodyPr/>
        <a:lstStyle/>
        <a:p>
          <a:r>
            <a:rPr lang="en-US"/>
            <a:t>Why is it needed?</a:t>
          </a:r>
        </a:p>
      </dgm:t>
    </dgm:pt>
    <dgm:pt modelId="{D212503B-FFC1-4B3C-B666-8D894DCCAE65}" type="parTrans" cxnId="{D11FA508-51FB-42AD-9632-FF688A6FA9E6}">
      <dgm:prSet/>
      <dgm:spPr/>
      <dgm:t>
        <a:bodyPr/>
        <a:lstStyle/>
        <a:p>
          <a:endParaRPr lang="en-US"/>
        </a:p>
      </dgm:t>
    </dgm:pt>
    <dgm:pt modelId="{57153050-2E4B-4C2F-A058-2E15C385356F}" type="sibTrans" cxnId="{D11FA508-51FB-42AD-9632-FF688A6FA9E6}">
      <dgm:prSet/>
      <dgm:spPr/>
      <dgm:t>
        <a:bodyPr/>
        <a:lstStyle/>
        <a:p>
          <a:endParaRPr lang="en-US"/>
        </a:p>
      </dgm:t>
    </dgm:pt>
    <dgm:pt modelId="{13D30F49-588A-4D47-8F7E-D6BFF8D9A8F4}">
      <dgm:prSet/>
      <dgm:spPr/>
      <dgm:t>
        <a:bodyPr/>
        <a:lstStyle/>
        <a:p>
          <a:r>
            <a:rPr lang="en-US" dirty="0"/>
            <a:t>Expedite projects with limited impact</a:t>
          </a:r>
        </a:p>
      </dgm:t>
    </dgm:pt>
    <dgm:pt modelId="{EBF15C7D-B925-4AE5-A4AA-FE747957F8DC}" type="parTrans" cxnId="{C43047C2-D32D-4499-9645-07805C981094}">
      <dgm:prSet/>
      <dgm:spPr/>
      <dgm:t>
        <a:bodyPr/>
        <a:lstStyle/>
        <a:p>
          <a:endParaRPr lang="en-US"/>
        </a:p>
      </dgm:t>
    </dgm:pt>
    <dgm:pt modelId="{62234232-2590-4842-8413-4F27A640D188}" type="sibTrans" cxnId="{C43047C2-D32D-4499-9645-07805C981094}">
      <dgm:prSet/>
      <dgm:spPr/>
      <dgm:t>
        <a:bodyPr/>
        <a:lstStyle/>
        <a:p>
          <a:endParaRPr lang="en-US"/>
        </a:p>
      </dgm:t>
    </dgm:pt>
    <dgm:pt modelId="{2FDE9EBE-C78A-425E-9D72-2D6B78505B0D}">
      <dgm:prSet/>
      <dgm:spPr/>
      <dgm:t>
        <a:bodyPr/>
        <a:lstStyle/>
        <a:p>
          <a:r>
            <a:rPr lang="en-US" dirty="0"/>
            <a:t>Make efficient use of existing infrastructure</a:t>
          </a:r>
        </a:p>
      </dgm:t>
    </dgm:pt>
    <dgm:pt modelId="{ECC838FE-D0EE-4840-ADF6-10551A370C3A}" type="parTrans" cxnId="{C8C278E0-BBA5-4002-80C3-1EF4A744A94B}">
      <dgm:prSet/>
      <dgm:spPr/>
      <dgm:t>
        <a:bodyPr/>
        <a:lstStyle/>
        <a:p>
          <a:endParaRPr lang="en-US"/>
        </a:p>
      </dgm:t>
    </dgm:pt>
    <dgm:pt modelId="{C8F4CF01-CFFD-4241-8672-BA59FE414B13}" type="sibTrans" cxnId="{C8C278E0-BBA5-4002-80C3-1EF4A744A94B}">
      <dgm:prSet/>
      <dgm:spPr/>
      <dgm:t>
        <a:bodyPr/>
        <a:lstStyle/>
        <a:p>
          <a:endParaRPr lang="en-US"/>
        </a:p>
      </dgm:t>
    </dgm:pt>
    <dgm:pt modelId="{5EE61619-3400-4C70-8501-9B3CCC7EFD08}">
      <dgm:prSet/>
      <dgm:spPr/>
      <dgm:t>
        <a:bodyPr/>
        <a:lstStyle/>
        <a:p>
          <a:r>
            <a:rPr lang="en-US" dirty="0"/>
            <a:t>Reduce impact to GI queue</a:t>
          </a:r>
        </a:p>
      </dgm:t>
    </dgm:pt>
    <dgm:pt modelId="{D3E66869-1F3B-4BC5-91C7-7B0F7370346F}" type="parTrans" cxnId="{49C97F3C-3BD0-4B39-999A-0FABAA302F97}">
      <dgm:prSet/>
      <dgm:spPr/>
      <dgm:t>
        <a:bodyPr/>
        <a:lstStyle/>
        <a:p>
          <a:endParaRPr lang="en-US"/>
        </a:p>
      </dgm:t>
    </dgm:pt>
    <dgm:pt modelId="{2C3F7E0C-8F2E-47DF-8186-18F604AAD337}" type="sibTrans" cxnId="{49C97F3C-3BD0-4B39-999A-0FABAA302F97}">
      <dgm:prSet/>
      <dgm:spPr/>
      <dgm:t>
        <a:bodyPr/>
        <a:lstStyle/>
        <a:p>
          <a:endParaRPr lang="en-US"/>
        </a:p>
      </dgm:t>
    </dgm:pt>
    <dgm:pt modelId="{0DEEF395-9DBB-487E-A1C6-58D5EF4C7EAD}">
      <dgm:prSet/>
      <dgm:spPr/>
      <dgm:t>
        <a:bodyPr/>
        <a:lstStyle/>
        <a:p>
          <a:r>
            <a:rPr lang="en-US" dirty="0"/>
            <a:t>Make existing processes more efficient and user-friendly</a:t>
          </a:r>
        </a:p>
      </dgm:t>
    </dgm:pt>
    <dgm:pt modelId="{4E7F6873-4862-4D56-AEA5-C22AFDF36CCC}" type="parTrans" cxnId="{98890F39-374C-4BEF-82EB-1B5B0E8DE0EC}">
      <dgm:prSet/>
      <dgm:spPr/>
      <dgm:t>
        <a:bodyPr/>
        <a:lstStyle/>
        <a:p>
          <a:endParaRPr lang="en-US"/>
        </a:p>
      </dgm:t>
    </dgm:pt>
    <dgm:pt modelId="{1BE8ED56-9B9C-4BDB-8BDB-FE8BD24B6FB2}" type="sibTrans" cxnId="{98890F39-374C-4BEF-82EB-1B5B0E8DE0EC}">
      <dgm:prSet/>
      <dgm:spPr/>
      <dgm:t>
        <a:bodyPr/>
        <a:lstStyle/>
        <a:p>
          <a:endParaRPr lang="en-US"/>
        </a:p>
      </dgm:t>
    </dgm:pt>
    <dgm:pt modelId="{3563167F-ED04-4F34-B5A1-399DA8DD6992}">
      <dgm:prSet/>
      <dgm:spPr/>
      <dgm:t>
        <a:bodyPr/>
        <a:lstStyle/>
        <a:p>
          <a:r>
            <a:rPr lang="en-US" dirty="0"/>
            <a:t>Bolster resource adequacy</a:t>
          </a:r>
        </a:p>
      </dgm:t>
    </dgm:pt>
    <dgm:pt modelId="{091079B5-22C2-4A89-8435-074E7630193A}" type="parTrans" cxnId="{C33C3439-1671-4932-A7B8-B35C9D1EF202}">
      <dgm:prSet/>
      <dgm:spPr/>
    </dgm:pt>
    <dgm:pt modelId="{D3CEFE3D-2805-4A53-8B71-F68314413B50}" type="sibTrans" cxnId="{C33C3439-1671-4932-A7B8-B35C9D1EF202}">
      <dgm:prSet/>
      <dgm:spPr/>
    </dgm:pt>
    <dgm:pt modelId="{29CFE96C-2D1D-4CF3-99E9-7E9FF374DAD7}" type="pres">
      <dgm:prSet presAssocID="{AB984D26-F466-4639-B262-0022B033F943}" presName="linear" presStyleCnt="0">
        <dgm:presLayoutVars>
          <dgm:animLvl val="lvl"/>
          <dgm:resizeHandles val="exact"/>
        </dgm:presLayoutVars>
      </dgm:prSet>
      <dgm:spPr/>
    </dgm:pt>
    <dgm:pt modelId="{BB4A58AA-10AB-4689-B49A-7C09E3E64C5D}" type="pres">
      <dgm:prSet presAssocID="{D8F03193-4FA9-4BEE-9EA2-20808A04DD07}" presName="parentText" presStyleLbl="node1" presStyleIdx="0" presStyleCnt="2">
        <dgm:presLayoutVars>
          <dgm:chMax val="0"/>
          <dgm:bulletEnabled val="1"/>
        </dgm:presLayoutVars>
      </dgm:prSet>
      <dgm:spPr/>
    </dgm:pt>
    <dgm:pt modelId="{6FFF48FD-2816-4FAE-B62B-423309E651DE}" type="pres">
      <dgm:prSet presAssocID="{D8F03193-4FA9-4BEE-9EA2-20808A04DD07}" presName="childText" presStyleLbl="revTx" presStyleIdx="0" presStyleCnt="2">
        <dgm:presLayoutVars>
          <dgm:bulletEnabled val="1"/>
        </dgm:presLayoutVars>
      </dgm:prSet>
      <dgm:spPr/>
    </dgm:pt>
    <dgm:pt modelId="{56E93CE5-C6A9-41FC-B537-64AF55FA5578}" type="pres">
      <dgm:prSet presAssocID="{BAA4E4EE-FC77-45D8-B9EA-E85374737DC8}" presName="parentText" presStyleLbl="node1" presStyleIdx="1" presStyleCnt="2">
        <dgm:presLayoutVars>
          <dgm:chMax val="0"/>
          <dgm:bulletEnabled val="1"/>
        </dgm:presLayoutVars>
      </dgm:prSet>
      <dgm:spPr/>
    </dgm:pt>
    <dgm:pt modelId="{CE913C9B-6477-4E88-B9C8-D30ECA1CA376}" type="pres">
      <dgm:prSet presAssocID="{BAA4E4EE-FC77-45D8-B9EA-E85374737DC8}" presName="childText" presStyleLbl="revTx" presStyleIdx="1" presStyleCnt="2">
        <dgm:presLayoutVars>
          <dgm:bulletEnabled val="1"/>
        </dgm:presLayoutVars>
      </dgm:prSet>
      <dgm:spPr/>
    </dgm:pt>
  </dgm:ptLst>
  <dgm:cxnLst>
    <dgm:cxn modelId="{D11FA508-51FB-42AD-9632-FF688A6FA9E6}" srcId="{AB984D26-F466-4639-B262-0022B033F943}" destId="{BAA4E4EE-FC77-45D8-B9EA-E85374737DC8}" srcOrd="1" destOrd="0" parTransId="{D212503B-FFC1-4B3C-B666-8D894DCCAE65}" sibTransId="{57153050-2E4B-4C2F-A058-2E15C385356F}"/>
    <dgm:cxn modelId="{5AB36334-3D62-4BA5-8873-AACD67363B3D}" type="presOf" srcId="{F00F54D2-1637-465F-BD47-272C868C6E13}" destId="{6FFF48FD-2816-4FAE-B62B-423309E651DE}" srcOrd="0" destOrd="0" presId="urn:microsoft.com/office/officeart/2005/8/layout/vList2"/>
    <dgm:cxn modelId="{95236E35-F3AB-4C06-AFE1-20310FD3C085}" srcId="{AB984D26-F466-4639-B262-0022B033F943}" destId="{D8F03193-4FA9-4BEE-9EA2-20808A04DD07}" srcOrd="0" destOrd="0" parTransId="{B3E5C0B6-AD99-4057-BA38-E31B57F7468C}" sibTransId="{6E993039-ADB3-4BF0-8E37-493DDD50E288}"/>
    <dgm:cxn modelId="{98890F39-374C-4BEF-82EB-1B5B0E8DE0EC}" srcId="{BAA4E4EE-FC77-45D8-B9EA-E85374737DC8}" destId="{0DEEF395-9DBB-487E-A1C6-58D5EF4C7EAD}" srcOrd="3" destOrd="0" parTransId="{4E7F6873-4862-4D56-AEA5-C22AFDF36CCC}" sibTransId="{1BE8ED56-9B9C-4BDB-8BDB-FE8BD24B6FB2}"/>
    <dgm:cxn modelId="{C33C3439-1671-4932-A7B8-B35C9D1EF202}" srcId="{BAA4E4EE-FC77-45D8-B9EA-E85374737DC8}" destId="{3563167F-ED04-4F34-B5A1-399DA8DD6992}" srcOrd="4" destOrd="0" parTransId="{091079B5-22C2-4A89-8435-074E7630193A}" sibTransId="{D3CEFE3D-2805-4A53-8B71-F68314413B50}"/>
    <dgm:cxn modelId="{49C97F3C-3BD0-4B39-999A-0FABAA302F97}" srcId="{BAA4E4EE-FC77-45D8-B9EA-E85374737DC8}" destId="{5EE61619-3400-4C70-8501-9B3CCC7EFD08}" srcOrd="2" destOrd="0" parTransId="{D3E66869-1F3B-4BC5-91C7-7B0F7370346F}" sibTransId="{2C3F7E0C-8F2E-47DF-8186-18F604AAD337}"/>
    <dgm:cxn modelId="{3F453140-E3B7-4D8C-868C-9ACEE4E1F627}" type="presOf" srcId="{5EE61619-3400-4C70-8501-9B3CCC7EFD08}" destId="{CE913C9B-6477-4E88-B9C8-D30ECA1CA376}" srcOrd="0" destOrd="2" presId="urn:microsoft.com/office/officeart/2005/8/layout/vList2"/>
    <dgm:cxn modelId="{D167676E-4477-40CB-A548-DBE28F7AE7E2}" type="presOf" srcId="{0DEEF395-9DBB-487E-A1C6-58D5EF4C7EAD}" destId="{CE913C9B-6477-4E88-B9C8-D30ECA1CA376}" srcOrd="0" destOrd="3" presId="urn:microsoft.com/office/officeart/2005/8/layout/vList2"/>
    <dgm:cxn modelId="{C9837279-3D3E-4B6A-8ED3-0B4B7CE826BB}" type="presOf" srcId="{D8F03193-4FA9-4BEE-9EA2-20808A04DD07}" destId="{BB4A58AA-10AB-4689-B49A-7C09E3E64C5D}" srcOrd="0" destOrd="0" presId="urn:microsoft.com/office/officeart/2005/8/layout/vList2"/>
    <dgm:cxn modelId="{71A85081-9E2E-40FB-B3E9-2796F4C3477E}" type="presOf" srcId="{3563167F-ED04-4F34-B5A1-399DA8DD6992}" destId="{CE913C9B-6477-4E88-B9C8-D30ECA1CA376}" srcOrd="0" destOrd="4" presId="urn:microsoft.com/office/officeart/2005/8/layout/vList2"/>
    <dgm:cxn modelId="{6CA70D9F-B018-4D92-A0B4-687380F88841}" srcId="{D8F03193-4FA9-4BEE-9EA2-20808A04DD07}" destId="{F00F54D2-1637-465F-BD47-272C868C6E13}" srcOrd="0" destOrd="0" parTransId="{30EA1D35-FA0E-44DD-B004-92A1E878623E}" sibTransId="{1BEB47EE-22DA-4E73-BA1E-C5468A12665A}"/>
    <dgm:cxn modelId="{F21F27AA-3E6F-4545-9FB0-68E410CCF530}" type="presOf" srcId="{AB984D26-F466-4639-B262-0022B033F943}" destId="{29CFE96C-2D1D-4CF3-99E9-7E9FF374DAD7}" srcOrd="0" destOrd="0" presId="urn:microsoft.com/office/officeart/2005/8/layout/vList2"/>
    <dgm:cxn modelId="{B00E13AB-6833-4254-AAD0-4AA3419DA91C}" type="presOf" srcId="{2FDE9EBE-C78A-425E-9D72-2D6B78505B0D}" destId="{CE913C9B-6477-4E88-B9C8-D30ECA1CA376}" srcOrd="0" destOrd="1" presId="urn:microsoft.com/office/officeart/2005/8/layout/vList2"/>
    <dgm:cxn modelId="{C43047C2-D32D-4499-9645-07805C981094}" srcId="{BAA4E4EE-FC77-45D8-B9EA-E85374737DC8}" destId="{13D30F49-588A-4D47-8F7E-D6BFF8D9A8F4}" srcOrd="0" destOrd="0" parTransId="{EBF15C7D-B925-4AE5-A4AA-FE747957F8DC}" sibTransId="{62234232-2590-4842-8413-4F27A640D188}"/>
    <dgm:cxn modelId="{AF5CBDC3-B930-4D02-9BF4-256A9D641DEB}" type="presOf" srcId="{BAA4E4EE-FC77-45D8-B9EA-E85374737DC8}" destId="{56E93CE5-C6A9-41FC-B537-64AF55FA5578}" srcOrd="0" destOrd="0" presId="urn:microsoft.com/office/officeart/2005/8/layout/vList2"/>
    <dgm:cxn modelId="{C8C278E0-BBA5-4002-80C3-1EF4A744A94B}" srcId="{BAA4E4EE-FC77-45D8-B9EA-E85374737DC8}" destId="{2FDE9EBE-C78A-425E-9D72-2D6B78505B0D}" srcOrd="1" destOrd="0" parTransId="{ECC838FE-D0EE-4840-ADF6-10551A370C3A}" sibTransId="{C8F4CF01-CFFD-4241-8672-BA59FE414B13}"/>
    <dgm:cxn modelId="{B34B70F8-26FD-4B62-82FC-B4BDE7F1692F}" type="presOf" srcId="{13D30F49-588A-4D47-8F7E-D6BFF8D9A8F4}" destId="{CE913C9B-6477-4E88-B9C8-D30ECA1CA376}" srcOrd="0" destOrd="0" presId="urn:microsoft.com/office/officeart/2005/8/layout/vList2"/>
    <dgm:cxn modelId="{B3C74E51-1678-4E22-9FDE-BCBC78168E72}" type="presParOf" srcId="{29CFE96C-2D1D-4CF3-99E9-7E9FF374DAD7}" destId="{BB4A58AA-10AB-4689-B49A-7C09E3E64C5D}" srcOrd="0" destOrd="0" presId="urn:microsoft.com/office/officeart/2005/8/layout/vList2"/>
    <dgm:cxn modelId="{01486E73-6883-4AE6-BA55-98EEE4078BBB}" type="presParOf" srcId="{29CFE96C-2D1D-4CF3-99E9-7E9FF374DAD7}" destId="{6FFF48FD-2816-4FAE-B62B-423309E651DE}" srcOrd="1" destOrd="0" presId="urn:microsoft.com/office/officeart/2005/8/layout/vList2"/>
    <dgm:cxn modelId="{D6AB50F3-6FDC-42D2-9D0C-A39B2E505386}" type="presParOf" srcId="{29CFE96C-2D1D-4CF3-99E9-7E9FF374DAD7}" destId="{56E93CE5-C6A9-41FC-B537-64AF55FA5578}" srcOrd="2" destOrd="0" presId="urn:microsoft.com/office/officeart/2005/8/layout/vList2"/>
    <dgm:cxn modelId="{A2E3A088-09D6-498B-96DF-062C6168028B}" type="presParOf" srcId="{29CFE96C-2D1D-4CF3-99E9-7E9FF374DAD7}" destId="{CE913C9B-6477-4E88-B9C8-D30ECA1CA37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95989-8B49-424D-9741-7F0A9C86759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F523FE8-69CB-4390-936B-2A9C8AC2AB5B}">
      <dgm:prSet/>
      <dgm:spPr/>
      <dgm:t>
        <a:bodyPr/>
        <a:lstStyle/>
        <a:p>
          <a:r>
            <a:rPr lang="en-US"/>
            <a:t>What is it? </a:t>
          </a:r>
        </a:p>
      </dgm:t>
    </dgm:pt>
    <dgm:pt modelId="{5D23E9DA-6F03-495F-8ED8-1FE24DFBEC7C}" type="parTrans" cxnId="{B7B23349-6018-47EE-9374-B8614CF9982A}">
      <dgm:prSet/>
      <dgm:spPr/>
      <dgm:t>
        <a:bodyPr/>
        <a:lstStyle/>
        <a:p>
          <a:endParaRPr lang="en-US"/>
        </a:p>
      </dgm:t>
    </dgm:pt>
    <dgm:pt modelId="{787404D2-AFA3-480C-8AAE-4F6012CC716C}" type="sibTrans" cxnId="{B7B23349-6018-47EE-9374-B8614CF9982A}">
      <dgm:prSet/>
      <dgm:spPr/>
      <dgm:t>
        <a:bodyPr/>
        <a:lstStyle/>
        <a:p>
          <a:endParaRPr lang="en-US"/>
        </a:p>
      </dgm:t>
    </dgm:pt>
    <dgm:pt modelId="{2589A35C-EF58-4D37-8573-EFA3BA5A84E8}">
      <dgm:prSet/>
      <dgm:spPr/>
      <dgm:t>
        <a:bodyPr/>
        <a:lstStyle/>
        <a:p>
          <a:r>
            <a:rPr lang="en-US"/>
            <a:t>New process to quickly add incremental capacity at existing generating facilities</a:t>
          </a:r>
        </a:p>
      </dgm:t>
    </dgm:pt>
    <dgm:pt modelId="{32642D34-176D-405A-AED8-884C356D4B4F}" type="parTrans" cxnId="{BCF5C1AE-8A17-46F2-9111-C18CA7EAC040}">
      <dgm:prSet/>
      <dgm:spPr/>
      <dgm:t>
        <a:bodyPr/>
        <a:lstStyle/>
        <a:p>
          <a:endParaRPr lang="en-US"/>
        </a:p>
      </dgm:t>
    </dgm:pt>
    <dgm:pt modelId="{E0626157-4848-47C2-B2E0-1AE58A6BA529}" type="sibTrans" cxnId="{BCF5C1AE-8A17-46F2-9111-C18CA7EAC040}">
      <dgm:prSet/>
      <dgm:spPr/>
      <dgm:t>
        <a:bodyPr/>
        <a:lstStyle/>
        <a:p>
          <a:endParaRPr lang="en-US"/>
        </a:p>
      </dgm:t>
    </dgm:pt>
    <dgm:pt modelId="{2804125E-1E23-4059-A940-C0CDB5087E3B}">
      <dgm:prSet/>
      <dgm:spPr/>
      <dgm:t>
        <a:bodyPr/>
        <a:lstStyle/>
        <a:p>
          <a:r>
            <a:rPr lang="en-US"/>
            <a:t>Permanent add to tariff</a:t>
          </a:r>
        </a:p>
      </dgm:t>
    </dgm:pt>
    <dgm:pt modelId="{A481220A-F164-4285-9B8A-47FE4028ADBC}" type="parTrans" cxnId="{6FD15FD6-4461-47A1-BA7A-407F9F6946CA}">
      <dgm:prSet/>
      <dgm:spPr/>
      <dgm:t>
        <a:bodyPr/>
        <a:lstStyle/>
        <a:p>
          <a:endParaRPr lang="en-US"/>
        </a:p>
      </dgm:t>
    </dgm:pt>
    <dgm:pt modelId="{8A5A74B9-572A-499B-9648-54618C589190}" type="sibTrans" cxnId="{6FD15FD6-4461-47A1-BA7A-407F9F6946CA}">
      <dgm:prSet/>
      <dgm:spPr/>
      <dgm:t>
        <a:bodyPr/>
        <a:lstStyle/>
        <a:p>
          <a:endParaRPr lang="en-US"/>
        </a:p>
      </dgm:t>
    </dgm:pt>
    <dgm:pt modelId="{14B530F0-572F-4A2C-BA0C-85FEE2832C72}">
      <dgm:prSet/>
      <dgm:spPr/>
      <dgm:t>
        <a:bodyPr/>
        <a:lstStyle/>
        <a:p>
          <a:r>
            <a:rPr lang="en-US"/>
            <a:t>Respects queue priority</a:t>
          </a:r>
        </a:p>
      </dgm:t>
    </dgm:pt>
    <dgm:pt modelId="{66F2AD90-03AF-4AA6-83F0-43A0F7764988}" type="parTrans" cxnId="{C7B2B3BA-4A30-4C67-837A-EA3016FA2F2A}">
      <dgm:prSet/>
      <dgm:spPr/>
      <dgm:t>
        <a:bodyPr/>
        <a:lstStyle/>
        <a:p>
          <a:endParaRPr lang="en-US"/>
        </a:p>
      </dgm:t>
    </dgm:pt>
    <dgm:pt modelId="{7A715A97-00B4-4E7E-ACDA-744549833F86}" type="sibTrans" cxnId="{C7B2B3BA-4A30-4C67-837A-EA3016FA2F2A}">
      <dgm:prSet/>
      <dgm:spPr/>
      <dgm:t>
        <a:bodyPr/>
        <a:lstStyle/>
        <a:p>
          <a:endParaRPr lang="en-US"/>
        </a:p>
      </dgm:t>
    </dgm:pt>
    <dgm:pt modelId="{6A0987A0-E4A7-44FB-B616-5C844F0FE79F}">
      <dgm:prSet/>
      <dgm:spPr/>
      <dgm:t>
        <a:bodyPr/>
        <a:lstStyle/>
        <a:p>
          <a:r>
            <a:rPr lang="en-US"/>
            <a:t>Limited to “shovel-ready” projects</a:t>
          </a:r>
        </a:p>
      </dgm:t>
    </dgm:pt>
    <dgm:pt modelId="{1EB3F59C-21A0-444C-A4C8-6A67E757D9EA}" type="parTrans" cxnId="{2C40760D-8FAD-465E-BD93-0A2787642718}">
      <dgm:prSet/>
      <dgm:spPr/>
      <dgm:t>
        <a:bodyPr/>
        <a:lstStyle/>
        <a:p>
          <a:endParaRPr lang="en-US"/>
        </a:p>
      </dgm:t>
    </dgm:pt>
    <dgm:pt modelId="{237B560E-3CFA-4323-B060-065DF99DE066}" type="sibTrans" cxnId="{2C40760D-8FAD-465E-BD93-0A2787642718}">
      <dgm:prSet/>
      <dgm:spPr/>
      <dgm:t>
        <a:bodyPr/>
        <a:lstStyle/>
        <a:p>
          <a:endParaRPr lang="en-US"/>
        </a:p>
      </dgm:t>
    </dgm:pt>
    <dgm:pt modelId="{9A794FA6-6A2E-4446-B896-CF849862C38A}">
      <dgm:prSet/>
      <dgm:spPr/>
      <dgm:t>
        <a:bodyPr/>
        <a:lstStyle/>
        <a:p>
          <a:r>
            <a:rPr lang="en-US"/>
            <a:t>Why is it needed?</a:t>
          </a:r>
        </a:p>
      </dgm:t>
    </dgm:pt>
    <dgm:pt modelId="{2ECA8D48-0452-4ABB-A922-71757F08280E}" type="parTrans" cxnId="{AEB7595B-397A-4571-AE5E-8986409E72D4}">
      <dgm:prSet/>
      <dgm:spPr/>
      <dgm:t>
        <a:bodyPr/>
        <a:lstStyle/>
        <a:p>
          <a:endParaRPr lang="en-US"/>
        </a:p>
      </dgm:t>
    </dgm:pt>
    <dgm:pt modelId="{0A475896-140E-42C0-926F-6A00801EA97F}" type="sibTrans" cxnId="{AEB7595B-397A-4571-AE5E-8986409E72D4}">
      <dgm:prSet/>
      <dgm:spPr/>
      <dgm:t>
        <a:bodyPr/>
        <a:lstStyle/>
        <a:p>
          <a:endParaRPr lang="en-US"/>
        </a:p>
      </dgm:t>
    </dgm:pt>
    <dgm:pt modelId="{BD5B5004-9C73-4CA8-9795-9AF6D3CEC5BB}">
      <dgm:prSet/>
      <dgm:spPr/>
      <dgm:t>
        <a:bodyPr/>
        <a:lstStyle/>
        <a:p>
          <a:r>
            <a:rPr lang="en-US"/>
            <a:t>Bolster resource adequacy</a:t>
          </a:r>
        </a:p>
      </dgm:t>
    </dgm:pt>
    <dgm:pt modelId="{6B8C8601-EF74-4F5C-A7B8-19184574C326}" type="parTrans" cxnId="{2DD334B8-E029-497D-9A1B-0B5168F7B1D0}">
      <dgm:prSet/>
      <dgm:spPr/>
      <dgm:t>
        <a:bodyPr/>
        <a:lstStyle/>
        <a:p>
          <a:endParaRPr lang="en-US"/>
        </a:p>
      </dgm:t>
    </dgm:pt>
    <dgm:pt modelId="{A97579A4-CAB4-4A70-B358-1B493E6446AD}" type="sibTrans" cxnId="{2DD334B8-E029-497D-9A1B-0B5168F7B1D0}">
      <dgm:prSet/>
      <dgm:spPr/>
      <dgm:t>
        <a:bodyPr/>
        <a:lstStyle/>
        <a:p>
          <a:endParaRPr lang="en-US"/>
        </a:p>
      </dgm:t>
    </dgm:pt>
    <dgm:pt modelId="{94787260-C01D-476F-9E93-0263742E89BA}">
      <dgm:prSet/>
      <dgm:spPr/>
      <dgm:t>
        <a:bodyPr/>
        <a:lstStyle/>
        <a:p>
          <a:r>
            <a:rPr lang="en-US"/>
            <a:t>Expedite projects with limited impact</a:t>
          </a:r>
        </a:p>
      </dgm:t>
    </dgm:pt>
    <dgm:pt modelId="{A95D06A3-7B92-4990-ABF6-7030E989F92A}" type="parTrans" cxnId="{5456D38E-6094-41BB-B22C-B6DFB8D3CD9C}">
      <dgm:prSet/>
      <dgm:spPr/>
      <dgm:t>
        <a:bodyPr/>
        <a:lstStyle/>
        <a:p>
          <a:endParaRPr lang="en-US"/>
        </a:p>
      </dgm:t>
    </dgm:pt>
    <dgm:pt modelId="{D0B7A256-E7DD-4E43-86A8-E4686523CC4F}" type="sibTrans" cxnId="{5456D38E-6094-41BB-B22C-B6DFB8D3CD9C}">
      <dgm:prSet/>
      <dgm:spPr/>
      <dgm:t>
        <a:bodyPr/>
        <a:lstStyle/>
        <a:p>
          <a:endParaRPr lang="en-US"/>
        </a:p>
      </dgm:t>
    </dgm:pt>
    <dgm:pt modelId="{0059BBC2-601C-4E87-9B6C-F7900F1A0B38}">
      <dgm:prSet/>
      <dgm:spPr/>
      <dgm:t>
        <a:bodyPr/>
        <a:lstStyle/>
        <a:p>
          <a:r>
            <a:rPr lang="en-US"/>
            <a:t>Make efficient use of existing infrastructure</a:t>
          </a:r>
        </a:p>
      </dgm:t>
    </dgm:pt>
    <dgm:pt modelId="{E13A69C1-6BCD-4637-99EE-F8FDF9160114}" type="parTrans" cxnId="{C32C4564-831D-4C36-9854-B98849F50B60}">
      <dgm:prSet/>
      <dgm:spPr/>
      <dgm:t>
        <a:bodyPr/>
        <a:lstStyle/>
        <a:p>
          <a:endParaRPr lang="en-US"/>
        </a:p>
      </dgm:t>
    </dgm:pt>
    <dgm:pt modelId="{D3C3ABFB-FF80-457C-98AD-5194C82FC904}" type="sibTrans" cxnId="{C32C4564-831D-4C36-9854-B98849F50B60}">
      <dgm:prSet/>
      <dgm:spPr/>
      <dgm:t>
        <a:bodyPr/>
        <a:lstStyle/>
        <a:p>
          <a:endParaRPr lang="en-US"/>
        </a:p>
      </dgm:t>
    </dgm:pt>
    <dgm:pt modelId="{423B99B8-2F41-4D4D-9140-7B9F0BFCA3F5}">
      <dgm:prSet/>
      <dgm:spPr/>
      <dgm:t>
        <a:bodyPr/>
        <a:lstStyle/>
        <a:p>
          <a:r>
            <a:rPr lang="en-US"/>
            <a:t>Reduce impact to GI queue</a:t>
          </a:r>
        </a:p>
      </dgm:t>
    </dgm:pt>
    <dgm:pt modelId="{D38A9D76-67B4-4823-9A44-2CFF3D3D0339}" type="parTrans" cxnId="{C40C7FB6-EB81-45BA-924C-4A1D54862CC4}">
      <dgm:prSet/>
      <dgm:spPr/>
      <dgm:t>
        <a:bodyPr/>
        <a:lstStyle/>
        <a:p>
          <a:endParaRPr lang="en-US"/>
        </a:p>
      </dgm:t>
    </dgm:pt>
    <dgm:pt modelId="{0464AF16-FED3-42FE-9EDB-628BE45CFF80}" type="sibTrans" cxnId="{C40C7FB6-EB81-45BA-924C-4A1D54862CC4}">
      <dgm:prSet/>
      <dgm:spPr/>
      <dgm:t>
        <a:bodyPr/>
        <a:lstStyle/>
        <a:p>
          <a:endParaRPr lang="en-US"/>
        </a:p>
      </dgm:t>
    </dgm:pt>
    <dgm:pt modelId="{0E4674BC-E11E-48DD-AD3F-111FFC5BE2BF}" type="pres">
      <dgm:prSet presAssocID="{B1C95989-8B49-424D-9741-7F0A9C86759A}" presName="linear" presStyleCnt="0">
        <dgm:presLayoutVars>
          <dgm:animLvl val="lvl"/>
          <dgm:resizeHandles val="exact"/>
        </dgm:presLayoutVars>
      </dgm:prSet>
      <dgm:spPr/>
    </dgm:pt>
    <dgm:pt modelId="{4F4D860E-0A0D-40F9-A3A9-94B0D7C0BA3D}" type="pres">
      <dgm:prSet presAssocID="{7F523FE8-69CB-4390-936B-2A9C8AC2AB5B}" presName="parentText" presStyleLbl="node1" presStyleIdx="0" presStyleCnt="2">
        <dgm:presLayoutVars>
          <dgm:chMax val="0"/>
          <dgm:bulletEnabled val="1"/>
        </dgm:presLayoutVars>
      </dgm:prSet>
      <dgm:spPr/>
    </dgm:pt>
    <dgm:pt modelId="{77A20810-23FA-47AB-9F52-A37B0233D92D}" type="pres">
      <dgm:prSet presAssocID="{7F523FE8-69CB-4390-936B-2A9C8AC2AB5B}" presName="childText" presStyleLbl="revTx" presStyleIdx="0" presStyleCnt="2">
        <dgm:presLayoutVars>
          <dgm:bulletEnabled val="1"/>
        </dgm:presLayoutVars>
      </dgm:prSet>
      <dgm:spPr/>
    </dgm:pt>
    <dgm:pt modelId="{0524E74C-D243-4DF0-9516-50FB650456A5}" type="pres">
      <dgm:prSet presAssocID="{9A794FA6-6A2E-4446-B896-CF849862C38A}" presName="parentText" presStyleLbl="node1" presStyleIdx="1" presStyleCnt="2">
        <dgm:presLayoutVars>
          <dgm:chMax val="0"/>
          <dgm:bulletEnabled val="1"/>
        </dgm:presLayoutVars>
      </dgm:prSet>
      <dgm:spPr/>
    </dgm:pt>
    <dgm:pt modelId="{47F0AAED-775B-423C-8EB5-6150969095AC}" type="pres">
      <dgm:prSet presAssocID="{9A794FA6-6A2E-4446-B896-CF849862C38A}" presName="childText" presStyleLbl="revTx" presStyleIdx="1" presStyleCnt="2">
        <dgm:presLayoutVars>
          <dgm:bulletEnabled val="1"/>
        </dgm:presLayoutVars>
      </dgm:prSet>
      <dgm:spPr/>
    </dgm:pt>
  </dgm:ptLst>
  <dgm:cxnLst>
    <dgm:cxn modelId="{3A7DAF01-80F3-4202-B935-130DE0F0E50D}" type="presOf" srcId="{B1C95989-8B49-424D-9741-7F0A9C86759A}" destId="{0E4674BC-E11E-48DD-AD3F-111FFC5BE2BF}" srcOrd="0" destOrd="0" presId="urn:microsoft.com/office/officeart/2005/8/layout/vList2"/>
    <dgm:cxn modelId="{2C40760D-8FAD-465E-BD93-0A2787642718}" srcId="{7F523FE8-69CB-4390-936B-2A9C8AC2AB5B}" destId="{6A0987A0-E4A7-44FB-B616-5C844F0FE79F}" srcOrd="3" destOrd="0" parTransId="{1EB3F59C-21A0-444C-A4C8-6A67E757D9EA}" sibTransId="{237B560E-3CFA-4323-B060-065DF99DE066}"/>
    <dgm:cxn modelId="{65383C24-7B69-451C-9B73-46FD2102C640}" type="presOf" srcId="{2804125E-1E23-4059-A940-C0CDB5087E3B}" destId="{77A20810-23FA-47AB-9F52-A37B0233D92D}" srcOrd="0" destOrd="1" presId="urn:microsoft.com/office/officeart/2005/8/layout/vList2"/>
    <dgm:cxn modelId="{AEB7595B-397A-4571-AE5E-8986409E72D4}" srcId="{B1C95989-8B49-424D-9741-7F0A9C86759A}" destId="{9A794FA6-6A2E-4446-B896-CF849862C38A}" srcOrd="1" destOrd="0" parTransId="{2ECA8D48-0452-4ABB-A922-71757F08280E}" sibTransId="{0A475896-140E-42C0-926F-6A00801EA97F}"/>
    <dgm:cxn modelId="{C32C4564-831D-4C36-9854-B98849F50B60}" srcId="{9A794FA6-6A2E-4446-B896-CF849862C38A}" destId="{0059BBC2-601C-4E87-9B6C-F7900F1A0B38}" srcOrd="2" destOrd="0" parTransId="{E13A69C1-6BCD-4637-99EE-F8FDF9160114}" sibTransId="{D3C3ABFB-FF80-457C-98AD-5194C82FC904}"/>
    <dgm:cxn modelId="{B7B23349-6018-47EE-9374-B8614CF9982A}" srcId="{B1C95989-8B49-424D-9741-7F0A9C86759A}" destId="{7F523FE8-69CB-4390-936B-2A9C8AC2AB5B}" srcOrd="0" destOrd="0" parTransId="{5D23E9DA-6F03-495F-8ED8-1FE24DFBEC7C}" sibTransId="{787404D2-AFA3-480C-8AAE-4F6012CC716C}"/>
    <dgm:cxn modelId="{9B52E649-9D88-4866-8C26-B382B05FCAEE}" type="presOf" srcId="{7F523FE8-69CB-4390-936B-2A9C8AC2AB5B}" destId="{4F4D860E-0A0D-40F9-A3A9-94B0D7C0BA3D}" srcOrd="0" destOrd="0" presId="urn:microsoft.com/office/officeart/2005/8/layout/vList2"/>
    <dgm:cxn modelId="{0A5DC44D-C502-431B-9F9C-0709D0BCE1C6}" type="presOf" srcId="{BD5B5004-9C73-4CA8-9795-9AF6D3CEC5BB}" destId="{47F0AAED-775B-423C-8EB5-6150969095AC}" srcOrd="0" destOrd="0" presId="urn:microsoft.com/office/officeart/2005/8/layout/vList2"/>
    <dgm:cxn modelId="{97BE0F5A-6535-4445-B590-AB1D2995C59A}" type="presOf" srcId="{423B99B8-2F41-4D4D-9140-7B9F0BFCA3F5}" destId="{47F0AAED-775B-423C-8EB5-6150969095AC}" srcOrd="0" destOrd="3" presId="urn:microsoft.com/office/officeart/2005/8/layout/vList2"/>
    <dgm:cxn modelId="{837C977E-0671-481B-B257-23931C30A890}" type="presOf" srcId="{14B530F0-572F-4A2C-BA0C-85FEE2832C72}" destId="{77A20810-23FA-47AB-9F52-A37B0233D92D}" srcOrd="0" destOrd="2" presId="urn:microsoft.com/office/officeart/2005/8/layout/vList2"/>
    <dgm:cxn modelId="{5456D38E-6094-41BB-B22C-B6DFB8D3CD9C}" srcId="{9A794FA6-6A2E-4446-B896-CF849862C38A}" destId="{94787260-C01D-476F-9E93-0263742E89BA}" srcOrd="1" destOrd="0" parTransId="{A95D06A3-7B92-4990-ABF6-7030E989F92A}" sibTransId="{D0B7A256-E7DD-4E43-86A8-E4686523CC4F}"/>
    <dgm:cxn modelId="{BCF5C1AE-8A17-46F2-9111-C18CA7EAC040}" srcId="{7F523FE8-69CB-4390-936B-2A9C8AC2AB5B}" destId="{2589A35C-EF58-4D37-8573-EFA3BA5A84E8}" srcOrd="0" destOrd="0" parTransId="{32642D34-176D-405A-AED8-884C356D4B4F}" sibTransId="{E0626157-4848-47C2-B2E0-1AE58A6BA529}"/>
    <dgm:cxn modelId="{399BFBB5-7580-4909-B844-39EDD9532C68}" type="presOf" srcId="{94787260-C01D-476F-9E93-0263742E89BA}" destId="{47F0AAED-775B-423C-8EB5-6150969095AC}" srcOrd="0" destOrd="1" presId="urn:microsoft.com/office/officeart/2005/8/layout/vList2"/>
    <dgm:cxn modelId="{C40C7FB6-EB81-45BA-924C-4A1D54862CC4}" srcId="{9A794FA6-6A2E-4446-B896-CF849862C38A}" destId="{423B99B8-2F41-4D4D-9140-7B9F0BFCA3F5}" srcOrd="3" destOrd="0" parTransId="{D38A9D76-67B4-4823-9A44-2CFF3D3D0339}" sibTransId="{0464AF16-FED3-42FE-9EDB-628BE45CFF80}"/>
    <dgm:cxn modelId="{2DD334B8-E029-497D-9A1B-0B5168F7B1D0}" srcId="{9A794FA6-6A2E-4446-B896-CF849862C38A}" destId="{BD5B5004-9C73-4CA8-9795-9AF6D3CEC5BB}" srcOrd="0" destOrd="0" parTransId="{6B8C8601-EF74-4F5C-A7B8-19184574C326}" sibTransId="{A97579A4-CAB4-4A70-B358-1B493E6446AD}"/>
    <dgm:cxn modelId="{C7B2B3BA-4A30-4C67-837A-EA3016FA2F2A}" srcId="{7F523FE8-69CB-4390-936B-2A9C8AC2AB5B}" destId="{14B530F0-572F-4A2C-BA0C-85FEE2832C72}" srcOrd="2" destOrd="0" parTransId="{66F2AD90-03AF-4AA6-83F0-43A0F7764988}" sibTransId="{7A715A97-00B4-4E7E-ACDA-744549833F86}"/>
    <dgm:cxn modelId="{6FD15FD6-4461-47A1-BA7A-407F9F6946CA}" srcId="{7F523FE8-69CB-4390-936B-2A9C8AC2AB5B}" destId="{2804125E-1E23-4059-A940-C0CDB5087E3B}" srcOrd="1" destOrd="0" parTransId="{A481220A-F164-4285-9B8A-47FE4028ADBC}" sibTransId="{8A5A74B9-572A-499B-9648-54618C589190}"/>
    <dgm:cxn modelId="{E75864DE-F3B2-482E-91F7-4579265B5F4B}" type="presOf" srcId="{9A794FA6-6A2E-4446-B896-CF849862C38A}" destId="{0524E74C-D243-4DF0-9516-50FB650456A5}" srcOrd="0" destOrd="0" presId="urn:microsoft.com/office/officeart/2005/8/layout/vList2"/>
    <dgm:cxn modelId="{00CD91EC-EBB3-44B2-A86D-13443EFDEF18}" type="presOf" srcId="{2589A35C-EF58-4D37-8573-EFA3BA5A84E8}" destId="{77A20810-23FA-47AB-9F52-A37B0233D92D}" srcOrd="0" destOrd="0" presId="urn:microsoft.com/office/officeart/2005/8/layout/vList2"/>
    <dgm:cxn modelId="{F79E10F3-F7B4-4052-AC22-EE8F8BE37FE3}" type="presOf" srcId="{0059BBC2-601C-4E87-9B6C-F7900F1A0B38}" destId="{47F0AAED-775B-423C-8EB5-6150969095AC}" srcOrd="0" destOrd="2" presId="urn:microsoft.com/office/officeart/2005/8/layout/vList2"/>
    <dgm:cxn modelId="{DA0E3AFB-5156-4AF8-A63C-9AC0CE10E275}" type="presOf" srcId="{6A0987A0-E4A7-44FB-B616-5C844F0FE79F}" destId="{77A20810-23FA-47AB-9F52-A37B0233D92D}" srcOrd="0" destOrd="3" presId="urn:microsoft.com/office/officeart/2005/8/layout/vList2"/>
    <dgm:cxn modelId="{8936DD9D-DFD4-441C-BC21-B9443DA6F578}" type="presParOf" srcId="{0E4674BC-E11E-48DD-AD3F-111FFC5BE2BF}" destId="{4F4D860E-0A0D-40F9-A3A9-94B0D7C0BA3D}" srcOrd="0" destOrd="0" presId="urn:microsoft.com/office/officeart/2005/8/layout/vList2"/>
    <dgm:cxn modelId="{E4620536-98B4-44A1-8D97-E9C261134691}" type="presParOf" srcId="{0E4674BC-E11E-48DD-AD3F-111FFC5BE2BF}" destId="{77A20810-23FA-47AB-9F52-A37B0233D92D}" srcOrd="1" destOrd="0" presId="urn:microsoft.com/office/officeart/2005/8/layout/vList2"/>
    <dgm:cxn modelId="{B28565CB-3A37-4FBB-988C-68161ED07504}" type="presParOf" srcId="{0E4674BC-E11E-48DD-AD3F-111FFC5BE2BF}" destId="{0524E74C-D243-4DF0-9516-50FB650456A5}" srcOrd="2" destOrd="0" presId="urn:microsoft.com/office/officeart/2005/8/layout/vList2"/>
    <dgm:cxn modelId="{FAB6794D-FB9A-4B2C-A784-3F04D9797561}" type="presParOf" srcId="{0E4674BC-E11E-48DD-AD3F-111FFC5BE2BF}" destId="{47F0AAED-775B-423C-8EB5-6150969095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D5C856-6FF3-48E0-8D06-894F26FC7BE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46B2C8-25D3-4518-905A-A2EC469D63D5}">
      <dgm:prSet/>
      <dgm:spPr/>
      <dgm:t>
        <a:bodyPr/>
        <a:lstStyle/>
        <a:p>
          <a:r>
            <a:rPr lang="en-US"/>
            <a:t>Connect at an existing POI (like Surplus &amp; Replacement)</a:t>
          </a:r>
        </a:p>
      </dgm:t>
    </dgm:pt>
    <dgm:pt modelId="{C4011D74-2FE1-47EB-A9A4-14864A73F8F2}" type="parTrans" cxnId="{93FBB783-F75E-487A-AB54-A5D99140203F}">
      <dgm:prSet/>
      <dgm:spPr/>
      <dgm:t>
        <a:bodyPr/>
        <a:lstStyle/>
        <a:p>
          <a:endParaRPr lang="en-US"/>
        </a:p>
      </dgm:t>
    </dgm:pt>
    <dgm:pt modelId="{99DA9941-CB62-4972-81EA-8B6DD0341AFB}" type="sibTrans" cxnId="{93FBB783-F75E-487A-AB54-A5D99140203F}">
      <dgm:prSet/>
      <dgm:spPr/>
      <dgm:t>
        <a:bodyPr/>
        <a:lstStyle/>
        <a:p>
          <a:endParaRPr lang="en-US"/>
        </a:p>
      </dgm:t>
    </dgm:pt>
    <dgm:pt modelId="{02B9384C-F165-4439-AA1F-14BFD0FF80C7}">
      <dgm:prSet/>
      <dgm:spPr/>
      <dgm:t>
        <a:bodyPr/>
        <a:lstStyle/>
        <a:p>
          <a:r>
            <a:rPr lang="en-US"/>
            <a:t>Co-located or sited contiguous to an existing generating facility</a:t>
          </a:r>
        </a:p>
      </dgm:t>
    </dgm:pt>
    <dgm:pt modelId="{1C535DA7-83B6-41FE-96DF-6E7FCF3E158C}" type="parTrans" cxnId="{FD862D2F-D9DF-4301-AD22-4329434868FD}">
      <dgm:prSet/>
      <dgm:spPr/>
      <dgm:t>
        <a:bodyPr/>
        <a:lstStyle/>
        <a:p>
          <a:endParaRPr lang="en-US"/>
        </a:p>
      </dgm:t>
    </dgm:pt>
    <dgm:pt modelId="{6D24BE34-4081-4C5C-B5C0-E9A75B488D0A}" type="sibTrans" cxnId="{FD862D2F-D9DF-4301-AD22-4329434868FD}">
      <dgm:prSet/>
      <dgm:spPr/>
      <dgm:t>
        <a:bodyPr/>
        <a:lstStyle/>
        <a:p>
          <a:endParaRPr lang="en-US"/>
        </a:p>
      </dgm:t>
    </dgm:pt>
    <dgm:pt modelId="{CF14BE40-80F8-4AAD-8E84-C95F44D8183A}">
      <dgm:prSet/>
      <dgm:spPr/>
      <dgm:t>
        <a:bodyPr/>
        <a:lstStyle/>
        <a:p>
          <a:r>
            <a:rPr lang="en-US"/>
            <a:t>Requested by existing generating facility owner/s</a:t>
          </a:r>
        </a:p>
      </dgm:t>
    </dgm:pt>
    <dgm:pt modelId="{39EEC84D-4330-46B0-8A9B-E170CA38C2D8}" type="parTrans" cxnId="{34DDD677-E0BE-4422-8778-2969D939D1F7}">
      <dgm:prSet/>
      <dgm:spPr/>
      <dgm:t>
        <a:bodyPr/>
        <a:lstStyle/>
        <a:p>
          <a:endParaRPr lang="en-US"/>
        </a:p>
      </dgm:t>
    </dgm:pt>
    <dgm:pt modelId="{627555C7-258F-4B89-89B3-6858324BAACC}" type="sibTrans" cxnId="{34DDD677-E0BE-4422-8778-2969D939D1F7}">
      <dgm:prSet/>
      <dgm:spPr/>
      <dgm:t>
        <a:bodyPr/>
        <a:lstStyle/>
        <a:p>
          <a:endParaRPr lang="en-US"/>
        </a:p>
      </dgm:t>
    </dgm:pt>
    <dgm:pt modelId="{931E366C-C2EC-4BC2-A534-DFABDFA30031}">
      <dgm:prSet/>
      <dgm:spPr/>
      <dgm:t>
        <a:bodyPr/>
        <a:lstStyle/>
        <a:p>
          <a:r>
            <a:rPr lang="en-US"/>
            <a:t>Shovel-ready</a:t>
          </a:r>
        </a:p>
      </dgm:t>
    </dgm:pt>
    <dgm:pt modelId="{D51D9EE3-9A06-4D6C-8BD8-D1562D25D19C}" type="parTrans" cxnId="{4623A419-026E-4C21-9493-BE15AC48539A}">
      <dgm:prSet/>
      <dgm:spPr/>
      <dgm:t>
        <a:bodyPr/>
        <a:lstStyle/>
        <a:p>
          <a:endParaRPr lang="en-US"/>
        </a:p>
      </dgm:t>
    </dgm:pt>
    <dgm:pt modelId="{BB750540-3277-4510-B5D1-8AEADFAC8978}" type="sibTrans" cxnId="{4623A419-026E-4C21-9493-BE15AC48539A}">
      <dgm:prSet/>
      <dgm:spPr/>
      <dgm:t>
        <a:bodyPr/>
        <a:lstStyle/>
        <a:p>
          <a:endParaRPr lang="en-US"/>
        </a:p>
      </dgm:t>
    </dgm:pt>
    <dgm:pt modelId="{AE65A013-E6CD-4C7C-858A-A12D64F3D475}">
      <dgm:prSet/>
      <dgm:spPr/>
      <dgm:t>
        <a:bodyPr/>
        <a:lstStyle/>
        <a:p>
          <a:r>
            <a:rPr lang="en-US"/>
            <a:t>Show major equipment is on order</a:t>
          </a:r>
        </a:p>
      </dgm:t>
    </dgm:pt>
    <dgm:pt modelId="{2431F829-FE2F-4FDF-BE5A-0902DE3BF000}" type="parTrans" cxnId="{1ECADD07-D68F-4025-999D-C1BD8EB4CC56}">
      <dgm:prSet/>
      <dgm:spPr/>
      <dgm:t>
        <a:bodyPr/>
        <a:lstStyle/>
        <a:p>
          <a:endParaRPr lang="en-US"/>
        </a:p>
      </dgm:t>
    </dgm:pt>
    <dgm:pt modelId="{654B42E0-F2C0-442F-B6D1-D92E3693F8C4}" type="sibTrans" cxnId="{1ECADD07-D68F-4025-999D-C1BD8EB4CC56}">
      <dgm:prSet/>
      <dgm:spPr/>
      <dgm:t>
        <a:bodyPr/>
        <a:lstStyle/>
        <a:p>
          <a:endParaRPr lang="en-US"/>
        </a:p>
      </dgm:t>
    </dgm:pt>
    <dgm:pt modelId="{D64D41CA-AC31-46C7-90E5-9E1FA121C747}">
      <dgm:prSet/>
      <dgm:spPr/>
      <dgm:t>
        <a:bodyPr/>
        <a:lstStyle/>
        <a:p>
          <a:r>
            <a:rPr lang="en-US"/>
            <a:t>Show 100% site control for generating facility &amp; tie line</a:t>
          </a:r>
        </a:p>
      </dgm:t>
    </dgm:pt>
    <dgm:pt modelId="{E15B917C-2326-4E0F-A9E6-2E7EC284F174}" type="parTrans" cxnId="{DDB5B5AF-A160-48B1-87CF-C9338279DE22}">
      <dgm:prSet/>
      <dgm:spPr/>
      <dgm:t>
        <a:bodyPr/>
        <a:lstStyle/>
        <a:p>
          <a:endParaRPr lang="en-US"/>
        </a:p>
      </dgm:t>
    </dgm:pt>
    <dgm:pt modelId="{9FBEC083-4374-4324-95F0-712B8E71A0BA}" type="sibTrans" cxnId="{DDB5B5AF-A160-48B1-87CF-C9338279DE22}">
      <dgm:prSet/>
      <dgm:spPr/>
      <dgm:t>
        <a:bodyPr/>
        <a:lstStyle/>
        <a:p>
          <a:endParaRPr lang="en-US"/>
        </a:p>
      </dgm:t>
    </dgm:pt>
    <dgm:pt modelId="{AFF810E7-D744-4AAD-8847-D3B448C85712}">
      <dgm:prSet/>
      <dgm:spPr/>
      <dgm:t>
        <a:bodyPr/>
        <a:lstStyle/>
        <a:p>
          <a:r>
            <a:rPr lang="en-US"/>
            <a:t>Show permits &amp; certificates are in-hand or in-progress &amp; attainable</a:t>
          </a:r>
        </a:p>
      </dgm:t>
    </dgm:pt>
    <dgm:pt modelId="{AC4E18F8-C501-42A2-8110-06BB8D60230E}" type="parTrans" cxnId="{E241A569-646C-4B63-B1DF-1A20EC1AFCD1}">
      <dgm:prSet/>
      <dgm:spPr/>
      <dgm:t>
        <a:bodyPr/>
        <a:lstStyle/>
        <a:p>
          <a:endParaRPr lang="en-US"/>
        </a:p>
      </dgm:t>
    </dgm:pt>
    <dgm:pt modelId="{680D34B2-28E9-4AFD-9FF8-6D03136D7733}" type="sibTrans" cxnId="{E241A569-646C-4B63-B1DF-1A20EC1AFCD1}">
      <dgm:prSet/>
      <dgm:spPr/>
      <dgm:t>
        <a:bodyPr/>
        <a:lstStyle/>
        <a:p>
          <a:endParaRPr lang="en-US"/>
        </a:p>
      </dgm:t>
    </dgm:pt>
    <dgm:pt modelId="{D756C940-4BFD-4EF9-9CF3-943D84A9D236}">
      <dgm:prSet/>
      <dgm:spPr/>
      <dgm:t>
        <a:bodyPr/>
        <a:lstStyle/>
        <a:p>
          <a:r>
            <a:rPr lang="en-US"/>
            <a:t>Show 100% financing secured</a:t>
          </a:r>
        </a:p>
      </dgm:t>
    </dgm:pt>
    <dgm:pt modelId="{19F3F86B-A6A8-4EFB-9192-9725AD8E88AF}" type="parTrans" cxnId="{D8E16BB9-4E11-44D7-AC28-584A6116DD1D}">
      <dgm:prSet/>
      <dgm:spPr/>
      <dgm:t>
        <a:bodyPr/>
        <a:lstStyle/>
        <a:p>
          <a:endParaRPr lang="en-US"/>
        </a:p>
      </dgm:t>
    </dgm:pt>
    <dgm:pt modelId="{A20009BA-E2CC-4F27-8EC0-826A6BC7CF04}" type="sibTrans" cxnId="{D8E16BB9-4E11-44D7-AC28-584A6116DD1D}">
      <dgm:prSet/>
      <dgm:spPr/>
      <dgm:t>
        <a:bodyPr/>
        <a:lstStyle/>
        <a:p>
          <a:endParaRPr lang="en-US"/>
        </a:p>
      </dgm:t>
    </dgm:pt>
    <dgm:pt modelId="{3EBF62C9-6D43-4637-9821-91E7F91808E2}">
      <dgm:prSet/>
      <dgm:spPr/>
      <dgm:t>
        <a:bodyPr/>
        <a:lstStyle/>
        <a:p>
          <a:r>
            <a:rPr lang="en-US"/>
            <a:t>Plan commercial operation within 5 years of submission with standard GIA extension permitted</a:t>
          </a:r>
        </a:p>
      </dgm:t>
    </dgm:pt>
    <dgm:pt modelId="{6BD6246C-1958-495C-8657-5241E86ADFCB}" type="parTrans" cxnId="{E604D868-12DB-4D46-921F-56D0C8DF7689}">
      <dgm:prSet/>
      <dgm:spPr/>
      <dgm:t>
        <a:bodyPr/>
        <a:lstStyle/>
        <a:p>
          <a:endParaRPr lang="en-US"/>
        </a:p>
      </dgm:t>
    </dgm:pt>
    <dgm:pt modelId="{C8C2EFCB-680D-4326-B556-68472146DEC0}" type="sibTrans" cxnId="{E604D868-12DB-4D46-921F-56D0C8DF7689}">
      <dgm:prSet/>
      <dgm:spPr/>
      <dgm:t>
        <a:bodyPr/>
        <a:lstStyle/>
        <a:p>
          <a:endParaRPr lang="en-US"/>
        </a:p>
      </dgm:t>
    </dgm:pt>
    <dgm:pt modelId="{DDC9DAB1-7E6B-42CA-9FFA-DCF19A1048BA}">
      <dgm:prSet/>
      <dgm:spPr/>
      <dgm:t>
        <a:bodyPr/>
        <a:lstStyle/>
        <a:p>
          <a:r>
            <a:rPr lang="en-US"/>
            <a:t>Study deposits 1.5x DISIS</a:t>
          </a:r>
        </a:p>
      </dgm:t>
    </dgm:pt>
    <dgm:pt modelId="{3E7C57B2-EAAE-4B00-9439-3829DDC8E829}" type="parTrans" cxnId="{2ECAEE9E-9DA5-4E6B-978A-6A027FE1D67F}">
      <dgm:prSet/>
      <dgm:spPr/>
      <dgm:t>
        <a:bodyPr/>
        <a:lstStyle/>
        <a:p>
          <a:endParaRPr lang="en-US"/>
        </a:p>
      </dgm:t>
    </dgm:pt>
    <dgm:pt modelId="{BC746967-0AF6-406C-A5C0-19BFB42BE666}" type="sibTrans" cxnId="{2ECAEE9E-9DA5-4E6B-978A-6A027FE1D67F}">
      <dgm:prSet/>
      <dgm:spPr/>
      <dgm:t>
        <a:bodyPr/>
        <a:lstStyle/>
        <a:p>
          <a:endParaRPr lang="en-US"/>
        </a:p>
      </dgm:t>
    </dgm:pt>
    <dgm:pt modelId="{88BD73F5-0B52-45E6-B9A9-BDA06A8EFF6B}">
      <dgm:prSet/>
      <dgm:spPr/>
      <dgm:t>
        <a:bodyPr/>
        <a:lstStyle/>
        <a:p>
          <a:r>
            <a:rPr lang="en-US"/>
            <a:t>Financial Security One 2x DISIS</a:t>
          </a:r>
        </a:p>
      </dgm:t>
    </dgm:pt>
    <dgm:pt modelId="{B21CD79E-B86A-4B6E-84F6-8E435EAABB2F}" type="parTrans" cxnId="{FAF3F386-39C8-4417-B47F-85CE77E9628F}">
      <dgm:prSet/>
      <dgm:spPr/>
      <dgm:t>
        <a:bodyPr/>
        <a:lstStyle/>
        <a:p>
          <a:endParaRPr lang="en-US"/>
        </a:p>
      </dgm:t>
    </dgm:pt>
    <dgm:pt modelId="{53ABAE5E-FC8B-41B9-920D-6AAC1EDF4D1E}" type="sibTrans" cxnId="{FAF3F386-39C8-4417-B47F-85CE77E9628F}">
      <dgm:prSet/>
      <dgm:spPr/>
      <dgm:t>
        <a:bodyPr/>
        <a:lstStyle/>
        <a:p>
          <a:endParaRPr lang="en-US"/>
        </a:p>
      </dgm:t>
    </dgm:pt>
    <dgm:pt modelId="{DAD5710D-BC6A-4002-988C-D9CF6ED3DAF7}">
      <dgm:prSet/>
      <dgm:spPr/>
      <dgm:t>
        <a:bodyPr/>
        <a:lstStyle/>
        <a:p>
          <a:r>
            <a:rPr lang="en-US"/>
            <a:t>Capacity increase limited to 20% over existing capacity</a:t>
          </a:r>
        </a:p>
      </dgm:t>
    </dgm:pt>
    <dgm:pt modelId="{E705DAD8-4DB5-4C9B-99DE-DBD5C12B9EE5}" type="parTrans" cxnId="{78B6A793-3D0C-4A30-8980-7944DA827D3E}">
      <dgm:prSet/>
      <dgm:spPr/>
      <dgm:t>
        <a:bodyPr/>
        <a:lstStyle/>
        <a:p>
          <a:endParaRPr lang="en-US"/>
        </a:p>
      </dgm:t>
    </dgm:pt>
    <dgm:pt modelId="{7C2A43EB-69DC-4BAB-8D51-421A40D9A1CE}" type="sibTrans" cxnId="{78B6A793-3D0C-4A30-8980-7944DA827D3E}">
      <dgm:prSet/>
      <dgm:spPr/>
      <dgm:t>
        <a:bodyPr/>
        <a:lstStyle/>
        <a:p>
          <a:endParaRPr lang="en-US"/>
        </a:p>
      </dgm:t>
    </dgm:pt>
    <dgm:pt modelId="{5F8095E1-3A79-4A37-B4ED-C86144D83C92}">
      <dgm:prSet/>
      <dgm:spPr/>
      <dgm:t>
        <a:bodyPr/>
        <a:lstStyle/>
        <a:p>
          <a:r>
            <a:rPr lang="en-US"/>
            <a:t>A second request at the same POI can’t be made within 12 months of the first request </a:t>
          </a:r>
        </a:p>
      </dgm:t>
    </dgm:pt>
    <dgm:pt modelId="{824F93DE-51C5-40C8-BC04-348911109A98}" type="parTrans" cxnId="{13B1692A-64B6-4A85-9189-48361F31DAF5}">
      <dgm:prSet/>
      <dgm:spPr/>
      <dgm:t>
        <a:bodyPr/>
        <a:lstStyle/>
        <a:p>
          <a:endParaRPr lang="en-US"/>
        </a:p>
      </dgm:t>
    </dgm:pt>
    <dgm:pt modelId="{61E95C14-FAE6-47CD-AE6D-B0F926460896}" type="sibTrans" cxnId="{13B1692A-64B6-4A85-9189-48361F31DAF5}">
      <dgm:prSet/>
      <dgm:spPr/>
      <dgm:t>
        <a:bodyPr/>
        <a:lstStyle/>
        <a:p>
          <a:endParaRPr lang="en-US"/>
        </a:p>
      </dgm:t>
    </dgm:pt>
    <dgm:pt modelId="{52CDD065-FB01-4BCD-8804-7B7601533FD3}" type="pres">
      <dgm:prSet presAssocID="{4BD5C856-6FF3-48E0-8D06-894F26FC7BED}" presName="linear" presStyleCnt="0">
        <dgm:presLayoutVars>
          <dgm:animLvl val="lvl"/>
          <dgm:resizeHandles val="exact"/>
        </dgm:presLayoutVars>
      </dgm:prSet>
      <dgm:spPr/>
    </dgm:pt>
    <dgm:pt modelId="{41A1E289-4B77-45C0-BAFE-C28F1BEC1D8C}" type="pres">
      <dgm:prSet presAssocID="{C446B2C8-25D3-4518-905A-A2EC469D63D5}" presName="parentText" presStyleLbl="node1" presStyleIdx="0" presStyleCnt="6">
        <dgm:presLayoutVars>
          <dgm:chMax val="0"/>
          <dgm:bulletEnabled val="1"/>
        </dgm:presLayoutVars>
      </dgm:prSet>
      <dgm:spPr/>
    </dgm:pt>
    <dgm:pt modelId="{8E2DB36C-0B33-4640-9304-C1A1B5061141}" type="pres">
      <dgm:prSet presAssocID="{99DA9941-CB62-4972-81EA-8B6DD0341AFB}" presName="spacer" presStyleCnt="0"/>
      <dgm:spPr/>
    </dgm:pt>
    <dgm:pt modelId="{1A5B342A-F529-4117-B7B4-87915C178A81}" type="pres">
      <dgm:prSet presAssocID="{02B9384C-F165-4439-AA1F-14BFD0FF80C7}" presName="parentText" presStyleLbl="node1" presStyleIdx="1" presStyleCnt="6">
        <dgm:presLayoutVars>
          <dgm:chMax val="0"/>
          <dgm:bulletEnabled val="1"/>
        </dgm:presLayoutVars>
      </dgm:prSet>
      <dgm:spPr/>
    </dgm:pt>
    <dgm:pt modelId="{3E34BBCE-3920-4A44-B545-B86E54E6B496}" type="pres">
      <dgm:prSet presAssocID="{6D24BE34-4081-4C5C-B5C0-E9A75B488D0A}" presName="spacer" presStyleCnt="0"/>
      <dgm:spPr/>
    </dgm:pt>
    <dgm:pt modelId="{0A6D92B7-1AE4-4A16-938C-6FDFA86EC506}" type="pres">
      <dgm:prSet presAssocID="{CF14BE40-80F8-4AAD-8E84-C95F44D8183A}" presName="parentText" presStyleLbl="node1" presStyleIdx="2" presStyleCnt="6">
        <dgm:presLayoutVars>
          <dgm:chMax val="0"/>
          <dgm:bulletEnabled val="1"/>
        </dgm:presLayoutVars>
      </dgm:prSet>
      <dgm:spPr/>
    </dgm:pt>
    <dgm:pt modelId="{48BA6411-FF4D-4413-8948-D96ED6759A99}" type="pres">
      <dgm:prSet presAssocID="{627555C7-258F-4B89-89B3-6858324BAACC}" presName="spacer" presStyleCnt="0"/>
      <dgm:spPr/>
    </dgm:pt>
    <dgm:pt modelId="{27001239-45F7-49DA-89A7-0048300CD7D2}" type="pres">
      <dgm:prSet presAssocID="{931E366C-C2EC-4BC2-A534-DFABDFA30031}" presName="parentText" presStyleLbl="node1" presStyleIdx="3" presStyleCnt="6">
        <dgm:presLayoutVars>
          <dgm:chMax val="0"/>
          <dgm:bulletEnabled val="1"/>
        </dgm:presLayoutVars>
      </dgm:prSet>
      <dgm:spPr/>
    </dgm:pt>
    <dgm:pt modelId="{6F392E03-B0DB-4EEB-B7B4-AECC4FE47F52}" type="pres">
      <dgm:prSet presAssocID="{931E366C-C2EC-4BC2-A534-DFABDFA30031}" presName="childText" presStyleLbl="revTx" presStyleIdx="0" presStyleCnt="1">
        <dgm:presLayoutVars>
          <dgm:bulletEnabled val="1"/>
        </dgm:presLayoutVars>
      </dgm:prSet>
      <dgm:spPr/>
    </dgm:pt>
    <dgm:pt modelId="{ECFC5D1B-C995-4185-98C1-03E363692EF3}" type="pres">
      <dgm:prSet presAssocID="{DAD5710D-BC6A-4002-988C-D9CF6ED3DAF7}" presName="parentText" presStyleLbl="node1" presStyleIdx="4" presStyleCnt="6">
        <dgm:presLayoutVars>
          <dgm:chMax val="0"/>
          <dgm:bulletEnabled val="1"/>
        </dgm:presLayoutVars>
      </dgm:prSet>
      <dgm:spPr/>
    </dgm:pt>
    <dgm:pt modelId="{0ADF3C21-1CD9-4C0B-BFDC-17FE70CDED6C}" type="pres">
      <dgm:prSet presAssocID="{7C2A43EB-69DC-4BAB-8D51-421A40D9A1CE}" presName="spacer" presStyleCnt="0"/>
      <dgm:spPr/>
    </dgm:pt>
    <dgm:pt modelId="{D13B7E8E-AAA0-4C1C-AA33-594F2741A868}" type="pres">
      <dgm:prSet presAssocID="{5F8095E1-3A79-4A37-B4ED-C86144D83C92}" presName="parentText" presStyleLbl="node1" presStyleIdx="5" presStyleCnt="6">
        <dgm:presLayoutVars>
          <dgm:chMax val="0"/>
          <dgm:bulletEnabled val="1"/>
        </dgm:presLayoutVars>
      </dgm:prSet>
      <dgm:spPr/>
    </dgm:pt>
  </dgm:ptLst>
  <dgm:cxnLst>
    <dgm:cxn modelId="{1ECADD07-D68F-4025-999D-C1BD8EB4CC56}" srcId="{931E366C-C2EC-4BC2-A534-DFABDFA30031}" destId="{AE65A013-E6CD-4C7C-858A-A12D64F3D475}" srcOrd="0" destOrd="0" parTransId="{2431F829-FE2F-4FDF-BE5A-0902DE3BF000}" sibTransId="{654B42E0-F2C0-442F-B6D1-D92E3693F8C4}"/>
    <dgm:cxn modelId="{6EFDE712-CDD1-46C1-A585-DE98905C18B0}" type="presOf" srcId="{AFF810E7-D744-4AAD-8847-D3B448C85712}" destId="{6F392E03-B0DB-4EEB-B7B4-AECC4FE47F52}" srcOrd="0" destOrd="2" presId="urn:microsoft.com/office/officeart/2005/8/layout/vList2"/>
    <dgm:cxn modelId="{4623A419-026E-4C21-9493-BE15AC48539A}" srcId="{4BD5C856-6FF3-48E0-8D06-894F26FC7BED}" destId="{931E366C-C2EC-4BC2-A534-DFABDFA30031}" srcOrd="3" destOrd="0" parTransId="{D51D9EE3-9A06-4D6C-8BD8-D1562D25D19C}" sibTransId="{BB750540-3277-4510-B5D1-8AEADFAC8978}"/>
    <dgm:cxn modelId="{7401061D-08BF-4F9D-8D94-80EECF5B1B48}" type="presOf" srcId="{DAD5710D-BC6A-4002-988C-D9CF6ED3DAF7}" destId="{ECFC5D1B-C995-4185-98C1-03E363692EF3}" srcOrd="0" destOrd="0" presId="urn:microsoft.com/office/officeart/2005/8/layout/vList2"/>
    <dgm:cxn modelId="{623EE51F-908F-42BF-BA18-F2468087B044}" type="presOf" srcId="{D756C940-4BFD-4EF9-9CF3-943D84A9D236}" destId="{6F392E03-B0DB-4EEB-B7B4-AECC4FE47F52}" srcOrd="0" destOrd="3" presId="urn:microsoft.com/office/officeart/2005/8/layout/vList2"/>
    <dgm:cxn modelId="{13B1692A-64B6-4A85-9189-48361F31DAF5}" srcId="{4BD5C856-6FF3-48E0-8D06-894F26FC7BED}" destId="{5F8095E1-3A79-4A37-B4ED-C86144D83C92}" srcOrd="5" destOrd="0" parTransId="{824F93DE-51C5-40C8-BC04-348911109A98}" sibTransId="{61E95C14-FAE6-47CD-AE6D-B0F926460896}"/>
    <dgm:cxn modelId="{FD862D2F-D9DF-4301-AD22-4329434868FD}" srcId="{4BD5C856-6FF3-48E0-8D06-894F26FC7BED}" destId="{02B9384C-F165-4439-AA1F-14BFD0FF80C7}" srcOrd="1" destOrd="0" parTransId="{1C535DA7-83B6-41FE-96DF-6E7FCF3E158C}" sibTransId="{6D24BE34-4081-4C5C-B5C0-E9A75B488D0A}"/>
    <dgm:cxn modelId="{7FE0983C-40F9-437D-BC40-56FE8DA0AE76}" type="presOf" srcId="{5F8095E1-3A79-4A37-B4ED-C86144D83C92}" destId="{D13B7E8E-AAA0-4C1C-AA33-594F2741A868}" srcOrd="0" destOrd="0" presId="urn:microsoft.com/office/officeart/2005/8/layout/vList2"/>
    <dgm:cxn modelId="{674D563F-7A2E-41B5-B3C2-212368D60D7E}" type="presOf" srcId="{D64D41CA-AC31-46C7-90E5-9E1FA121C747}" destId="{6F392E03-B0DB-4EEB-B7B4-AECC4FE47F52}" srcOrd="0" destOrd="1" presId="urn:microsoft.com/office/officeart/2005/8/layout/vList2"/>
    <dgm:cxn modelId="{B718995B-0386-4E7A-A9D7-0C647973089B}" type="presOf" srcId="{931E366C-C2EC-4BC2-A534-DFABDFA30031}" destId="{27001239-45F7-49DA-89A7-0048300CD7D2}" srcOrd="0" destOrd="0" presId="urn:microsoft.com/office/officeart/2005/8/layout/vList2"/>
    <dgm:cxn modelId="{B3A0CC45-EFDC-43F7-A87E-F43AC91E6111}" type="presOf" srcId="{DDC9DAB1-7E6B-42CA-9FFA-DCF19A1048BA}" destId="{6F392E03-B0DB-4EEB-B7B4-AECC4FE47F52}" srcOrd="0" destOrd="5" presId="urn:microsoft.com/office/officeart/2005/8/layout/vList2"/>
    <dgm:cxn modelId="{E604D868-12DB-4D46-921F-56D0C8DF7689}" srcId="{931E366C-C2EC-4BC2-A534-DFABDFA30031}" destId="{3EBF62C9-6D43-4637-9821-91E7F91808E2}" srcOrd="4" destOrd="0" parTransId="{6BD6246C-1958-495C-8657-5241E86ADFCB}" sibTransId="{C8C2EFCB-680D-4326-B556-68472146DEC0}"/>
    <dgm:cxn modelId="{4A1DF248-D651-4297-932B-4285F2293809}" type="presOf" srcId="{3EBF62C9-6D43-4637-9821-91E7F91808E2}" destId="{6F392E03-B0DB-4EEB-B7B4-AECC4FE47F52}" srcOrd="0" destOrd="4" presId="urn:microsoft.com/office/officeart/2005/8/layout/vList2"/>
    <dgm:cxn modelId="{E241A569-646C-4B63-B1DF-1A20EC1AFCD1}" srcId="{931E366C-C2EC-4BC2-A534-DFABDFA30031}" destId="{AFF810E7-D744-4AAD-8847-D3B448C85712}" srcOrd="2" destOrd="0" parTransId="{AC4E18F8-C501-42A2-8110-06BB8D60230E}" sibTransId="{680D34B2-28E9-4AFD-9FF8-6D03136D7733}"/>
    <dgm:cxn modelId="{F86ED56C-CEEC-4B7A-AC15-AB551854C80C}" type="presOf" srcId="{CF14BE40-80F8-4AAD-8E84-C95F44D8183A}" destId="{0A6D92B7-1AE4-4A16-938C-6FDFA86EC506}" srcOrd="0" destOrd="0" presId="urn:microsoft.com/office/officeart/2005/8/layout/vList2"/>
    <dgm:cxn modelId="{34DDD677-E0BE-4422-8778-2969D939D1F7}" srcId="{4BD5C856-6FF3-48E0-8D06-894F26FC7BED}" destId="{CF14BE40-80F8-4AAD-8E84-C95F44D8183A}" srcOrd="2" destOrd="0" parTransId="{39EEC84D-4330-46B0-8A9B-E170CA38C2D8}" sibTransId="{627555C7-258F-4B89-89B3-6858324BAACC}"/>
    <dgm:cxn modelId="{93FBB783-F75E-487A-AB54-A5D99140203F}" srcId="{4BD5C856-6FF3-48E0-8D06-894F26FC7BED}" destId="{C446B2C8-25D3-4518-905A-A2EC469D63D5}" srcOrd="0" destOrd="0" parTransId="{C4011D74-2FE1-47EB-A9A4-14864A73F8F2}" sibTransId="{99DA9941-CB62-4972-81EA-8B6DD0341AFB}"/>
    <dgm:cxn modelId="{FAF3F386-39C8-4417-B47F-85CE77E9628F}" srcId="{931E366C-C2EC-4BC2-A534-DFABDFA30031}" destId="{88BD73F5-0B52-45E6-B9A9-BDA06A8EFF6B}" srcOrd="6" destOrd="0" parTransId="{B21CD79E-B86A-4B6E-84F6-8E435EAABB2F}" sibTransId="{53ABAE5E-FC8B-41B9-920D-6AAC1EDF4D1E}"/>
    <dgm:cxn modelId="{7C717888-B4E1-414D-8F97-45C882D572FC}" type="presOf" srcId="{C446B2C8-25D3-4518-905A-A2EC469D63D5}" destId="{41A1E289-4B77-45C0-BAFE-C28F1BEC1D8C}" srcOrd="0" destOrd="0" presId="urn:microsoft.com/office/officeart/2005/8/layout/vList2"/>
    <dgm:cxn modelId="{64206B8C-814D-497B-B87E-BEB42834BD66}" type="presOf" srcId="{02B9384C-F165-4439-AA1F-14BFD0FF80C7}" destId="{1A5B342A-F529-4117-B7B4-87915C178A81}" srcOrd="0" destOrd="0" presId="urn:microsoft.com/office/officeart/2005/8/layout/vList2"/>
    <dgm:cxn modelId="{78B6A793-3D0C-4A30-8980-7944DA827D3E}" srcId="{4BD5C856-6FF3-48E0-8D06-894F26FC7BED}" destId="{DAD5710D-BC6A-4002-988C-D9CF6ED3DAF7}" srcOrd="4" destOrd="0" parTransId="{E705DAD8-4DB5-4C9B-99DE-DBD5C12B9EE5}" sibTransId="{7C2A43EB-69DC-4BAB-8D51-421A40D9A1CE}"/>
    <dgm:cxn modelId="{2ECAEE9E-9DA5-4E6B-978A-6A027FE1D67F}" srcId="{931E366C-C2EC-4BC2-A534-DFABDFA30031}" destId="{DDC9DAB1-7E6B-42CA-9FFA-DCF19A1048BA}" srcOrd="5" destOrd="0" parTransId="{3E7C57B2-EAAE-4B00-9439-3829DDC8E829}" sibTransId="{BC746967-0AF6-406C-A5C0-19BFB42BE666}"/>
    <dgm:cxn modelId="{DDB5B5AF-A160-48B1-87CF-C9338279DE22}" srcId="{931E366C-C2EC-4BC2-A534-DFABDFA30031}" destId="{D64D41CA-AC31-46C7-90E5-9E1FA121C747}" srcOrd="1" destOrd="0" parTransId="{E15B917C-2326-4E0F-A9E6-2E7EC284F174}" sibTransId="{9FBEC083-4374-4324-95F0-712B8E71A0BA}"/>
    <dgm:cxn modelId="{699C47B8-6EFF-456D-A0B7-4477BD3502E0}" type="presOf" srcId="{4BD5C856-6FF3-48E0-8D06-894F26FC7BED}" destId="{52CDD065-FB01-4BCD-8804-7B7601533FD3}" srcOrd="0" destOrd="0" presId="urn:microsoft.com/office/officeart/2005/8/layout/vList2"/>
    <dgm:cxn modelId="{D8E16BB9-4E11-44D7-AC28-584A6116DD1D}" srcId="{931E366C-C2EC-4BC2-A534-DFABDFA30031}" destId="{D756C940-4BFD-4EF9-9CF3-943D84A9D236}" srcOrd="3" destOrd="0" parTransId="{19F3F86B-A6A8-4EFB-9192-9725AD8E88AF}" sibTransId="{A20009BA-E2CC-4F27-8EC0-826A6BC7CF04}"/>
    <dgm:cxn modelId="{F8CAACC1-8DC4-4EE1-B7F7-6EFFFD5710BA}" type="presOf" srcId="{AE65A013-E6CD-4C7C-858A-A12D64F3D475}" destId="{6F392E03-B0DB-4EEB-B7B4-AECC4FE47F52}" srcOrd="0" destOrd="0" presId="urn:microsoft.com/office/officeart/2005/8/layout/vList2"/>
    <dgm:cxn modelId="{C64D56ED-FECD-4BBE-AAE0-995A5589F7DC}" type="presOf" srcId="{88BD73F5-0B52-45E6-B9A9-BDA06A8EFF6B}" destId="{6F392E03-B0DB-4EEB-B7B4-AECC4FE47F52}" srcOrd="0" destOrd="6" presId="urn:microsoft.com/office/officeart/2005/8/layout/vList2"/>
    <dgm:cxn modelId="{D3B94D76-52F9-47EB-8D3E-7AE27F90F0C9}" type="presParOf" srcId="{52CDD065-FB01-4BCD-8804-7B7601533FD3}" destId="{41A1E289-4B77-45C0-BAFE-C28F1BEC1D8C}" srcOrd="0" destOrd="0" presId="urn:microsoft.com/office/officeart/2005/8/layout/vList2"/>
    <dgm:cxn modelId="{ADE2B6E3-A7A6-41B1-BD1A-F1BEDDC834FE}" type="presParOf" srcId="{52CDD065-FB01-4BCD-8804-7B7601533FD3}" destId="{8E2DB36C-0B33-4640-9304-C1A1B5061141}" srcOrd="1" destOrd="0" presId="urn:microsoft.com/office/officeart/2005/8/layout/vList2"/>
    <dgm:cxn modelId="{62068D0B-A0F8-4B74-BDAF-E0F1649CD2BB}" type="presParOf" srcId="{52CDD065-FB01-4BCD-8804-7B7601533FD3}" destId="{1A5B342A-F529-4117-B7B4-87915C178A81}" srcOrd="2" destOrd="0" presId="urn:microsoft.com/office/officeart/2005/8/layout/vList2"/>
    <dgm:cxn modelId="{17C662A1-CD13-48FF-81EC-12CA02210E0F}" type="presParOf" srcId="{52CDD065-FB01-4BCD-8804-7B7601533FD3}" destId="{3E34BBCE-3920-4A44-B545-B86E54E6B496}" srcOrd="3" destOrd="0" presId="urn:microsoft.com/office/officeart/2005/8/layout/vList2"/>
    <dgm:cxn modelId="{3FF218D7-FDA6-4BE6-A37D-146FC2CE1DA7}" type="presParOf" srcId="{52CDD065-FB01-4BCD-8804-7B7601533FD3}" destId="{0A6D92B7-1AE4-4A16-938C-6FDFA86EC506}" srcOrd="4" destOrd="0" presId="urn:microsoft.com/office/officeart/2005/8/layout/vList2"/>
    <dgm:cxn modelId="{C24483CA-FC54-4CAE-93AD-AD910F27B12C}" type="presParOf" srcId="{52CDD065-FB01-4BCD-8804-7B7601533FD3}" destId="{48BA6411-FF4D-4413-8948-D96ED6759A99}" srcOrd="5" destOrd="0" presId="urn:microsoft.com/office/officeart/2005/8/layout/vList2"/>
    <dgm:cxn modelId="{10400C66-00FB-4F52-8369-4DF753C7F9C3}" type="presParOf" srcId="{52CDD065-FB01-4BCD-8804-7B7601533FD3}" destId="{27001239-45F7-49DA-89A7-0048300CD7D2}" srcOrd="6" destOrd="0" presId="urn:microsoft.com/office/officeart/2005/8/layout/vList2"/>
    <dgm:cxn modelId="{B26E51D0-5AA4-4C63-A68F-D705F9AEBAB8}" type="presParOf" srcId="{52CDD065-FB01-4BCD-8804-7B7601533FD3}" destId="{6F392E03-B0DB-4EEB-B7B4-AECC4FE47F52}" srcOrd="7" destOrd="0" presId="urn:microsoft.com/office/officeart/2005/8/layout/vList2"/>
    <dgm:cxn modelId="{6D3F29FF-88E0-4FB8-BF1A-2B09EA2079EF}" type="presParOf" srcId="{52CDD065-FB01-4BCD-8804-7B7601533FD3}" destId="{ECFC5D1B-C995-4185-98C1-03E363692EF3}" srcOrd="8" destOrd="0" presId="urn:microsoft.com/office/officeart/2005/8/layout/vList2"/>
    <dgm:cxn modelId="{117C1FF6-0769-47A9-9BD2-782FEDE9F150}" type="presParOf" srcId="{52CDD065-FB01-4BCD-8804-7B7601533FD3}" destId="{0ADF3C21-1CD9-4C0B-BFDC-17FE70CDED6C}" srcOrd="9" destOrd="0" presId="urn:microsoft.com/office/officeart/2005/8/layout/vList2"/>
    <dgm:cxn modelId="{02095A94-7773-409D-9BF5-176C6BFA687E}" type="presParOf" srcId="{52CDD065-FB01-4BCD-8804-7B7601533FD3}" destId="{D13B7E8E-AAA0-4C1C-AA33-594F2741A86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83BFF-15FD-4473-989F-BB1D148B11E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C92E541A-3E23-4E46-AAA3-660F20872E22}">
      <dgm:prSet/>
      <dgm:spPr/>
      <dgm:t>
        <a:bodyPr/>
        <a:lstStyle/>
        <a:p>
          <a:r>
            <a:rPr lang="en-US"/>
            <a:t>Serial processing – not clustered</a:t>
          </a:r>
        </a:p>
      </dgm:t>
    </dgm:pt>
    <dgm:pt modelId="{104FB93B-AD56-4F4A-86F8-F47E141F91AB}" type="parTrans" cxnId="{646557A8-3056-425C-BFC1-9A1B781C020B}">
      <dgm:prSet/>
      <dgm:spPr/>
      <dgm:t>
        <a:bodyPr/>
        <a:lstStyle/>
        <a:p>
          <a:endParaRPr lang="en-US"/>
        </a:p>
      </dgm:t>
    </dgm:pt>
    <dgm:pt modelId="{E8FA9D43-EF5A-41A7-8E3E-C6444AACD23E}" type="sibTrans" cxnId="{646557A8-3056-425C-BFC1-9A1B781C020B}">
      <dgm:prSet/>
      <dgm:spPr/>
      <dgm:t>
        <a:bodyPr/>
        <a:lstStyle/>
        <a:p>
          <a:endParaRPr lang="en-US"/>
        </a:p>
      </dgm:t>
    </dgm:pt>
    <dgm:pt modelId="{1DC40544-8A2A-4E30-B321-F806396AE28B}">
      <dgm:prSet/>
      <dgm:spPr/>
      <dgm:t>
        <a:bodyPr/>
        <a:lstStyle/>
        <a:p>
          <a:r>
            <a:rPr lang="en-US"/>
            <a:t>Queue priority ahead of requests in current open window (haven’t yet started study)</a:t>
          </a:r>
        </a:p>
      </dgm:t>
    </dgm:pt>
    <dgm:pt modelId="{2336A690-F10F-4638-A88F-1FB7B0272E16}" type="parTrans" cxnId="{862E4416-B603-4C02-AA41-E44DD7A66064}">
      <dgm:prSet/>
      <dgm:spPr/>
      <dgm:t>
        <a:bodyPr/>
        <a:lstStyle/>
        <a:p>
          <a:endParaRPr lang="en-US"/>
        </a:p>
      </dgm:t>
    </dgm:pt>
    <dgm:pt modelId="{5934F925-9DD2-4205-9B31-F5663926081B}" type="sibTrans" cxnId="{862E4416-B603-4C02-AA41-E44DD7A66064}">
      <dgm:prSet/>
      <dgm:spPr/>
      <dgm:t>
        <a:bodyPr/>
        <a:lstStyle/>
        <a:p>
          <a:endParaRPr lang="en-US"/>
        </a:p>
      </dgm:t>
    </dgm:pt>
    <dgm:pt modelId="{ED9A66E4-BE15-4C47-99ED-04F3595766BE}">
      <dgm:prSet/>
      <dgm:spPr/>
      <dgm:t>
        <a:bodyPr/>
        <a:lstStyle/>
        <a:p>
          <a:r>
            <a:rPr lang="en-US"/>
            <a:t>Same fuel-based dispatch as DISIS</a:t>
          </a:r>
        </a:p>
      </dgm:t>
    </dgm:pt>
    <dgm:pt modelId="{74004B6B-10D0-46CC-9B0D-052B884E2C68}" type="parTrans" cxnId="{C7480738-D90D-4DBA-9BFC-56FF064C178C}">
      <dgm:prSet/>
      <dgm:spPr/>
      <dgm:t>
        <a:bodyPr/>
        <a:lstStyle/>
        <a:p>
          <a:endParaRPr lang="en-US"/>
        </a:p>
      </dgm:t>
    </dgm:pt>
    <dgm:pt modelId="{DA1BE1E8-0B5D-48F2-B25D-1BF51520D0F2}" type="sibTrans" cxnId="{C7480738-D90D-4DBA-9BFC-56FF064C178C}">
      <dgm:prSet/>
      <dgm:spPr/>
      <dgm:t>
        <a:bodyPr/>
        <a:lstStyle/>
        <a:p>
          <a:endParaRPr lang="en-US"/>
        </a:p>
      </dgm:t>
    </dgm:pt>
    <dgm:pt modelId="{F623911D-9065-44A7-9248-91603FC292AC}">
      <dgm:prSet/>
      <dgm:spPr/>
      <dgm:t>
        <a:bodyPr/>
        <a:lstStyle/>
        <a:p>
          <a:r>
            <a:rPr lang="en-US"/>
            <a:t>Same impact analysis as DISIS: steady-state, stability, short-circuit in a single 90-day phase</a:t>
          </a:r>
        </a:p>
      </dgm:t>
    </dgm:pt>
    <dgm:pt modelId="{948B0E35-EEF6-4324-9E8A-D07C57E6BF3A}" type="parTrans" cxnId="{E2657DD9-9FA6-4203-B0CF-359EC2740D87}">
      <dgm:prSet/>
      <dgm:spPr/>
      <dgm:t>
        <a:bodyPr/>
        <a:lstStyle/>
        <a:p>
          <a:endParaRPr lang="en-US"/>
        </a:p>
      </dgm:t>
    </dgm:pt>
    <dgm:pt modelId="{E2523198-DD0A-4E8A-8DFE-0C74C0713782}" type="sibTrans" cxnId="{E2657DD9-9FA6-4203-B0CF-359EC2740D87}">
      <dgm:prSet/>
      <dgm:spPr/>
      <dgm:t>
        <a:bodyPr/>
        <a:lstStyle/>
        <a:p>
          <a:endParaRPr lang="en-US"/>
        </a:p>
      </dgm:t>
    </dgm:pt>
    <dgm:pt modelId="{98A51147-5760-47C7-9A37-297663D94CD7}">
      <dgm:prSet/>
      <dgm:spPr/>
      <dgm:t>
        <a:bodyPr/>
        <a:lstStyle/>
        <a:p>
          <a:r>
            <a:rPr lang="en-US"/>
            <a:t>Same facilities study as existing</a:t>
          </a:r>
        </a:p>
      </dgm:t>
    </dgm:pt>
    <dgm:pt modelId="{66E38BDE-7592-4A73-B3FA-0A86AA627392}" type="parTrans" cxnId="{81410E2D-EF33-4E12-B97A-0593CFDA0F53}">
      <dgm:prSet/>
      <dgm:spPr/>
      <dgm:t>
        <a:bodyPr/>
        <a:lstStyle/>
        <a:p>
          <a:endParaRPr lang="en-US"/>
        </a:p>
      </dgm:t>
    </dgm:pt>
    <dgm:pt modelId="{5D14FAAF-833E-407C-9DA5-4EAAE5BEBF92}" type="sibTrans" cxnId="{81410E2D-EF33-4E12-B97A-0593CFDA0F53}">
      <dgm:prSet/>
      <dgm:spPr/>
      <dgm:t>
        <a:bodyPr/>
        <a:lstStyle/>
        <a:p>
          <a:endParaRPr lang="en-US"/>
        </a:p>
      </dgm:t>
    </dgm:pt>
    <dgm:pt modelId="{F8E434FC-BB3C-4095-AE07-8ADC75EB6CFB}">
      <dgm:prSet/>
      <dgm:spPr/>
      <dgm:t>
        <a:bodyPr/>
        <a:lstStyle/>
        <a:p>
          <a:r>
            <a:rPr lang="en-US"/>
            <a:t>Same directly assigned cost allocation as existing GI</a:t>
          </a:r>
        </a:p>
      </dgm:t>
    </dgm:pt>
    <dgm:pt modelId="{9ADD59B9-04E3-40FF-B45E-4ECA0C144C3A}" type="parTrans" cxnId="{F237D064-DE07-480F-AAEF-16477589A3C4}">
      <dgm:prSet/>
      <dgm:spPr/>
      <dgm:t>
        <a:bodyPr/>
        <a:lstStyle/>
        <a:p>
          <a:endParaRPr lang="en-US"/>
        </a:p>
      </dgm:t>
    </dgm:pt>
    <dgm:pt modelId="{1951D1B8-ADF7-43D2-A06F-8E20D0CD281F}" type="sibTrans" cxnId="{F237D064-DE07-480F-AAEF-16477589A3C4}">
      <dgm:prSet/>
      <dgm:spPr/>
      <dgm:t>
        <a:bodyPr/>
        <a:lstStyle/>
        <a:p>
          <a:endParaRPr lang="en-US"/>
        </a:p>
      </dgm:t>
    </dgm:pt>
    <dgm:pt modelId="{79EFCDD2-C0E4-4684-AEE3-A82FB541E318}" type="pres">
      <dgm:prSet presAssocID="{29483BFF-15FD-4473-989F-BB1D148B11E0}" presName="linear" presStyleCnt="0">
        <dgm:presLayoutVars>
          <dgm:animLvl val="lvl"/>
          <dgm:resizeHandles val="exact"/>
        </dgm:presLayoutVars>
      </dgm:prSet>
      <dgm:spPr/>
    </dgm:pt>
    <dgm:pt modelId="{F756AAA6-6C43-46D3-A20E-F1E41F24EBCC}" type="pres">
      <dgm:prSet presAssocID="{C92E541A-3E23-4E46-AAA3-660F20872E22}" presName="parentText" presStyleLbl="node1" presStyleIdx="0" presStyleCnt="6">
        <dgm:presLayoutVars>
          <dgm:chMax val="0"/>
          <dgm:bulletEnabled val="1"/>
        </dgm:presLayoutVars>
      </dgm:prSet>
      <dgm:spPr/>
    </dgm:pt>
    <dgm:pt modelId="{00634241-7A8A-4397-A8D7-4D2FD9DD3CB5}" type="pres">
      <dgm:prSet presAssocID="{E8FA9D43-EF5A-41A7-8E3E-C6444AACD23E}" presName="spacer" presStyleCnt="0"/>
      <dgm:spPr/>
    </dgm:pt>
    <dgm:pt modelId="{625E557F-0E4C-46CA-B222-D45B3731561B}" type="pres">
      <dgm:prSet presAssocID="{1DC40544-8A2A-4E30-B321-F806396AE28B}" presName="parentText" presStyleLbl="node1" presStyleIdx="1" presStyleCnt="6">
        <dgm:presLayoutVars>
          <dgm:chMax val="0"/>
          <dgm:bulletEnabled val="1"/>
        </dgm:presLayoutVars>
      </dgm:prSet>
      <dgm:spPr/>
    </dgm:pt>
    <dgm:pt modelId="{ECB47F77-1069-41F3-BE2C-E19E89B4F825}" type="pres">
      <dgm:prSet presAssocID="{5934F925-9DD2-4205-9B31-F5663926081B}" presName="spacer" presStyleCnt="0"/>
      <dgm:spPr/>
    </dgm:pt>
    <dgm:pt modelId="{DDC6FAAA-3A33-4131-B8D0-0426AABF2D8A}" type="pres">
      <dgm:prSet presAssocID="{ED9A66E4-BE15-4C47-99ED-04F3595766BE}" presName="parentText" presStyleLbl="node1" presStyleIdx="2" presStyleCnt="6">
        <dgm:presLayoutVars>
          <dgm:chMax val="0"/>
          <dgm:bulletEnabled val="1"/>
        </dgm:presLayoutVars>
      </dgm:prSet>
      <dgm:spPr/>
    </dgm:pt>
    <dgm:pt modelId="{958061C7-FB32-41E8-9032-ED8FFE186F78}" type="pres">
      <dgm:prSet presAssocID="{DA1BE1E8-0B5D-48F2-B25D-1BF51520D0F2}" presName="spacer" presStyleCnt="0"/>
      <dgm:spPr/>
    </dgm:pt>
    <dgm:pt modelId="{9C91ADD4-4299-4B1E-A6E9-5D56E8015015}" type="pres">
      <dgm:prSet presAssocID="{F623911D-9065-44A7-9248-91603FC292AC}" presName="parentText" presStyleLbl="node1" presStyleIdx="3" presStyleCnt="6">
        <dgm:presLayoutVars>
          <dgm:chMax val="0"/>
          <dgm:bulletEnabled val="1"/>
        </dgm:presLayoutVars>
      </dgm:prSet>
      <dgm:spPr/>
    </dgm:pt>
    <dgm:pt modelId="{91ED263D-EC96-4056-93AC-4F68080578E9}" type="pres">
      <dgm:prSet presAssocID="{E2523198-DD0A-4E8A-8DFE-0C74C0713782}" presName="spacer" presStyleCnt="0"/>
      <dgm:spPr/>
    </dgm:pt>
    <dgm:pt modelId="{9FC23782-628A-47C7-ACC4-DB19F570C87A}" type="pres">
      <dgm:prSet presAssocID="{98A51147-5760-47C7-9A37-297663D94CD7}" presName="parentText" presStyleLbl="node1" presStyleIdx="4" presStyleCnt="6">
        <dgm:presLayoutVars>
          <dgm:chMax val="0"/>
          <dgm:bulletEnabled val="1"/>
        </dgm:presLayoutVars>
      </dgm:prSet>
      <dgm:spPr/>
    </dgm:pt>
    <dgm:pt modelId="{0D4147BC-5D1E-4057-ADE7-1F896D47F353}" type="pres">
      <dgm:prSet presAssocID="{5D14FAAF-833E-407C-9DA5-4EAAE5BEBF92}" presName="spacer" presStyleCnt="0"/>
      <dgm:spPr/>
    </dgm:pt>
    <dgm:pt modelId="{96513233-6319-406C-A818-0D15B4E1E5D4}" type="pres">
      <dgm:prSet presAssocID="{F8E434FC-BB3C-4095-AE07-8ADC75EB6CFB}" presName="parentText" presStyleLbl="node1" presStyleIdx="5" presStyleCnt="6">
        <dgm:presLayoutVars>
          <dgm:chMax val="0"/>
          <dgm:bulletEnabled val="1"/>
        </dgm:presLayoutVars>
      </dgm:prSet>
      <dgm:spPr/>
    </dgm:pt>
  </dgm:ptLst>
  <dgm:cxnLst>
    <dgm:cxn modelId="{722B8D07-ED9D-4FD8-BD8C-C3151D49929F}" type="presOf" srcId="{F623911D-9065-44A7-9248-91603FC292AC}" destId="{9C91ADD4-4299-4B1E-A6E9-5D56E8015015}" srcOrd="0" destOrd="0" presId="urn:microsoft.com/office/officeart/2005/8/layout/vList2"/>
    <dgm:cxn modelId="{862E4416-B603-4C02-AA41-E44DD7A66064}" srcId="{29483BFF-15FD-4473-989F-BB1D148B11E0}" destId="{1DC40544-8A2A-4E30-B321-F806396AE28B}" srcOrd="1" destOrd="0" parTransId="{2336A690-F10F-4638-A88F-1FB7B0272E16}" sibTransId="{5934F925-9DD2-4205-9B31-F5663926081B}"/>
    <dgm:cxn modelId="{8D2D881B-A1C6-4C47-8314-466EDE084707}" type="presOf" srcId="{98A51147-5760-47C7-9A37-297663D94CD7}" destId="{9FC23782-628A-47C7-ACC4-DB19F570C87A}" srcOrd="0" destOrd="0" presId="urn:microsoft.com/office/officeart/2005/8/layout/vList2"/>
    <dgm:cxn modelId="{81410E2D-EF33-4E12-B97A-0593CFDA0F53}" srcId="{29483BFF-15FD-4473-989F-BB1D148B11E0}" destId="{98A51147-5760-47C7-9A37-297663D94CD7}" srcOrd="4" destOrd="0" parTransId="{66E38BDE-7592-4A73-B3FA-0A86AA627392}" sibTransId="{5D14FAAF-833E-407C-9DA5-4EAAE5BEBF92}"/>
    <dgm:cxn modelId="{C7480738-D90D-4DBA-9BFC-56FF064C178C}" srcId="{29483BFF-15FD-4473-989F-BB1D148B11E0}" destId="{ED9A66E4-BE15-4C47-99ED-04F3595766BE}" srcOrd="2" destOrd="0" parTransId="{74004B6B-10D0-46CC-9B0D-052B884E2C68}" sibTransId="{DA1BE1E8-0B5D-48F2-B25D-1BF51520D0F2}"/>
    <dgm:cxn modelId="{F237D064-DE07-480F-AAEF-16477589A3C4}" srcId="{29483BFF-15FD-4473-989F-BB1D148B11E0}" destId="{F8E434FC-BB3C-4095-AE07-8ADC75EB6CFB}" srcOrd="5" destOrd="0" parTransId="{9ADD59B9-04E3-40FF-B45E-4ECA0C144C3A}" sibTransId="{1951D1B8-ADF7-43D2-A06F-8E20D0CD281F}"/>
    <dgm:cxn modelId="{DD3FFF4E-2EF8-4724-8C04-A4DCD30BEDA0}" type="presOf" srcId="{29483BFF-15FD-4473-989F-BB1D148B11E0}" destId="{79EFCDD2-C0E4-4684-AEE3-A82FB541E318}" srcOrd="0" destOrd="0" presId="urn:microsoft.com/office/officeart/2005/8/layout/vList2"/>
    <dgm:cxn modelId="{A6133B94-1C10-41A7-BDD0-484981064AFF}" type="presOf" srcId="{C92E541A-3E23-4E46-AAA3-660F20872E22}" destId="{F756AAA6-6C43-46D3-A20E-F1E41F24EBCC}" srcOrd="0" destOrd="0" presId="urn:microsoft.com/office/officeart/2005/8/layout/vList2"/>
    <dgm:cxn modelId="{A33F4897-FA8B-46FC-B378-D11BFD810C27}" type="presOf" srcId="{F8E434FC-BB3C-4095-AE07-8ADC75EB6CFB}" destId="{96513233-6319-406C-A818-0D15B4E1E5D4}" srcOrd="0" destOrd="0" presId="urn:microsoft.com/office/officeart/2005/8/layout/vList2"/>
    <dgm:cxn modelId="{646557A8-3056-425C-BFC1-9A1B781C020B}" srcId="{29483BFF-15FD-4473-989F-BB1D148B11E0}" destId="{C92E541A-3E23-4E46-AAA3-660F20872E22}" srcOrd="0" destOrd="0" parTransId="{104FB93B-AD56-4F4A-86F8-F47E141F91AB}" sibTransId="{E8FA9D43-EF5A-41A7-8E3E-C6444AACD23E}"/>
    <dgm:cxn modelId="{EF4D08CA-8CA1-4401-9D9A-1905260B3413}" type="presOf" srcId="{ED9A66E4-BE15-4C47-99ED-04F3595766BE}" destId="{DDC6FAAA-3A33-4131-B8D0-0426AABF2D8A}" srcOrd="0" destOrd="0" presId="urn:microsoft.com/office/officeart/2005/8/layout/vList2"/>
    <dgm:cxn modelId="{E2657DD9-9FA6-4203-B0CF-359EC2740D87}" srcId="{29483BFF-15FD-4473-989F-BB1D148B11E0}" destId="{F623911D-9065-44A7-9248-91603FC292AC}" srcOrd="3" destOrd="0" parTransId="{948B0E35-EEF6-4324-9E8A-D07C57E6BF3A}" sibTransId="{E2523198-DD0A-4E8A-8DFE-0C74C0713782}"/>
    <dgm:cxn modelId="{A86BF1F5-5EDD-4B44-93DB-5A543C97BF9C}" type="presOf" srcId="{1DC40544-8A2A-4E30-B321-F806396AE28B}" destId="{625E557F-0E4C-46CA-B222-D45B3731561B}" srcOrd="0" destOrd="0" presId="urn:microsoft.com/office/officeart/2005/8/layout/vList2"/>
    <dgm:cxn modelId="{19C1E083-34FA-4F78-9E20-371F30B1794E}" type="presParOf" srcId="{79EFCDD2-C0E4-4684-AEE3-A82FB541E318}" destId="{F756AAA6-6C43-46D3-A20E-F1E41F24EBCC}" srcOrd="0" destOrd="0" presId="urn:microsoft.com/office/officeart/2005/8/layout/vList2"/>
    <dgm:cxn modelId="{4B2203A9-76BA-4BA7-95E7-A09F9DE1C75F}" type="presParOf" srcId="{79EFCDD2-C0E4-4684-AEE3-A82FB541E318}" destId="{00634241-7A8A-4397-A8D7-4D2FD9DD3CB5}" srcOrd="1" destOrd="0" presId="urn:microsoft.com/office/officeart/2005/8/layout/vList2"/>
    <dgm:cxn modelId="{FCB2825A-F68A-4E9C-B6A1-91AE0A35B0F5}" type="presParOf" srcId="{79EFCDD2-C0E4-4684-AEE3-A82FB541E318}" destId="{625E557F-0E4C-46CA-B222-D45B3731561B}" srcOrd="2" destOrd="0" presId="urn:microsoft.com/office/officeart/2005/8/layout/vList2"/>
    <dgm:cxn modelId="{895F4BEE-B456-4872-B5DC-FF3059756B55}" type="presParOf" srcId="{79EFCDD2-C0E4-4684-AEE3-A82FB541E318}" destId="{ECB47F77-1069-41F3-BE2C-E19E89B4F825}" srcOrd="3" destOrd="0" presId="urn:microsoft.com/office/officeart/2005/8/layout/vList2"/>
    <dgm:cxn modelId="{B53CE1BB-B910-41B8-B3B0-9F8A265FE8D6}" type="presParOf" srcId="{79EFCDD2-C0E4-4684-AEE3-A82FB541E318}" destId="{DDC6FAAA-3A33-4131-B8D0-0426AABF2D8A}" srcOrd="4" destOrd="0" presId="urn:microsoft.com/office/officeart/2005/8/layout/vList2"/>
    <dgm:cxn modelId="{B5AF5F60-4E1E-4EA1-94CD-6B458A493E3A}" type="presParOf" srcId="{79EFCDD2-C0E4-4684-AEE3-A82FB541E318}" destId="{958061C7-FB32-41E8-9032-ED8FFE186F78}" srcOrd="5" destOrd="0" presId="urn:microsoft.com/office/officeart/2005/8/layout/vList2"/>
    <dgm:cxn modelId="{EB4CC907-F646-4EB1-9174-58DC2F8CAE4F}" type="presParOf" srcId="{79EFCDD2-C0E4-4684-AEE3-A82FB541E318}" destId="{9C91ADD4-4299-4B1E-A6E9-5D56E8015015}" srcOrd="6" destOrd="0" presId="urn:microsoft.com/office/officeart/2005/8/layout/vList2"/>
    <dgm:cxn modelId="{AB99FC39-DE09-4975-A988-996BCB97BC5B}" type="presParOf" srcId="{79EFCDD2-C0E4-4684-AEE3-A82FB541E318}" destId="{91ED263D-EC96-4056-93AC-4F68080578E9}" srcOrd="7" destOrd="0" presId="urn:microsoft.com/office/officeart/2005/8/layout/vList2"/>
    <dgm:cxn modelId="{77465E45-A7C4-4ECB-9090-76ECC3309E8B}" type="presParOf" srcId="{79EFCDD2-C0E4-4684-AEE3-A82FB541E318}" destId="{9FC23782-628A-47C7-ACC4-DB19F570C87A}" srcOrd="8" destOrd="0" presId="urn:microsoft.com/office/officeart/2005/8/layout/vList2"/>
    <dgm:cxn modelId="{8C3FF829-884C-4E21-8313-918B05C348A3}" type="presParOf" srcId="{79EFCDD2-C0E4-4684-AEE3-A82FB541E318}" destId="{0D4147BC-5D1E-4057-ADE7-1F896D47F353}" srcOrd="9" destOrd="0" presId="urn:microsoft.com/office/officeart/2005/8/layout/vList2"/>
    <dgm:cxn modelId="{F6704A55-321A-4EAD-924A-47A71FDE7A11}" type="presParOf" srcId="{79EFCDD2-C0E4-4684-AEE3-A82FB541E318}" destId="{96513233-6319-406C-A818-0D15B4E1E5D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17F98-CA07-43FD-AC41-81B559517B91}">
      <dsp:nvSpPr>
        <dsp:cNvPr id="0" name=""/>
        <dsp:cNvSpPr/>
      </dsp:nvSpPr>
      <dsp:spPr>
        <a:xfrm>
          <a:off x="0" y="23708"/>
          <a:ext cx="5382345" cy="10657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Describe Surplus Plus Initiative</a:t>
          </a:r>
        </a:p>
      </dsp:txBody>
      <dsp:txXfrm>
        <a:off x="52028" y="75736"/>
        <a:ext cx="5278289" cy="961740"/>
      </dsp:txXfrm>
    </dsp:sp>
    <dsp:sp modelId="{A2993B46-3352-4501-B3ED-ED2B806851A3}">
      <dsp:nvSpPr>
        <dsp:cNvPr id="0" name=""/>
        <dsp:cNvSpPr/>
      </dsp:nvSpPr>
      <dsp:spPr>
        <a:xfrm>
          <a:off x="0" y="1161505"/>
          <a:ext cx="5382345" cy="1065796"/>
        </a:xfrm>
        <a:prstGeom prst="roundRect">
          <a:avLst/>
        </a:prstGeom>
        <a:solidFill>
          <a:schemeClr val="accent2">
            <a:hueOff val="-605917"/>
            <a:satOff val="1203"/>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Describe Priority Processing and review key tariff changes</a:t>
          </a:r>
        </a:p>
      </dsp:txBody>
      <dsp:txXfrm>
        <a:off x="52028" y="1213533"/>
        <a:ext cx="5278289" cy="961740"/>
      </dsp:txXfrm>
    </dsp:sp>
    <dsp:sp modelId="{690377DE-404A-4B80-AC56-9D80BB9D6DAC}">
      <dsp:nvSpPr>
        <dsp:cNvPr id="0" name=""/>
        <dsp:cNvSpPr/>
      </dsp:nvSpPr>
      <dsp:spPr>
        <a:xfrm>
          <a:off x="0" y="2299302"/>
          <a:ext cx="5382345" cy="1065796"/>
        </a:xfrm>
        <a:prstGeom prst="roundRect">
          <a:avLst/>
        </a:prstGeom>
        <a:solidFill>
          <a:schemeClr val="accent2">
            <a:hueOff val="-1211835"/>
            <a:satOff val="2405"/>
            <a:lumOff val="-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Answer questions </a:t>
          </a:r>
        </a:p>
      </dsp:txBody>
      <dsp:txXfrm>
        <a:off x="52028" y="2351330"/>
        <a:ext cx="5278289" cy="961740"/>
      </dsp:txXfrm>
    </dsp:sp>
    <dsp:sp modelId="{1B9A5986-5FA8-4FF6-9A34-8D5E5FB499A1}">
      <dsp:nvSpPr>
        <dsp:cNvPr id="0" name=""/>
        <dsp:cNvSpPr/>
      </dsp:nvSpPr>
      <dsp:spPr>
        <a:xfrm>
          <a:off x="0" y="3437098"/>
          <a:ext cx="5382345" cy="1065796"/>
        </a:xfrm>
        <a:prstGeom prst="roundRect">
          <a:avLst/>
        </a:prstGeom>
        <a:solidFill>
          <a:schemeClr val="accent2">
            <a:hueOff val="-1817752"/>
            <a:satOff val="3608"/>
            <a:lumOff val="-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Review approval process and next steps</a:t>
          </a:r>
        </a:p>
      </dsp:txBody>
      <dsp:txXfrm>
        <a:off x="52028" y="3489126"/>
        <a:ext cx="5278289" cy="96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A58AA-10AB-4689-B49A-7C09E3E64C5D}">
      <dsp:nvSpPr>
        <dsp:cNvPr id="0" name=""/>
        <dsp:cNvSpPr/>
      </dsp:nvSpPr>
      <dsp:spPr>
        <a:xfrm>
          <a:off x="0" y="95088"/>
          <a:ext cx="10058401" cy="797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is it? </a:t>
          </a:r>
        </a:p>
      </dsp:txBody>
      <dsp:txXfrm>
        <a:off x="38952" y="134040"/>
        <a:ext cx="9980497" cy="720036"/>
      </dsp:txXfrm>
    </dsp:sp>
    <dsp:sp modelId="{6FFF48FD-2816-4FAE-B62B-423309E651DE}">
      <dsp:nvSpPr>
        <dsp:cNvPr id="0" name=""/>
        <dsp:cNvSpPr/>
      </dsp:nvSpPr>
      <dsp:spPr>
        <a:xfrm>
          <a:off x="0" y="893028"/>
          <a:ext cx="10058401"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 suite of initiatives to accelerate the addition of generating resources in alignment with SPP’s corporate goals</a:t>
          </a:r>
          <a:endParaRPr lang="en-US" sz="2400" kern="1200" dirty="0"/>
        </a:p>
      </dsp:txBody>
      <dsp:txXfrm>
        <a:off x="0" y="893028"/>
        <a:ext cx="10058401" cy="818167"/>
      </dsp:txXfrm>
    </dsp:sp>
    <dsp:sp modelId="{56E93CE5-C6A9-41FC-B537-64AF55FA5578}">
      <dsp:nvSpPr>
        <dsp:cNvPr id="0" name=""/>
        <dsp:cNvSpPr/>
      </dsp:nvSpPr>
      <dsp:spPr>
        <a:xfrm>
          <a:off x="0" y="1711196"/>
          <a:ext cx="10058401" cy="797940"/>
        </a:xfrm>
        <a:prstGeom prst="roundRect">
          <a:avLst/>
        </a:prstGeom>
        <a:solidFill>
          <a:schemeClr val="accent2">
            <a:hueOff val="-1817752"/>
            <a:satOff val="3608"/>
            <a:lumOff val="-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Why is it needed?</a:t>
          </a:r>
        </a:p>
      </dsp:txBody>
      <dsp:txXfrm>
        <a:off x="38952" y="1750148"/>
        <a:ext cx="9980497" cy="720036"/>
      </dsp:txXfrm>
    </dsp:sp>
    <dsp:sp modelId="{CE913C9B-6477-4E88-B9C8-D30ECA1CA376}">
      <dsp:nvSpPr>
        <dsp:cNvPr id="0" name=""/>
        <dsp:cNvSpPr/>
      </dsp:nvSpPr>
      <dsp:spPr>
        <a:xfrm>
          <a:off x="0" y="2509136"/>
          <a:ext cx="10058401"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Expedite projects with limited impact</a:t>
          </a:r>
        </a:p>
        <a:p>
          <a:pPr marL="228600" lvl="1" indent="-228600" algn="l" defTabSz="1066800">
            <a:lnSpc>
              <a:spcPct val="90000"/>
            </a:lnSpc>
            <a:spcBef>
              <a:spcPct val="0"/>
            </a:spcBef>
            <a:spcAft>
              <a:spcPct val="20000"/>
            </a:spcAft>
            <a:buChar char="•"/>
          </a:pPr>
          <a:r>
            <a:rPr lang="en-US" sz="2400" kern="1200" dirty="0"/>
            <a:t>Make efficient use of existing infrastructure</a:t>
          </a:r>
        </a:p>
        <a:p>
          <a:pPr marL="228600" lvl="1" indent="-228600" algn="l" defTabSz="1066800">
            <a:lnSpc>
              <a:spcPct val="90000"/>
            </a:lnSpc>
            <a:spcBef>
              <a:spcPct val="0"/>
            </a:spcBef>
            <a:spcAft>
              <a:spcPct val="20000"/>
            </a:spcAft>
            <a:buChar char="•"/>
          </a:pPr>
          <a:r>
            <a:rPr lang="en-US" sz="2400" kern="1200" dirty="0"/>
            <a:t>Reduce impact to GI queue</a:t>
          </a:r>
        </a:p>
        <a:p>
          <a:pPr marL="228600" lvl="1" indent="-228600" algn="l" defTabSz="1066800">
            <a:lnSpc>
              <a:spcPct val="90000"/>
            </a:lnSpc>
            <a:spcBef>
              <a:spcPct val="0"/>
            </a:spcBef>
            <a:spcAft>
              <a:spcPct val="20000"/>
            </a:spcAft>
            <a:buChar char="•"/>
          </a:pPr>
          <a:r>
            <a:rPr lang="en-US" sz="2400" kern="1200" dirty="0"/>
            <a:t>Make existing processes more efficient and user-friendly</a:t>
          </a:r>
        </a:p>
        <a:p>
          <a:pPr marL="228600" lvl="1" indent="-228600" algn="l" defTabSz="1066800">
            <a:lnSpc>
              <a:spcPct val="90000"/>
            </a:lnSpc>
            <a:spcBef>
              <a:spcPct val="0"/>
            </a:spcBef>
            <a:spcAft>
              <a:spcPct val="20000"/>
            </a:spcAft>
            <a:buChar char="•"/>
          </a:pPr>
          <a:r>
            <a:rPr lang="en-US" sz="2400" kern="1200" dirty="0"/>
            <a:t>Bolster resource adequacy</a:t>
          </a:r>
        </a:p>
      </dsp:txBody>
      <dsp:txXfrm>
        <a:off x="0" y="2509136"/>
        <a:ext cx="10058401" cy="2245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860E-0A0D-40F9-A3A9-94B0D7C0BA3D}">
      <dsp:nvSpPr>
        <dsp:cNvPr id="0" name=""/>
        <dsp:cNvSpPr/>
      </dsp:nvSpPr>
      <dsp:spPr>
        <a:xfrm>
          <a:off x="0" y="248887"/>
          <a:ext cx="10058401"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 it? </a:t>
          </a:r>
        </a:p>
      </dsp:txBody>
      <dsp:txXfrm>
        <a:off x="32670" y="281557"/>
        <a:ext cx="9993061" cy="603900"/>
      </dsp:txXfrm>
    </dsp:sp>
    <dsp:sp modelId="{77A20810-23FA-47AB-9F52-A37B0233D92D}">
      <dsp:nvSpPr>
        <dsp:cNvPr id="0" name=""/>
        <dsp:cNvSpPr/>
      </dsp:nvSpPr>
      <dsp:spPr>
        <a:xfrm>
          <a:off x="0" y="918127"/>
          <a:ext cx="10058401"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New process to quickly add incremental capacity at existing generating facilities</a:t>
          </a:r>
        </a:p>
        <a:p>
          <a:pPr marL="228600" lvl="1" indent="-228600" algn="l" defTabSz="889000">
            <a:lnSpc>
              <a:spcPct val="90000"/>
            </a:lnSpc>
            <a:spcBef>
              <a:spcPct val="0"/>
            </a:spcBef>
            <a:spcAft>
              <a:spcPct val="20000"/>
            </a:spcAft>
            <a:buChar char="•"/>
          </a:pPr>
          <a:r>
            <a:rPr lang="en-US" sz="2000" kern="1200"/>
            <a:t>Permanent add to tariff</a:t>
          </a:r>
        </a:p>
        <a:p>
          <a:pPr marL="228600" lvl="1" indent="-228600" algn="l" defTabSz="889000">
            <a:lnSpc>
              <a:spcPct val="90000"/>
            </a:lnSpc>
            <a:spcBef>
              <a:spcPct val="0"/>
            </a:spcBef>
            <a:spcAft>
              <a:spcPct val="20000"/>
            </a:spcAft>
            <a:buChar char="•"/>
          </a:pPr>
          <a:r>
            <a:rPr lang="en-US" sz="2000" kern="1200"/>
            <a:t>Respects queue priority</a:t>
          </a:r>
        </a:p>
        <a:p>
          <a:pPr marL="228600" lvl="1" indent="-228600" algn="l" defTabSz="889000">
            <a:lnSpc>
              <a:spcPct val="90000"/>
            </a:lnSpc>
            <a:spcBef>
              <a:spcPct val="0"/>
            </a:spcBef>
            <a:spcAft>
              <a:spcPct val="20000"/>
            </a:spcAft>
            <a:buChar char="•"/>
          </a:pPr>
          <a:r>
            <a:rPr lang="en-US" sz="2000" kern="1200"/>
            <a:t>Limited to “shovel-ready” projects</a:t>
          </a:r>
        </a:p>
      </dsp:txBody>
      <dsp:txXfrm>
        <a:off x="0" y="918127"/>
        <a:ext cx="10058401" cy="1506960"/>
      </dsp:txXfrm>
    </dsp:sp>
    <dsp:sp modelId="{0524E74C-D243-4DF0-9516-50FB650456A5}">
      <dsp:nvSpPr>
        <dsp:cNvPr id="0" name=""/>
        <dsp:cNvSpPr/>
      </dsp:nvSpPr>
      <dsp:spPr>
        <a:xfrm>
          <a:off x="0" y="2425087"/>
          <a:ext cx="10058401"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Why is it needed?</a:t>
          </a:r>
        </a:p>
      </dsp:txBody>
      <dsp:txXfrm>
        <a:off x="32670" y="2457757"/>
        <a:ext cx="9993061" cy="603900"/>
      </dsp:txXfrm>
    </dsp:sp>
    <dsp:sp modelId="{47F0AAED-775B-423C-8EB5-6150969095AC}">
      <dsp:nvSpPr>
        <dsp:cNvPr id="0" name=""/>
        <dsp:cNvSpPr/>
      </dsp:nvSpPr>
      <dsp:spPr>
        <a:xfrm>
          <a:off x="0" y="3094327"/>
          <a:ext cx="10058401"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Bolster resource adequacy</a:t>
          </a:r>
        </a:p>
        <a:p>
          <a:pPr marL="228600" lvl="1" indent="-228600" algn="l" defTabSz="889000">
            <a:lnSpc>
              <a:spcPct val="90000"/>
            </a:lnSpc>
            <a:spcBef>
              <a:spcPct val="0"/>
            </a:spcBef>
            <a:spcAft>
              <a:spcPct val="20000"/>
            </a:spcAft>
            <a:buChar char="•"/>
          </a:pPr>
          <a:r>
            <a:rPr lang="en-US" sz="2000" kern="1200"/>
            <a:t>Expedite projects with limited impact</a:t>
          </a:r>
        </a:p>
        <a:p>
          <a:pPr marL="228600" lvl="1" indent="-228600" algn="l" defTabSz="889000">
            <a:lnSpc>
              <a:spcPct val="90000"/>
            </a:lnSpc>
            <a:spcBef>
              <a:spcPct val="0"/>
            </a:spcBef>
            <a:spcAft>
              <a:spcPct val="20000"/>
            </a:spcAft>
            <a:buChar char="•"/>
          </a:pPr>
          <a:r>
            <a:rPr lang="en-US" sz="2000" kern="1200"/>
            <a:t>Make efficient use of existing infrastructure</a:t>
          </a:r>
        </a:p>
        <a:p>
          <a:pPr marL="228600" lvl="1" indent="-228600" algn="l" defTabSz="889000">
            <a:lnSpc>
              <a:spcPct val="90000"/>
            </a:lnSpc>
            <a:spcBef>
              <a:spcPct val="0"/>
            </a:spcBef>
            <a:spcAft>
              <a:spcPct val="20000"/>
            </a:spcAft>
            <a:buChar char="•"/>
          </a:pPr>
          <a:r>
            <a:rPr lang="en-US" sz="2000" kern="1200"/>
            <a:t>Reduce impact to GI queue</a:t>
          </a:r>
        </a:p>
      </dsp:txBody>
      <dsp:txXfrm>
        <a:off x="0" y="3094327"/>
        <a:ext cx="10058401" cy="150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E289-4B77-45C0-BAFE-C28F1BEC1D8C}">
      <dsp:nvSpPr>
        <dsp:cNvPr id="0" name=""/>
        <dsp:cNvSpPr/>
      </dsp:nvSpPr>
      <dsp:spPr>
        <a:xfrm>
          <a:off x="0" y="1857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Connect at an existing POI (like Surplus &amp; Replacement)</a:t>
          </a:r>
        </a:p>
      </dsp:txBody>
      <dsp:txXfrm>
        <a:off x="22617" y="41194"/>
        <a:ext cx="10013167" cy="418086"/>
      </dsp:txXfrm>
    </dsp:sp>
    <dsp:sp modelId="{1A5B342A-F529-4117-B7B4-87915C178A81}">
      <dsp:nvSpPr>
        <dsp:cNvPr id="0" name=""/>
        <dsp:cNvSpPr/>
      </dsp:nvSpPr>
      <dsp:spPr>
        <a:xfrm>
          <a:off x="0" y="53373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Co-located or sited contiguous to an existing generating facility</a:t>
          </a:r>
        </a:p>
      </dsp:txBody>
      <dsp:txXfrm>
        <a:off x="22617" y="556354"/>
        <a:ext cx="10013167" cy="418086"/>
      </dsp:txXfrm>
    </dsp:sp>
    <dsp:sp modelId="{0A6D92B7-1AE4-4A16-938C-6FDFA86EC506}">
      <dsp:nvSpPr>
        <dsp:cNvPr id="0" name=""/>
        <dsp:cNvSpPr/>
      </dsp:nvSpPr>
      <dsp:spPr>
        <a:xfrm>
          <a:off x="0" y="104889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Requested by existing generating facility owner/s</a:t>
          </a:r>
        </a:p>
      </dsp:txBody>
      <dsp:txXfrm>
        <a:off x="22617" y="1071514"/>
        <a:ext cx="10013167" cy="418086"/>
      </dsp:txXfrm>
    </dsp:sp>
    <dsp:sp modelId="{27001239-45F7-49DA-89A7-0048300CD7D2}">
      <dsp:nvSpPr>
        <dsp:cNvPr id="0" name=""/>
        <dsp:cNvSpPr/>
      </dsp:nvSpPr>
      <dsp:spPr>
        <a:xfrm>
          <a:off x="0" y="156405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Shovel-ready</a:t>
          </a:r>
        </a:p>
      </dsp:txBody>
      <dsp:txXfrm>
        <a:off x="22617" y="1586674"/>
        <a:ext cx="10013167" cy="418086"/>
      </dsp:txXfrm>
    </dsp:sp>
    <dsp:sp modelId="{6F392E03-B0DB-4EEB-B7B4-AECC4FE47F52}">
      <dsp:nvSpPr>
        <dsp:cNvPr id="0" name=""/>
        <dsp:cNvSpPr/>
      </dsp:nvSpPr>
      <dsp:spPr>
        <a:xfrm>
          <a:off x="0" y="2027377"/>
          <a:ext cx="10058401"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Show major equipment is on order</a:t>
          </a:r>
        </a:p>
        <a:p>
          <a:pPr marL="114300" lvl="1" indent="-114300" algn="l" defTabSz="622300">
            <a:lnSpc>
              <a:spcPct val="90000"/>
            </a:lnSpc>
            <a:spcBef>
              <a:spcPct val="0"/>
            </a:spcBef>
            <a:spcAft>
              <a:spcPct val="20000"/>
            </a:spcAft>
            <a:buChar char="•"/>
          </a:pPr>
          <a:r>
            <a:rPr lang="en-US" sz="1400" kern="1200"/>
            <a:t>Show 100% site control for generating facility &amp; tie line</a:t>
          </a:r>
        </a:p>
        <a:p>
          <a:pPr marL="114300" lvl="1" indent="-114300" algn="l" defTabSz="622300">
            <a:lnSpc>
              <a:spcPct val="90000"/>
            </a:lnSpc>
            <a:spcBef>
              <a:spcPct val="0"/>
            </a:spcBef>
            <a:spcAft>
              <a:spcPct val="20000"/>
            </a:spcAft>
            <a:buChar char="•"/>
          </a:pPr>
          <a:r>
            <a:rPr lang="en-US" sz="1400" kern="1200"/>
            <a:t>Show permits &amp; certificates are in-hand or in-progress &amp; attainable</a:t>
          </a:r>
        </a:p>
        <a:p>
          <a:pPr marL="114300" lvl="1" indent="-114300" algn="l" defTabSz="622300">
            <a:lnSpc>
              <a:spcPct val="90000"/>
            </a:lnSpc>
            <a:spcBef>
              <a:spcPct val="0"/>
            </a:spcBef>
            <a:spcAft>
              <a:spcPct val="20000"/>
            </a:spcAft>
            <a:buChar char="•"/>
          </a:pPr>
          <a:r>
            <a:rPr lang="en-US" sz="1400" kern="1200"/>
            <a:t>Show 100% financing secured</a:t>
          </a:r>
        </a:p>
        <a:p>
          <a:pPr marL="114300" lvl="1" indent="-114300" algn="l" defTabSz="622300">
            <a:lnSpc>
              <a:spcPct val="90000"/>
            </a:lnSpc>
            <a:spcBef>
              <a:spcPct val="0"/>
            </a:spcBef>
            <a:spcAft>
              <a:spcPct val="20000"/>
            </a:spcAft>
            <a:buChar char="•"/>
          </a:pPr>
          <a:r>
            <a:rPr lang="en-US" sz="1400" kern="1200"/>
            <a:t>Plan commercial operation within 5 years of submission with standard GIA extension permitted</a:t>
          </a:r>
        </a:p>
        <a:p>
          <a:pPr marL="114300" lvl="1" indent="-114300" algn="l" defTabSz="622300">
            <a:lnSpc>
              <a:spcPct val="90000"/>
            </a:lnSpc>
            <a:spcBef>
              <a:spcPct val="0"/>
            </a:spcBef>
            <a:spcAft>
              <a:spcPct val="20000"/>
            </a:spcAft>
            <a:buChar char="•"/>
          </a:pPr>
          <a:r>
            <a:rPr lang="en-US" sz="1400" kern="1200"/>
            <a:t>Study deposits 1.5x DISIS</a:t>
          </a:r>
        </a:p>
        <a:p>
          <a:pPr marL="114300" lvl="1" indent="-114300" algn="l" defTabSz="622300">
            <a:lnSpc>
              <a:spcPct val="90000"/>
            </a:lnSpc>
            <a:spcBef>
              <a:spcPct val="0"/>
            </a:spcBef>
            <a:spcAft>
              <a:spcPct val="20000"/>
            </a:spcAft>
            <a:buChar char="•"/>
          </a:pPr>
          <a:r>
            <a:rPr lang="en-US" sz="1400" kern="1200"/>
            <a:t>Financial Security One 2x DISIS</a:t>
          </a:r>
        </a:p>
      </dsp:txBody>
      <dsp:txXfrm>
        <a:off x="0" y="2027377"/>
        <a:ext cx="10058401" cy="1825740"/>
      </dsp:txXfrm>
    </dsp:sp>
    <dsp:sp modelId="{ECFC5D1B-C995-4185-98C1-03E363692EF3}">
      <dsp:nvSpPr>
        <dsp:cNvPr id="0" name=""/>
        <dsp:cNvSpPr/>
      </dsp:nvSpPr>
      <dsp:spPr>
        <a:xfrm>
          <a:off x="0" y="385311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Capacity increase limited to 20% over existing capacity</a:t>
          </a:r>
        </a:p>
      </dsp:txBody>
      <dsp:txXfrm>
        <a:off x="22617" y="3875734"/>
        <a:ext cx="10013167" cy="418086"/>
      </dsp:txXfrm>
    </dsp:sp>
    <dsp:sp modelId="{D13B7E8E-AAA0-4C1C-AA33-594F2741A868}">
      <dsp:nvSpPr>
        <dsp:cNvPr id="0" name=""/>
        <dsp:cNvSpPr/>
      </dsp:nvSpPr>
      <dsp:spPr>
        <a:xfrm>
          <a:off x="0" y="4368277"/>
          <a:ext cx="10058401" cy="463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second request at the same POI can’t be made within 12 months of the first request </a:t>
          </a:r>
        </a:p>
      </dsp:txBody>
      <dsp:txXfrm>
        <a:off x="22617" y="4390894"/>
        <a:ext cx="10013167" cy="418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6AAA6-6C43-46D3-A20E-F1E41F24EBCC}">
      <dsp:nvSpPr>
        <dsp:cNvPr id="0" name=""/>
        <dsp:cNvSpPr/>
      </dsp:nvSpPr>
      <dsp:spPr>
        <a:xfrm>
          <a:off x="0" y="82110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Serial processing – not clustered</a:t>
          </a:r>
        </a:p>
      </dsp:txBody>
      <dsp:txXfrm>
        <a:off x="23874" y="844981"/>
        <a:ext cx="10010653" cy="441312"/>
      </dsp:txXfrm>
    </dsp:sp>
    <dsp:sp modelId="{625E557F-0E4C-46CA-B222-D45B3731561B}">
      <dsp:nvSpPr>
        <dsp:cNvPr id="0" name=""/>
        <dsp:cNvSpPr/>
      </dsp:nvSpPr>
      <dsp:spPr>
        <a:xfrm>
          <a:off x="0" y="136488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Queue priority ahead of requests in current open window (haven’t yet started study)</a:t>
          </a:r>
        </a:p>
      </dsp:txBody>
      <dsp:txXfrm>
        <a:off x="23874" y="1388761"/>
        <a:ext cx="10010653" cy="441312"/>
      </dsp:txXfrm>
    </dsp:sp>
    <dsp:sp modelId="{DDC6FAAA-3A33-4131-B8D0-0426AABF2D8A}">
      <dsp:nvSpPr>
        <dsp:cNvPr id="0" name=""/>
        <dsp:cNvSpPr/>
      </dsp:nvSpPr>
      <dsp:spPr>
        <a:xfrm>
          <a:off x="0" y="190866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Same fuel-based dispatch as DISIS</a:t>
          </a:r>
        </a:p>
      </dsp:txBody>
      <dsp:txXfrm>
        <a:off x="23874" y="1932541"/>
        <a:ext cx="10010653" cy="441312"/>
      </dsp:txXfrm>
    </dsp:sp>
    <dsp:sp modelId="{9C91ADD4-4299-4B1E-A6E9-5D56E8015015}">
      <dsp:nvSpPr>
        <dsp:cNvPr id="0" name=""/>
        <dsp:cNvSpPr/>
      </dsp:nvSpPr>
      <dsp:spPr>
        <a:xfrm>
          <a:off x="0" y="245244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Same impact analysis as DISIS: steady-state, stability, short-circuit in a single 90-day phase</a:t>
          </a:r>
        </a:p>
      </dsp:txBody>
      <dsp:txXfrm>
        <a:off x="23874" y="2476321"/>
        <a:ext cx="10010653" cy="441312"/>
      </dsp:txXfrm>
    </dsp:sp>
    <dsp:sp modelId="{9FC23782-628A-47C7-ACC4-DB19F570C87A}">
      <dsp:nvSpPr>
        <dsp:cNvPr id="0" name=""/>
        <dsp:cNvSpPr/>
      </dsp:nvSpPr>
      <dsp:spPr>
        <a:xfrm>
          <a:off x="0" y="299622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Same facilities study as existing</a:t>
          </a:r>
        </a:p>
      </dsp:txBody>
      <dsp:txXfrm>
        <a:off x="23874" y="3020101"/>
        <a:ext cx="10010653" cy="441312"/>
      </dsp:txXfrm>
    </dsp:sp>
    <dsp:sp modelId="{96513233-6319-406C-A818-0D15B4E1E5D4}">
      <dsp:nvSpPr>
        <dsp:cNvPr id="0" name=""/>
        <dsp:cNvSpPr/>
      </dsp:nvSpPr>
      <dsp:spPr>
        <a:xfrm>
          <a:off x="0" y="3540007"/>
          <a:ext cx="10058401" cy="489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Same directly assigned cost allocation as existing GI</a:t>
          </a:r>
        </a:p>
      </dsp:txBody>
      <dsp:txXfrm>
        <a:off x="23874" y="3563881"/>
        <a:ext cx="10010653" cy="4413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35AF5-4935-4BB8-8F34-D7DDDE5CEAC5}" type="datetimeFigureOut">
              <a:rPr lang="en-US" smtClean="0"/>
              <a:t>6/15/2025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418DCC-7D75-4CEA-9450-03C0852D97C5}" type="slidenum">
              <a:rPr lang="en-US" smtClean="0"/>
              <a:t>‹#›</a:t>
            </a:fld>
            <a:endParaRPr lang="en-US"/>
          </a:p>
        </p:txBody>
      </p:sp>
    </p:spTree>
    <p:extLst>
      <p:ext uri="{BB962C8B-B14F-4D97-AF65-F5344CB8AC3E}">
        <p14:creationId xmlns:p14="http://schemas.microsoft.com/office/powerpoint/2010/main" val="119985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1CA914-5900-4E26-9B8A-24335DD36EB1}" type="datetimeFigureOut">
              <a:rPr lang="en-US" smtClean="0"/>
              <a:t>6/15/2025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E61CA-B4B6-036A-39E6-83879970F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95BB6-34ED-F72A-8CC6-506B42266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D84D-A3C1-BC63-8B8E-12DE49562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7467F7-26F3-BD98-B8EC-30E620C029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673A0-9730-427B-BB97-18C0C28887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5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673A0-9730-427B-BB97-18C0C28887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64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25550153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4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271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447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3750240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5A0C-191E-B1CB-D615-FABF2C48A9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E24CEB-659E-8C58-00E9-18C4CA84161C}"/>
              </a:ext>
            </a:extLst>
          </p:cNvPr>
          <p:cNvSpPr>
            <a:spLocks noGrp="1"/>
          </p:cNvSpPr>
          <p:nvPr>
            <p:ph type="dt" sz="half" idx="10"/>
          </p:nvPr>
        </p:nvSpPr>
        <p:spPr/>
        <p:txBody>
          <a:bodyPr/>
          <a:lstStyle/>
          <a:p>
            <a:fld id="{F98B47EF-2ACA-4A53-9CA3-46A7C8033480}" type="datetimeFigureOut">
              <a:rPr lang="en-US" smtClean="0"/>
              <a:pPr/>
              <a:t>6/15/2025</a:t>
            </a:fld>
            <a:endParaRPr lang="en-US"/>
          </a:p>
        </p:txBody>
      </p:sp>
      <p:sp>
        <p:nvSpPr>
          <p:cNvPr id="4" name="Footer Placeholder 3">
            <a:extLst>
              <a:ext uri="{FF2B5EF4-FFF2-40B4-BE49-F238E27FC236}">
                <a16:creationId xmlns:a16="http://schemas.microsoft.com/office/drawing/2014/main" id="{01484588-153D-8CB1-823E-F7298B9FB4C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936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26512577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Tree>
    <p:extLst>
      <p:ext uri="{BB962C8B-B14F-4D97-AF65-F5344CB8AC3E}">
        <p14:creationId xmlns:p14="http://schemas.microsoft.com/office/powerpoint/2010/main" val="6374707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50407218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5016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536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Tree>
    <p:extLst>
      <p:ext uri="{BB962C8B-B14F-4D97-AF65-F5344CB8AC3E}">
        <p14:creationId xmlns:p14="http://schemas.microsoft.com/office/powerpoint/2010/main" val="39264738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950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8876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97334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22416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76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3053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585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03396081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2"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1824067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
        <p:nvSpPr>
          <p:cNvPr id="15"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416304940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16252091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146816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170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066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0987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89170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497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50098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360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902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656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893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2202687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Purpose Key Points">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8" t="21704" b="20027"/>
          <a:stretch/>
        </p:blipFill>
        <p:spPr>
          <a:xfrm>
            <a:off x="3287" y="0"/>
            <a:ext cx="11471564" cy="6871855"/>
          </a:xfrm>
          <a:prstGeom prst="rect">
            <a:avLst/>
          </a:prstGeom>
          <a:solidFill>
            <a:schemeClr val="accent1"/>
          </a:solidFill>
        </p:spPr>
      </p:pic>
      <p:sp>
        <p:nvSpPr>
          <p:cNvPr id="3" name="Subtitle 2"/>
          <p:cNvSpPr>
            <a:spLocks noGrp="1"/>
          </p:cNvSpPr>
          <p:nvPr>
            <p:ph type="subTitle" idx="1" hasCustomPrompt="1"/>
          </p:nvPr>
        </p:nvSpPr>
        <p:spPr>
          <a:xfrm>
            <a:off x="1226189" y="1925775"/>
            <a:ext cx="10050013" cy="886008"/>
          </a:xfrm>
        </p:spPr>
        <p:txBody>
          <a:bodyPr>
            <a:normAutofit/>
          </a:bodyPr>
          <a:lstStyle>
            <a:lvl1pPr marL="0" indent="0" algn="l">
              <a:buNone/>
              <a:defRPr sz="24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In 1-2 sentences, describe your project and why you’re recommending it.</a:t>
            </a:r>
          </a:p>
        </p:txBody>
      </p:sp>
      <p:sp>
        <p:nvSpPr>
          <p:cNvPr id="21" name="Oval 20"/>
          <p:cNvSpPr/>
          <p:nvPr userDrawn="1"/>
        </p:nvSpPr>
        <p:spPr bwMode="ltGray">
          <a:xfrm>
            <a:off x="11680382" y="6363350"/>
            <a:ext cx="348347" cy="3558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4394" y="300509"/>
            <a:ext cx="2377722" cy="820313"/>
          </a:xfrm>
          <a:prstGeom prst="rect">
            <a:avLst/>
          </a:prstGeom>
        </p:spPr>
      </p:pic>
      <p:sp>
        <p:nvSpPr>
          <p:cNvPr id="28" name="Subtitle 2"/>
          <p:cNvSpPr txBox="1">
            <a:spLocks/>
          </p:cNvSpPr>
          <p:nvPr userDrawn="1"/>
        </p:nvSpPr>
        <p:spPr>
          <a:xfrm>
            <a:off x="1226188" y="1327365"/>
            <a:ext cx="10050013" cy="4701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None/>
              <a:defRPr sz="2400" kern="1200" cap="none" baseline="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b="0">
                <a:latin typeface="Segoe UI Black" panose="020B0A02040204020203" pitchFamily="34" charset="0"/>
                <a:ea typeface="Segoe UI Black" panose="020B0A02040204020203" pitchFamily="34" charset="0"/>
                <a:cs typeface="Segoe UI" panose="020B0502040204020203" pitchFamily="34" charset="0"/>
              </a:rPr>
              <a:t>PURPOSE</a:t>
            </a:r>
          </a:p>
        </p:txBody>
      </p:sp>
      <p:sp>
        <p:nvSpPr>
          <p:cNvPr id="29" name="Subtitle 2"/>
          <p:cNvSpPr txBox="1">
            <a:spLocks/>
          </p:cNvSpPr>
          <p:nvPr userDrawn="1"/>
        </p:nvSpPr>
        <p:spPr>
          <a:xfrm>
            <a:off x="1226187" y="2981689"/>
            <a:ext cx="10050013" cy="4701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None/>
              <a:defRPr sz="2400" kern="1200" cap="none" baseline="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b="0">
                <a:latin typeface="Segoe UI Black" panose="020B0A02040204020203" pitchFamily="34" charset="0"/>
                <a:ea typeface="Segoe UI Black" panose="020B0A02040204020203" pitchFamily="34" charset="0"/>
                <a:cs typeface="Segoe UI" panose="020B0502040204020203" pitchFamily="34" charset="0"/>
              </a:rPr>
              <a:t>ESSENTIAL</a:t>
            </a:r>
            <a:r>
              <a:rPr lang="en-US" sz="2800" b="0" baseline="0">
                <a:latin typeface="Segoe UI Black" panose="020B0A02040204020203" pitchFamily="34" charset="0"/>
                <a:ea typeface="Segoe UI Black" panose="020B0A02040204020203" pitchFamily="34" charset="0"/>
                <a:cs typeface="Segoe UI" panose="020B0502040204020203" pitchFamily="34" charset="0"/>
              </a:rPr>
              <a:t> POINTS</a:t>
            </a:r>
            <a:endParaRPr lang="en-US" sz="2800" b="0">
              <a:latin typeface="Segoe UI Black" panose="020B0A02040204020203" pitchFamily="34" charset="0"/>
              <a:ea typeface="Segoe UI Black" panose="020B0A02040204020203" pitchFamily="34" charset="0"/>
              <a:cs typeface="Segoe UI" panose="020B0502040204020203" pitchFamily="34" charset="0"/>
            </a:endParaRPr>
          </a:p>
        </p:txBody>
      </p:sp>
      <p:sp>
        <p:nvSpPr>
          <p:cNvPr id="9" name="Text Placeholder 8"/>
          <p:cNvSpPr>
            <a:spLocks noGrp="1"/>
          </p:cNvSpPr>
          <p:nvPr>
            <p:ph type="body" sz="quarter" idx="10" hasCustomPrompt="1"/>
          </p:nvPr>
        </p:nvSpPr>
        <p:spPr>
          <a:xfrm>
            <a:off x="1226186" y="3621731"/>
            <a:ext cx="10050013" cy="2659183"/>
          </a:xfrm>
        </p:spPr>
        <p:txBody>
          <a:bodyPr>
            <a:normAutofit/>
          </a:bodyPr>
          <a:lstStyle>
            <a:lvl1pPr marL="342900" indent="-342900">
              <a:buFont typeface="Arial" panose="020B0604020202020204" pitchFamily="34" charset="0"/>
              <a:buChar char="•"/>
              <a:defRPr sz="2400" baseline="0">
                <a:latin typeface="Segoe UI Light" panose="020B0502040204020203" pitchFamily="34" charset="0"/>
                <a:cs typeface="Segoe UI Light" panose="020B0502040204020203" pitchFamily="34" charset="0"/>
              </a:defRPr>
            </a:lvl1pPr>
            <a:lvl2pPr>
              <a:defRPr sz="2400">
                <a:latin typeface="Segoe UI Light" panose="020B0502040204020203" pitchFamily="34" charset="0"/>
                <a:cs typeface="Segoe UI Light" panose="020B0502040204020203" pitchFamily="34" charset="0"/>
              </a:defRPr>
            </a:lvl2pPr>
            <a:lvl3pPr>
              <a:defRPr sz="2400">
                <a:latin typeface="Segoe UI Light" panose="020B0502040204020203" pitchFamily="34" charset="0"/>
                <a:cs typeface="Segoe UI Light" panose="020B0502040204020203" pitchFamily="34" charset="0"/>
              </a:defRPr>
            </a:lvl3pPr>
            <a:lvl4pPr>
              <a:defRPr sz="2400">
                <a:latin typeface="Segoe UI Light" panose="020B0502040204020203" pitchFamily="34" charset="0"/>
                <a:cs typeface="Segoe UI Light" panose="020B0502040204020203" pitchFamily="34" charset="0"/>
              </a:defRPr>
            </a:lvl4pPr>
            <a:lvl5pPr>
              <a:defRPr sz="2400">
                <a:latin typeface="Segoe UI Light" panose="020B0502040204020203" pitchFamily="34" charset="0"/>
                <a:cs typeface="Segoe UI Light" panose="020B0502040204020203" pitchFamily="34" charset="0"/>
              </a:defRPr>
            </a:lvl5pPr>
          </a:lstStyle>
          <a:p>
            <a:pPr lvl="0"/>
            <a:r>
              <a:rPr lang="en-US"/>
              <a:t>Use a few short bullets to summarize your recommendation’s key messages</a:t>
            </a:r>
          </a:p>
        </p:txBody>
      </p:sp>
    </p:spTree>
    <p:extLst>
      <p:ext uri="{BB962C8B-B14F-4D97-AF65-F5344CB8AC3E}">
        <p14:creationId xmlns:p14="http://schemas.microsoft.com/office/powerpoint/2010/main" val="8614867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63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09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169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0113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113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6/15/2025</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73968573"/>
      </p:ext>
    </p:extLst>
  </p:cSld>
  <p:clrMap bg1="lt1" tx1="dk1" bg2="lt2" tx2="dk2" accent1="accent1" accent2="accent2" accent3="accent3" accent4="accent4" accent5="accent5" accent6="accent6" hlink="hlink" folHlink="folHlink"/>
  <p:sldLayoutIdLst>
    <p:sldLayoutId id="2147483752" r:id="rId1"/>
    <p:sldLayoutId id="2147483745" r:id="rId2"/>
    <p:sldLayoutId id="2147483746" r:id="rId3"/>
    <p:sldLayoutId id="2147483734" r:id="rId4"/>
    <p:sldLayoutId id="2147483736" r:id="rId5"/>
    <p:sldLayoutId id="2147483738" r:id="rId6"/>
    <p:sldLayoutId id="2147483753" r:id="rId7"/>
    <p:sldLayoutId id="2147483739" r:id="rId8"/>
    <p:sldLayoutId id="2147483754" r:id="rId9"/>
    <p:sldLayoutId id="2147483755" r:id="rId10"/>
    <p:sldLayoutId id="2147483740" r:id="rId11"/>
    <p:sldLayoutId id="2147483741" r:id="rId12"/>
    <p:sldLayoutId id="2147483747" r:id="rId13"/>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6/15/2025</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27905186"/>
      </p:ext>
    </p:extLst>
  </p:cSld>
  <p:clrMap bg1="lt1" tx1="dk1" bg2="lt2" tx2="dk2" accent1="accent1" accent2="accent2" accent3="accent3" accent4="accent4" accent5="accent5" accent6="accent6" hlink="hlink" folHlink="folHlink"/>
  <p:sldLayoutIdLst>
    <p:sldLayoutId id="2147483770"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6/15/2025</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2023725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spurdy@spp.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ylon, outdoor object&#10;&#10;AI-generated content may be incorrect." hidden="1">
            <a:extLst>
              <a:ext uri="{FF2B5EF4-FFF2-40B4-BE49-F238E27FC236}">
                <a16:creationId xmlns:a16="http://schemas.microsoft.com/office/drawing/2014/main" id="{00A73973-3647-74EA-A867-FBCAD2EF7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 y="0"/>
            <a:ext cx="13903157" cy="7820526"/>
          </a:xfrm>
          <a:prstGeom prst="rect">
            <a:avLst/>
          </a:prstGeom>
        </p:spPr>
      </p:pic>
      <p:pic>
        <p:nvPicPr>
          <p:cNvPr id="7" name="Picture 6" descr="A picture containing pylon, outdoor object&#10;&#10;AI-generated content may be incorrect.">
            <a:extLst>
              <a:ext uri="{FF2B5EF4-FFF2-40B4-BE49-F238E27FC236}">
                <a16:creationId xmlns:a16="http://schemas.microsoft.com/office/drawing/2014/main" id="{DC46D81B-AE5F-6A3E-058A-A7F51346EDA5}"/>
              </a:ext>
            </a:extLst>
          </p:cNvPr>
          <p:cNvPicPr>
            <a:picLocks noChangeAspect="1"/>
          </p:cNvPicPr>
          <p:nvPr/>
        </p:nvPicPr>
        <p:blipFill>
          <a:blip r:embed="rId2" cstate="print">
            <a:extLst>
              <a:ext uri="{28A0092B-C50C-407E-A947-70E740481C1C}">
                <a14:useLocalDpi xmlns:a14="http://schemas.microsoft.com/office/drawing/2010/main" val="0"/>
              </a:ext>
            </a:extLst>
          </a:blip>
          <a:srcRect l="12308" b="12308"/>
          <a:stretch/>
        </p:blipFill>
        <p:spPr>
          <a:xfrm flipH="1">
            <a:off x="-3" y="0"/>
            <a:ext cx="12192001" cy="6858000"/>
          </a:xfrm>
          <a:prstGeom prst="rect">
            <a:avLst/>
          </a:prstGeom>
        </p:spPr>
      </p:pic>
      <p:sp>
        <p:nvSpPr>
          <p:cNvPr id="8" name="Rectangle 7">
            <a:extLst>
              <a:ext uri="{FF2B5EF4-FFF2-40B4-BE49-F238E27FC236}">
                <a16:creationId xmlns:a16="http://schemas.microsoft.com/office/drawing/2014/main" id="{2DEB0E88-63A1-6C80-35B4-0AC523FD6DA5}"/>
              </a:ext>
            </a:extLst>
          </p:cNvPr>
          <p:cNvSpPr/>
          <p:nvPr/>
        </p:nvSpPr>
        <p:spPr>
          <a:xfrm>
            <a:off x="0" y="0"/>
            <a:ext cx="12192000" cy="6858000"/>
          </a:xfrm>
          <a:prstGeom prst="rect">
            <a:avLst/>
          </a:prstGeom>
          <a:gradFill flip="none" rotWithShape="1">
            <a:gsLst>
              <a:gs pos="5000">
                <a:schemeClr val="accent3"/>
              </a:gs>
              <a:gs pos="60000">
                <a:srgbClr val="002060">
                  <a:lumMod val="90000"/>
                  <a:lumOff val="10000"/>
                  <a:alpha val="85000"/>
                </a:srgbClr>
              </a:gs>
              <a:gs pos="33000">
                <a:srgbClr val="002060">
                  <a:lumMod val="90000"/>
                  <a:lumOff val="10000"/>
                  <a:alpha val="85000"/>
                </a:srgbClr>
              </a:gs>
              <a:gs pos="95000">
                <a:schemeClr val="accent3"/>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ign&#10;&#10;AI-generated content may be incorrect.">
            <a:extLst>
              <a:ext uri="{FF2B5EF4-FFF2-40B4-BE49-F238E27FC236}">
                <a16:creationId xmlns:a16="http://schemas.microsoft.com/office/drawing/2014/main" id="{06B27690-F129-2357-CA12-148E9B87D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2" y="479384"/>
            <a:ext cx="1145347" cy="584604"/>
          </a:xfrm>
          <a:prstGeom prst="rect">
            <a:avLst/>
          </a:prstGeom>
        </p:spPr>
      </p:pic>
      <p:sp>
        <p:nvSpPr>
          <p:cNvPr id="2" name="Title 3">
            <a:extLst>
              <a:ext uri="{FF2B5EF4-FFF2-40B4-BE49-F238E27FC236}">
                <a16:creationId xmlns:a16="http://schemas.microsoft.com/office/drawing/2014/main" id="{E74773DB-E146-3DA6-E17D-45F08C46E221}"/>
              </a:ext>
            </a:extLst>
          </p:cNvPr>
          <p:cNvSpPr txBox="1">
            <a:spLocks/>
          </p:cNvSpPr>
          <p:nvPr/>
        </p:nvSpPr>
        <p:spPr>
          <a:xfrm>
            <a:off x="1064406" y="1853772"/>
            <a:ext cx="10069032" cy="2965621"/>
          </a:xfrm>
          <a:prstGeom prst="rect">
            <a:avLst/>
          </a:prstGeom>
        </p:spPr>
        <p:txBody>
          <a:bodyPr vert="horz" lIns="91440" tIns="45720" rIns="91440" bIns="45720" rtlCol="0" anchor="ctr">
            <a:normAutofit/>
          </a:bodyPr>
          <a:lst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z="5400">
                <a:solidFill>
                  <a:schemeClr val="bg1"/>
                </a:solidFill>
              </a:rPr>
              <a:t>Surplus Plus Enhancement Education Session</a:t>
            </a:r>
          </a:p>
        </p:txBody>
      </p:sp>
      <p:sp>
        <p:nvSpPr>
          <p:cNvPr id="3" name="Subtitle 6">
            <a:extLst>
              <a:ext uri="{FF2B5EF4-FFF2-40B4-BE49-F238E27FC236}">
                <a16:creationId xmlns:a16="http://schemas.microsoft.com/office/drawing/2014/main" id="{3F60053B-79B4-BC99-E2A8-41D2401085C4}"/>
              </a:ext>
            </a:extLst>
          </p:cNvPr>
          <p:cNvSpPr txBox="1">
            <a:spLocks/>
          </p:cNvSpPr>
          <p:nvPr/>
        </p:nvSpPr>
        <p:spPr>
          <a:xfrm>
            <a:off x="1058562" y="4337657"/>
            <a:ext cx="8253880" cy="1757251"/>
          </a:xfrm>
          <a:prstGeom prst="rect">
            <a:avLst/>
          </a:prstGeom>
        </p:spPr>
        <p:txBody>
          <a:bodyPr/>
          <a:lst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50000"/>
              </a:lnSpc>
              <a:spcBef>
                <a:spcPts val="600"/>
              </a:spcBef>
              <a:spcAft>
                <a:spcPts val="600"/>
              </a:spcAft>
              <a:buClr>
                <a:prstClr val="white">
                  <a:lumMod val="65000"/>
                  <a:lumOff val="35000"/>
                </a:prstClr>
              </a:buClr>
              <a:buSzTx/>
              <a:buFont typeface="Arial" panose="020B0604020202020204" pitchFamily="34" charset="0"/>
              <a:buNone/>
              <a:tabLst/>
              <a:defRPr/>
            </a:pPr>
            <a:r>
              <a:rPr kumimoji="0" lang="en-US" sz="3200" b="0" i="0" u="none" strike="noStrike" kern="1200" cap="all" normalizeH="0" noProof="0">
                <a:ln>
                  <a:noFill/>
                </a:ln>
                <a:solidFill>
                  <a:prstClr val="white"/>
                </a:solidFill>
                <a:effectLst/>
                <a:uLnTx/>
                <a:uFillTx/>
                <a:latin typeface="Segoe UI Light" panose="020B0502040204020203" pitchFamily="34" charset="0"/>
                <a:ea typeface="+mn-ea"/>
                <a:cs typeface="Segoe UI Light" panose="020B0502040204020203" pitchFamily="34" charset="0"/>
              </a:rPr>
              <a:t>June 13, 2025</a:t>
            </a:r>
          </a:p>
          <a:p>
            <a:pPr marL="0" marR="0" lvl="0" indent="0" algn="l" defTabSz="914400" rtl="0" eaLnBrk="1" fontAlgn="auto" latinLnBrk="0" hangingPunct="1">
              <a:lnSpc>
                <a:spcPct val="50000"/>
              </a:lnSpc>
              <a:spcBef>
                <a:spcPts val="600"/>
              </a:spcBef>
              <a:spcAft>
                <a:spcPts val="600"/>
              </a:spcAft>
              <a:buClr>
                <a:prstClr val="white">
                  <a:lumMod val="65000"/>
                  <a:lumOff val="35000"/>
                </a:prstClr>
              </a:buClr>
              <a:buSzTx/>
              <a:buFont typeface="Arial" panose="020B0604020202020204" pitchFamily="34" charset="0"/>
              <a:buNone/>
              <a:tabLst/>
              <a:defRPr/>
            </a:pPr>
            <a:r>
              <a:rPr kumimoji="0" lang="en-US" sz="3200" b="0" i="0" u="none" strike="noStrike" kern="1200" cap="all" normalizeH="0" noProof="0">
                <a:ln>
                  <a:noFill/>
                </a:ln>
                <a:solidFill>
                  <a:prstClr val="white"/>
                </a:solidFill>
                <a:effectLst/>
                <a:uLnTx/>
                <a:uFillTx/>
                <a:latin typeface="Segoe UI Light" panose="020B0502040204020203" pitchFamily="34" charset="0"/>
                <a:ea typeface="+mn-ea"/>
                <a:cs typeface="Segoe UI Light" panose="020B0502040204020203" pitchFamily="34" charset="0"/>
              </a:rPr>
              <a:t>Steve Purdy</a:t>
            </a:r>
          </a:p>
          <a:p>
            <a:pPr marL="0" marR="0" lvl="0" indent="0" algn="l" defTabSz="914400" rtl="0" eaLnBrk="1" fontAlgn="auto" latinLnBrk="0" hangingPunct="1">
              <a:lnSpc>
                <a:spcPct val="50000"/>
              </a:lnSpc>
              <a:spcBef>
                <a:spcPts val="600"/>
              </a:spcBef>
              <a:spcAft>
                <a:spcPts val="600"/>
              </a:spcAft>
              <a:buClr>
                <a:prstClr val="white">
                  <a:lumMod val="65000"/>
                  <a:lumOff val="35000"/>
                </a:prstClr>
              </a:buClr>
              <a:buSzTx/>
              <a:buFont typeface="Arial" panose="020B0604020202020204" pitchFamily="34" charset="0"/>
              <a:buNone/>
              <a:tabLst/>
              <a:defRPr/>
            </a:pPr>
            <a:r>
              <a:rPr kumimoji="0" lang="en-US" sz="3200" b="0" i="0" u="none" strike="noStrike" kern="1200" cap="all" normalizeH="0" noProof="0">
                <a:ln>
                  <a:noFill/>
                </a:ln>
                <a:solidFill>
                  <a:prstClr val="white"/>
                </a:solidFill>
                <a:effectLst/>
                <a:uLnTx/>
                <a:uFillTx/>
                <a:latin typeface="Segoe UI Light" panose="020B0502040204020203" pitchFamily="34" charset="0"/>
                <a:ea typeface="+mn-ea"/>
                <a:cs typeface="Segoe UI Light" panose="020B0502040204020203" pitchFamily="34" charset="0"/>
              </a:rPr>
              <a:t>technical Director Engineering Policy</a:t>
            </a:r>
          </a:p>
        </p:txBody>
      </p:sp>
      <p:sp>
        <p:nvSpPr>
          <p:cNvPr id="15" name="TextBox 14">
            <a:extLst>
              <a:ext uri="{FF2B5EF4-FFF2-40B4-BE49-F238E27FC236}">
                <a16:creationId xmlns:a16="http://schemas.microsoft.com/office/drawing/2014/main" id="{F00DFF86-EF3E-619F-93AA-DB31FB004C20}"/>
              </a:ext>
            </a:extLst>
          </p:cNvPr>
          <p:cNvSpPr txBox="1"/>
          <p:nvPr/>
        </p:nvSpPr>
        <p:spPr bwMode="white">
          <a:xfrm>
            <a:off x="4211237" y="6390804"/>
            <a:ext cx="1833837" cy="276999"/>
          </a:xfrm>
          <a:prstGeom prst="rect">
            <a:avLst/>
          </a:prstGeom>
          <a:noFill/>
        </p:spPr>
        <p:txBody>
          <a:bodyPr wrap="square" rtlCol="0">
            <a:spAutoFit/>
          </a:bodyPr>
          <a:lstStyle/>
          <a:p>
            <a:r>
              <a:rPr lang="en-US" sz="1200" err="1">
                <a:solidFill>
                  <a:prstClr val="white"/>
                </a:solidFill>
                <a:latin typeface="Segoe UI Semilight" panose="020B0402040204020203" pitchFamily="34" charset="0"/>
                <a:cs typeface="Segoe UI Semilight" panose="020B0402040204020203" pitchFamily="34" charset="0"/>
              </a:rPr>
              <a:t>SouthwestPowerPool</a:t>
            </a:r>
            <a:endParaRPr lang="en-US" sz="1200">
              <a:solidFill>
                <a:prstClr val="white"/>
              </a:solidFill>
              <a:latin typeface="Segoe UI Semilight" panose="020B0402040204020203" pitchFamily="34" charset="0"/>
              <a:cs typeface="Segoe UI Semilight" panose="020B0402040204020203" pitchFamily="34" charset="0"/>
            </a:endParaRPr>
          </a:p>
        </p:txBody>
      </p:sp>
      <p:sp>
        <p:nvSpPr>
          <p:cNvPr id="16" name="TextBox 15">
            <a:extLst>
              <a:ext uri="{FF2B5EF4-FFF2-40B4-BE49-F238E27FC236}">
                <a16:creationId xmlns:a16="http://schemas.microsoft.com/office/drawing/2014/main" id="{AE5BB230-9988-53EA-E909-6292463C025D}"/>
              </a:ext>
            </a:extLst>
          </p:cNvPr>
          <p:cNvSpPr txBox="1"/>
          <p:nvPr/>
        </p:nvSpPr>
        <p:spPr bwMode="white">
          <a:xfrm>
            <a:off x="6380514" y="6376351"/>
            <a:ext cx="979933" cy="276999"/>
          </a:xfrm>
          <a:prstGeom prst="rect">
            <a:avLst/>
          </a:prstGeom>
          <a:noFill/>
        </p:spPr>
        <p:txBody>
          <a:bodyPr wrap="square" rtlCol="0">
            <a:spAutoFit/>
          </a:bodyPr>
          <a:lstStyle/>
          <a:p>
            <a:r>
              <a:rPr lang="en-US" sz="1200" err="1">
                <a:solidFill>
                  <a:prstClr val="white"/>
                </a:solidFill>
                <a:latin typeface="Segoe UI Semilight" panose="020B0402040204020203" pitchFamily="34" charset="0"/>
                <a:cs typeface="Segoe UI Semilight" panose="020B0402040204020203" pitchFamily="34" charset="0"/>
              </a:rPr>
              <a:t>SPPorg</a:t>
            </a:r>
            <a:endParaRPr lang="en-US" sz="1200">
              <a:solidFill>
                <a:prstClr val="white"/>
              </a:solidFill>
              <a:latin typeface="Segoe UI Semilight" panose="020B0402040204020203" pitchFamily="34" charset="0"/>
              <a:cs typeface="Segoe UI Semilight" panose="020B0402040204020203" pitchFamily="34" charset="0"/>
            </a:endParaRPr>
          </a:p>
        </p:txBody>
      </p:sp>
      <p:sp>
        <p:nvSpPr>
          <p:cNvPr id="17" name="TextBox 16">
            <a:extLst>
              <a:ext uri="{FF2B5EF4-FFF2-40B4-BE49-F238E27FC236}">
                <a16:creationId xmlns:a16="http://schemas.microsoft.com/office/drawing/2014/main" id="{5B679AD6-911D-1F1F-F503-AAD2AD48667C}"/>
              </a:ext>
            </a:extLst>
          </p:cNvPr>
          <p:cNvSpPr txBox="1"/>
          <p:nvPr/>
        </p:nvSpPr>
        <p:spPr bwMode="white">
          <a:xfrm>
            <a:off x="7585616" y="6376351"/>
            <a:ext cx="1929074" cy="276999"/>
          </a:xfrm>
          <a:prstGeom prst="rect">
            <a:avLst/>
          </a:prstGeom>
          <a:noFill/>
        </p:spPr>
        <p:txBody>
          <a:bodyPr wrap="square" rtlCol="0">
            <a:spAutoFit/>
          </a:bodyPr>
          <a:lstStyle/>
          <a:p>
            <a:r>
              <a:rPr lang="en-US" sz="1200">
                <a:solidFill>
                  <a:prstClr val="white"/>
                </a:solidFill>
                <a:latin typeface="Segoe UI Semilight" panose="020B0402040204020203" pitchFamily="34" charset="0"/>
                <a:cs typeface="Segoe UI Semilight" panose="020B0402040204020203" pitchFamily="34" charset="0"/>
              </a:rPr>
              <a:t>southwest-power-pool</a:t>
            </a:r>
          </a:p>
        </p:txBody>
      </p:sp>
      <p:pic>
        <p:nvPicPr>
          <p:cNvPr id="18" name="Picture 17">
            <a:extLst>
              <a:ext uri="{FF2B5EF4-FFF2-40B4-BE49-F238E27FC236}">
                <a16:creationId xmlns:a16="http://schemas.microsoft.com/office/drawing/2014/main" id="{9D6E7D80-DECE-5227-F243-41506196B3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20" name="Picture 19">
            <a:extLst>
              <a:ext uri="{FF2B5EF4-FFF2-40B4-BE49-F238E27FC236}">
                <a16:creationId xmlns:a16="http://schemas.microsoft.com/office/drawing/2014/main" id="{C6DA3582-BADB-0C37-D580-4513F08B26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a:extLst>
              <a:ext uri="{FF2B5EF4-FFF2-40B4-BE49-F238E27FC236}">
                <a16:creationId xmlns:a16="http://schemas.microsoft.com/office/drawing/2014/main" id="{FF48A877-0DA4-C034-92F2-13D00123525B}"/>
              </a:ext>
            </a:extLst>
          </p:cNvPr>
          <p:cNvSpPr>
            <a:spLocks noChangeArrowheads="1"/>
          </p:cNvSpPr>
          <p:nvPr/>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i="1">
              <a:solidFill>
                <a:srgbClr val="000000"/>
              </a:solidFill>
              <a:latin typeface="Segoe UI Semilight" panose="020B0402040204020203" pitchFamily="34" charset="0"/>
              <a:cs typeface="Segoe UI Semilight" panose="020B0402040204020203" pitchFamily="34" charset="0"/>
            </a:endParaRPr>
          </a:p>
          <a:p>
            <a:r>
              <a:rPr lang="en-US" altLang="en-US" sz="900" i="1">
                <a:solidFill>
                  <a:srgbClr val="FFFFFF"/>
                </a:solidFill>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pic>
        <p:nvPicPr>
          <p:cNvPr id="22" name="Picture 21">
            <a:extLst>
              <a:ext uri="{FF2B5EF4-FFF2-40B4-BE49-F238E27FC236}">
                <a16:creationId xmlns:a16="http://schemas.microsoft.com/office/drawing/2014/main" id="{B1B78CBD-EFD0-6D4A-62EF-D29DA3A881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12713" y="6390804"/>
            <a:ext cx="297489" cy="297489"/>
          </a:xfrm>
          <a:prstGeom prst="rect">
            <a:avLst/>
          </a:prstGeom>
        </p:spPr>
      </p:pic>
    </p:spTree>
    <p:extLst>
      <p:ext uri="{BB962C8B-B14F-4D97-AF65-F5344CB8AC3E}">
        <p14:creationId xmlns:p14="http://schemas.microsoft.com/office/powerpoint/2010/main" val="259822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02296-B6FD-83AB-3DB9-F62939CD3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9A06C-42FC-631B-0CDA-8A3F04843FFA}"/>
              </a:ext>
            </a:extLst>
          </p:cNvPr>
          <p:cNvSpPr>
            <a:spLocks noGrp="1"/>
          </p:cNvSpPr>
          <p:nvPr>
            <p:ph type="title"/>
          </p:nvPr>
        </p:nvSpPr>
        <p:spPr/>
        <p:txBody>
          <a:bodyPr/>
          <a:lstStyle/>
          <a:p>
            <a:r>
              <a:rPr lang="en-US">
                <a:solidFill>
                  <a:schemeClr val="accent2"/>
                </a:solidFill>
              </a:rPr>
              <a:t>Priority Processing: </a:t>
            </a:r>
            <a:r>
              <a:rPr lang="en-US"/>
              <a:t>Benefits &amp; Risks</a:t>
            </a:r>
          </a:p>
        </p:txBody>
      </p:sp>
      <p:sp>
        <p:nvSpPr>
          <p:cNvPr id="3" name="Content Placeholder 2">
            <a:extLst>
              <a:ext uri="{FF2B5EF4-FFF2-40B4-BE49-F238E27FC236}">
                <a16:creationId xmlns:a16="http://schemas.microsoft.com/office/drawing/2014/main" id="{1AE0454B-9077-363E-6D73-E4318CBD30B4}"/>
              </a:ext>
            </a:extLst>
          </p:cNvPr>
          <p:cNvSpPr>
            <a:spLocks noGrp="1"/>
          </p:cNvSpPr>
          <p:nvPr>
            <p:ph sz="half" idx="1"/>
          </p:nvPr>
        </p:nvSpPr>
        <p:spPr>
          <a:xfrm>
            <a:off x="1073790" y="1906620"/>
            <a:ext cx="4946010" cy="4377447"/>
          </a:xfrm>
        </p:spPr>
        <p:txBody>
          <a:bodyPr>
            <a:normAutofit fontScale="92500" lnSpcReduction="10000"/>
          </a:bodyPr>
          <a:lstStyle/>
          <a:p>
            <a:pPr marL="0" indent="0">
              <a:buNone/>
            </a:pPr>
            <a:r>
              <a:rPr lang="en-US"/>
              <a:t>Request any time - No need to wait for an open window</a:t>
            </a:r>
          </a:p>
          <a:p>
            <a:pPr marL="0" indent="0">
              <a:buNone/>
            </a:pPr>
            <a:r>
              <a:rPr lang="en-US"/>
              <a:t>Impact results in 90 days – </a:t>
            </a:r>
          </a:p>
          <a:p>
            <a:pPr lvl="1"/>
            <a:r>
              <a:rPr lang="en-US"/>
              <a:t>No wait for cluster study to start</a:t>
            </a:r>
          </a:p>
          <a:p>
            <a:pPr lvl="1"/>
            <a:r>
              <a:rPr lang="en-US"/>
              <a:t>No study delay due to volume of other requests in cluster</a:t>
            </a:r>
          </a:p>
          <a:p>
            <a:pPr marL="0" indent="0">
              <a:buNone/>
            </a:pPr>
            <a:r>
              <a:rPr lang="en-US"/>
              <a:t>Costs tied only to impact of request - not driven by other requests in cluster</a:t>
            </a:r>
          </a:p>
        </p:txBody>
      </p:sp>
      <p:sp>
        <p:nvSpPr>
          <p:cNvPr id="4" name="Content Placeholder 3">
            <a:extLst>
              <a:ext uri="{FF2B5EF4-FFF2-40B4-BE49-F238E27FC236}">
                <a16:creationId xmlns:a16="http://schemas.microsoft.com/office/drawing/2014/main" id="{C497464C-CE13-2F53-4C1E-337E47B93054}"/>
              </a:ext>
            </a:extLst>
          </p:cNvPr>
          <p:cNvSpPr>
            <a:spLocks noGrp="1"/>
          </p:cNvSpPr>
          <p:nvPr>
            <p:ph sz="half" idx="2"/>
          </p:nvPr>
        </p:nvSpPr>
        <p:spPr>
          <a:xfrm>
            <a:off x="6172200" y="1906620"/>
            <a:ext cx="4965970" cy="4377448"/>
          </a:xfrm>
        </p:spPr>
        <p:txBody>
          <a:bodyPr>
            <a:normAutofit fontScale="92500" lnSpcReduction="10000"/>
          </a:bodyPr>
          <a:lstStyle/>
          <a:p>
            <a:pPr marL="0" indent="0">
              <a:buNone/>
            </a:pPr>
            <a:r>
              <a:rPr lang="en-US"/>
              <a:t>Bear 100% of upgrade costs and study costs – </a:t>
            </a:r>
          </a:p>
          <a:p>
            <a:pPr lvl="1"/>
            <a:r>
              <a:rPr lang="en-US"/>
              <a:t>No cost sharing with other requests </a:t>
            </a:r>
          </a:p>
          <a:p>
            <a:pPr lvl="1"/>
            <a:r>
              <a:rPr lang="en-US"/>
              <a:t>No capacity sharing with other requests</a:t>
            </a:r>
          </a:p>
          <a:p>
            <a:pPr lvl="1"/>
            <a:r>
              <a:rPr lang="en-US"/>
              <a:t>No upgrade optimization</a:t>
            </a:r>
          </a:p>
          <a:p>
            <a:pPr marL="0" indent="0">
              <a:buNone/>
            </a:pPr>
            <a:r>
              <a:rPr lang="en-US"/>
              <a:t>No GRID-C cost-certainty</a:t>
            </a:r>
          </a:p>
          <a:p>
            <a:pPr marL="0" indent="0">
              <a:buNone/>
            </a:pPr>
            <a:r>
              <a:rPr lang="en-US"/>
              <a:t>Restudies could increase</a:t>
            </a:r>
          </a:p>
          <a:p>
            <a:pPr marL="0" indent="0">
              <a:buNone/>
            </a:pPr>
            <a:endParaRPr lang="en-US"/>
          </a:p>
          <a:p>
            <a:endParaRPr lang="en-US"/>
          </a:p>
          <a:p>
            <a:pPr lvl="1"/>
            <a:endParaRPr lang="en-US"/>
          </a:p>
        </p:txBody>
      </p:sp>
      <p:sp>
        <p:nvSpPr>
          <p:cNvPr id="5" name="Rectangle 4">
            <a:extLst>
              <a:ext uri="{FF2B5EF4-FFF2-40B4-BE49-F238E27FC236}">
                <a16:creationId xmlns:a16="http://schemas.microsoft.com/office/drawing/2014/main" id="{D941C81D-E27F-2199-FF4D-32DA982EF9CB}"/>
              </a:ext>
            </a:extLst>
          </p:cNvPr>
          <p:cNvSpPr/>
          <p:nvPr/>
        </p:nvSpPr>
        <p:spPr>
          <a:xfrm>
            <a:off x="1073790" y="1367537"/>
            <a:ext cx="4946010" cy="4480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t>Benefits</a:t>
            </a:r>
          </a:p>
        </p:txBody>
      </p:sp>
      <p:sp>
        <p:nvSpPr>
          <p:cNvPr id="6" name="Rectangle 5">
            <a:extLst>
              <a:ext uri="{FF2B5EF4-FFF2-40B4-BE49-F238E27FC236}">
                <a16:creationId xmlns:a16="http://schemas.microsoft.com/office/drawing/2014/main" id="{F9DD7AA2-ACFD-26E5-86F1-8FA71E7E47EB}"/>
              </a:ext>
            </a:extLst>
          </p:cNvPr>
          <p:cNvSpPr/>
          <p:nvPr/>
        </p:nvSpPr>
        <p:spPr>
          <a:xfrm>
            <a:off x="6172200" y="1367537"/>
            <a:ext cx="4965970" cy="448055"/>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t>Risks/Drawbacks</a:t>
            </a:r>
          </a:p>
        </p:txBody>
      </p:sp>
    </p:spTree>
    <p:extLst>
      <p:ext uri="{BB962C8B-B14F-4D97-AF65-F5344CB8AC3E}">
        <p14:creationId xmlns:p14="http://schemas.microsoft.com/office/powerpoint/2010/main" val="163148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B346-B309-6321-381E-E5548AB7F4D9}"/>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Timeline</a:t>
            </a:r>
            <a:endParaRPr lang="en-US"/>
          </a:p>
        </p:txBody>
      </p:sp>
      <p:graphicFrame>
        <p:nvGraphicFramePr>
          <p:cNvPr id="5" name="Table 4">
            <a:extLst>
              <a:ext uri="{FF2B5EF4-FFF2-40B4-BE49-F238E27FC236}">
                <a16:creationId xmlns:a16="http://schemas.microsoft.com/office/drawing/2014/main" id="{78702966-E8D0-66FF-7C9E-20E673C15F43}"/>
              </a:ext>
            </a:extLst>
          </p:cNvPr>
          <p:cNvGraphicFramePr>
            <a:graphicFrameLocks noGrp="1"/>
          </p:cNvGraphicFramePr>
          <p:nvPr>
            <p:extLst>
              <p:ext uri="{D42A27DB-BD31-4B8C-83A1-F6EECF244321}">
                <p14:modId xmlns:p14="http://schemas.microsoft.com/office/powerpoint/2010/main" val="204897006"/>
              </p:ext>
            </p:extLst>
          </p:nvPr>
        </p:nvGraphicFramePr>
        <p:xfrm>
          <a:off x="637454" y="1510018"/>
          <a:ext cx="10917104" cy="4450080"/>
        </p:xfrm>
        <a:graphic>
          <a:graphicData uri="http://schemas.openxmlformats.org/drawingml/2006/table">
            <a:tbl>
              <a:tblPr firstRow="1" bandRow="1">
                <a:tableStyleId>{073A0DAA-6AF3-43AB-8588-CEC1D06C72B9}</a:tableStyleId>
              </a:tblPr>
              <a:tblGrid>
                <a:gridCol w="992464">
                  <a:extLst>
                    <a:ext uri="{9D8B030D-6E8A-4147-A177-3AD203B41FA5}">
                      <a16:colId xmlns:a16="http://schemas.microsoft.com/office/drawing/2014/main" val="3154040146"/>
                    </a:ext>
                  </a:extLst>
                </a:gridCol>
                <a:gridCol w="992464">
                  <a:extLst>
                    <a:ext uri="{9D8B030D-6E8A-4147-A177-3AD203B41FA5}">
                      <a16:colId xmlns:a16="http://schemas.microsoft.com/office/drawing/2014/main" val="1202577126"/>
                    </a:ext>
                  </a:extLst>
                </a:gridCol>
                <a:gridCol w="992464">
                  <a:extLst>
                    <a:ext uri="{9D8B030D-6E8A-4147-A177-3AD203B41FA5}">
                      <a16:colId xmlns:a16="http://schemas.microsoft.com/office/drawing/2014/main" val="2092117456"/>
                    </a:ext>
                  </a:extLst>
                </a:gridCol>
                <a:gridCol w="992464">
                  <a:extLst>
                    <a:ext uri="{9D8B030D-6E8A-4147-A177-3AD203B41FA5}">
                      <a16:colId xmlns:a16="http://schemas.microsoft.com/office/drawing/2014/main" val="3964759092"/>
                    </a:ext>
                  </a:extLst>
                </a:gridCol>
                <a:gridCol w="992464">
                  <a:extLst>
                    <a:ext uri="{9D8B030D-6E8A-4147-A177-3AD203B41FA5}">
                      <a16:colId xmlns:a16="http://schemas.microsoft.com/office/drawing/2014/main" val="2382842081"/>
                    </a:ext>
                  </a:extLst>
                </a:gridCol>
                <a:gridCol w="992464">
                  <a:extLst>
                    <a:ext uri="{9D8B030D-6E8A-4147-A177-3AD203B41FA5}">
                      <a16:colId xmlns:a16="http://schemas.microsoft.com/office/drawing/2014/main" val="1185889362"/>
                    </a:ext>
                  </a:extLst>
                </a:gridCol>
                <a:gridCol w="992464">
                  <a:extLst>
                    <a:ext uri="{9D8B030D-6E8A-4147-A177-3AD203B41FA5}">
                      <a16:colId xmlns:a16="http://schemas.microsoft.com/office/drawing/2014/main" val="2219734346"/>
                    </a:ext>
                  </a:extLst>
                </a:gridCol>
                <a:gridCol w="992464">
                  <a:extLst>
                    <a:ext uri="{9D8B030D-6E8A-4147-A177-3AD203B41FA5}">
                      <a16:colId xmlns:a16="http://schemas.microsoft.com/office/drawing/2014/main" val="1442258498"/>
                    </a:ext>
                  </a:extLst>
                </a:gridCol>
                <a:gridCol w="992464">
                  <a:extLst>
                    <a:ext uri="{9D8B030D-6E8A-4147-A177-3AD203B41FA5}">
                      <a16:colId xmlns:a16="http://schemas.microsoft.com/office/drawing/2014/main" val="1142338662"/>
                    </a:ext>
                  </a:extLst>
                </a:gridCol>
                <a:gridCol w="992464">
                  <a:extLst>
                    <a:ext uri="{9D8B030D-6E8A-4147-A177-3AD203B41FA5}">
                      <a16:colId xmlns:a16="http://schemas.microsoft.com/office/drawing/2014/main" val="2781195902"/>
                    </a:ext>
                  </a:extLst>
                </a:gridCol>
                <a:gridCol w="992464">
                  <a:extLst>
                    <a:ext uri="{9D8B030D-6E8A-4147-A177-3AD203B41FA5}">
                      <a16:colId xmlns:a16="http://schemas.microsoft.com/office/drawing/2014/main" val="2365102678"/>
                    </a:ext>
                  </a:extLst>
                </a:gridCol>
              </a:tblGrid>
              <a:tr h="370840">
                <a:tc>
                  <a:txBody>
                    <a:bodyPr/>
                    <a:lstStyle/>
                    <a:p>
                      <a:pPr algn="ctr"/>
                      <a:r>
                        <a:rPr lang="en-US"/>
                        <a:t>Aug</a:t>
                      </a:r>
                    </a:p>
                  </a:txBody>
                  <a:tcPr/>
                </a:tc>
                <a:tc>
                  <a:txBody>
                    <a:bodyPr/>
                    <a:lstStyle/>
                    <a:p>
                      <a:pPr algn="ctr"/>
                      <a:r>
                        <a:rPr lang="en-US"/>
                        <a:t>Sep</a:t>
                      </a:r>
                    </a:p>
                  </a:txBody>
                  <a:tcPr/>
                </a:tc>
                <a:tc>
                  <a:txBody>
                    <a:bodyPr/>
                    <a:lstStyle/>
                    <a:p>
                      <a:pPr algn="ctr"/>
                      <a:r>
                        <a:rPr lang="en-US"/>
                        <a:t>Oct</a:t>
                      </a:r>
                    </a:p>
                  </a:txBody>
                  <a:tcPr/>
                </a:tc>
                <a:tc>
                  <a:txBody>
                    <a:bodyPr/>
                    <a:lstStyle/>
                    <a:p>
                      <a:pPr algn="ctr"/>
                      <a:r>
                        <a:rPr lang="en-US"/>
                        <a:t>Nov</a:t>
                      </a:r>
                    </a:p>
                  </a:txBody>
                  <a:tcPr/>
                </a:tc>
                <a:tc>
                  <a:txBody>
                    <a:bodyPr/>
                    <a:lstStyle/>
                    <a:p>
                      <a:pPr algn="ctr"/>
                      <a:r>
                        <a:rPr lang="en-US"/>
                        <a:t>Dec</a:t>
                      </a:r>
                    </a:p>
                  </a:txBody>
                  <a:tcPr/>
                </a:tc>
                <a:tc>
                  <a:txBody>
                    <a:bodyPr/>
                    <a:lstStyle/>
                    <a:p>
                      <a:pPr algn="ctr"/>
                      <a:r>
                        <a:rPr lang="en-US"/>
                        <a:t>Jan</a:t>
                      </a:r>
                    </a:p>
                  </a:txBody>
                  <a:tcPr/>
                </a:tc>
                <a:tc>
                  <a:txBody>
                    <a:bodyPr/>
                    <a:lstStyle/>
                    <a:p>
                      <a:pPr algn="ctr"/>
                      <a:r>
                        <a:rPr lang="en-US"/>
                        <a:t>Feb</a:t>
                      </a:r>
                    </a:p>
                  </a:txBody>
                  <a:tcPr/>
                </a:tc>
                <a:tc>
                  <a:txBody>
                    <a:bodyPr/>
                    <a:lstStyle/>
                    <a:p>
                      <a:pPr algn="ctr"/>
                      <a:r>
                        <a:rPr lang="en-US"/>
                        <a:t>Mar</a:t>
                      </a:r>
                    </a:p>
                  </a:txBody>
                  <a:tcPr/>
                </a:tc>
                <a:tc>
                  <a:txBody>
                    <a:bodyPr/>
                    <a:lstStyle/>
                    <a:p>
                      <a:pPr algn="ctr"/>
                      <a:r>
                        <a:rPr lang="en-US"/>
                        <a:t>Apr</a:t>
                      </a:r>
                    </a:p>
                  </a:txBody>
                  <a:tcPr/>
                </a:tc>
                <a:tc>
                  <a:txBody>
                    <a:bodyPr/>
                    <a:lstStyle/>
                    <a:p>
                      <a:pPr algn="ctr"/>
                      <a:r>
                        <a:rPr lang="en-US"/>
                        <a:t>May</a:t>
                      </a:r>
                    </a:p>
                  </a:txBody>
                  <a:tcPr/>
                </a:tc>
                <a:tc>
                  <a:txBody>
                    <a:bodyPr/>
                    <a:lstStyle/>
                    <a:p>
                      <a:pPr algn="ctr"/>
                      <a:r>
                        <a:rPr lang="en-US"/>
                        <a:t>Jun</a:t>
                      </a:r>
                    </a:p>
                  </a:txBody>
                  <a:tcPr/>
                </a:tc>
                <a:extLst>
                  <a:ext uri="{0D108BD9-81ED-4DB2-BD59-A6C34878D82A}">
                    <a16:rowId xmlns:a16="http://schemas.microsoft.com/office/drawing/2014/main" val="261180697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6718780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766965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6355835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010028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2496304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05262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226966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6838438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60723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1732851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79314080"/>
                  </a:ext>
                </a:extLst>
              </a:tr>
            </a:tbl>
          </a:graphicData>
        </a:graphic>
      </p:graphicFrame>
      <p:sp>
        <p:nvSpPr>
          <p:cNvPr id="6" name="Rectangle: Rounded Corners 5">
            <a:extLst>
              <a:ext uri="{FF2B5EF4-FFF2-40B4-BE49-F238E27FC236}">
                <a16:creationId xmlns:a16="http://schemas.microsoft.com/office/drawing/2014/main" id="{31E923E1-2A3B-9198-DF6C-28B02BDF1E53}"/>
              </a:ext>
            </a:extLst>
          </p:cNvPr>
          <p:cNvSpPr/>
          <p:nvPr/>
        </p:nvSpPr>
        <p:spPr>
          <a:xfrm>
            <a:off x="637442" y="2353977"/>
            <a:ext cx="2966995" cy="3657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Priority SIS 90d</a:t>
            </a:r>
          </a:p>
        </p:txBody>
      </p:sp>
      <p:sp>
        <p:nvSpPr>
          <p:cNvPr id="8" name="Rectangle: Rounded Corners 7">
            <a:extLst>
              <a:ext uri="{FF2B5EF4-FFF2-40B4-BE49-F238E27FC236}">
                <a16:creationId xmlns:a16="http://schemas.microsoft.com/office/drawing/2014/main" id="{12D07B69-A961-B287-85A2-36F7800002DB}"/>
              </a:ext>
            </a:extLst>
          </p:cNvPr>
          <p:cNvSpPr/>
          <p:nvPr/>
        </p:nvSpPr>
        <p:spPr>
          <a:xfrm>
            <a:off x="3629496" y="2353977"/>
            <a:ext cx="627321" cy="3657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a:t>PDP</a:t>
            </a:r>
          </a:p>
        </p:txBody>
      </p:sp>
      <p:sp>
        <p:nvSpPr>
          <p:cNvPr id="9" name="Rectangle: Rounded Corners 8">
            <a:extLst>
              <a:ext uri="{FF2B5EF4-FFF2-40B4-BE49-F238E27FC236}">
                <a16:creationId xmlns:a16="http://schemas.microsoft.com/office/drawing/2014/main" id="{599C384A-12E1-2A2C-ACA3-02D88C36D858}"/>
              </a:ext>
            </a:extLst>
          </p:cNvPr>
          <p:cNvSpPr/>
          <p:nvPr/>
        </p:nvSpPr>
        <p:spPr>
          <a:xfrm>
            <a:off x="4281876" y="2353977"/>
            <a:ext cx="1967023" cy="3657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IFS 60d</a:t>
            </a:r>
          </a:p>
        </p:txBody>
      </p:sp>
      <p:cxnSp>
        <p:nvCxnSpPr>
          <p:cNvPr id="14" name="Straight Arrow Connector 13">
            <a:extLst>
              <a:ext uri="{FF2B5EF4-FFF2-40B4-BE49-F238E27FC236}">
                <a16:creationId xmlns:a16="http://schemas.microsoft.com/office/drawing/2014/main" id="{D32A2AC8-05F8-31B7-361D-09E1ED1B78B7}"/>
              </a:ext>
            </a:extLst>
          </p:cNvPr>
          <p:cNvCxnSpPr/>
          <p:nvPr/>
        </p:nvCxnSpPr>
        <p:spPr>
          <a:xfrm>
            <a:off x="612395" y="2096871"/>
            <a:ext cx="5611457" cy="0"/>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A2146F23-5D12-CA6D-6AAB-BA404ACE1F59}"/>
              </a:ext>
            </a:extLst>
          </p:cNvPr>
          <p:cNvSpPr txBox="1"/>
          <p:nvPr/>
        </p:nvSpPr>
        <p:spPr>
          <a:xfrm>
            <a:off x="3010982" y="1926611"/>
            <a:ext cx="814282" cy="34051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a:t>≤172d</a:t>
            </a:r>
          </a:p>
        </p:txBody>
      </p:sp>
      <p:cxnSp>
        <p:nvCxnSpPr>
          <p:cNvPr id="17" name="Straight Arrow Connector 16">
            <a:extLst>
              <a:ext uri="{FF2B5EF4-FFF2-40B4-BE49-F238E27FC236}">
                <a16:creationId xmlns:a16="http://schemas.microsoft.com/office/drawing/2014/main" id="{A30E7429-E980-8C92-F656-7880D0C12824}"/>
              </a:ext>
            </a:extLst>
          </p:cNvPr>
          <p:cNvCxnSpPr>
            <a:cxnSpLocks/>
            <a:endCxn id="18" idx="0"/>
          </p:cNvCxnSpPr>
          <p:nvPr/>
        </p:nvCxnSpPr>
        <p:spPr>
          <a:xfrm>
            <a:off x="3604437" y="2719737"/>
            <a:ext cx="0" cy="27227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A60DD09E-3DAC-19D1-69F1-F6F5FB4EC016}"/>
              </a:ext>
            </a:extLst>
          </p:cNvPr>
          <p:cNvSpPr txBox="1"/>
          <p:nvPr/>
        </p:nvSpPr>
        <p:spPr>
          <a:xfrm>
            <a:off x="3032617" y="2992010"/>
            <a:ext cx="114363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a:t>PSIS Study Report</a:t>
            </a:r>
          </a:p>
        </p:txBody>
      </p:sp>
      <p:sp>
        <p:nvSpPr>
          <p:cNvPr id="19" name="TextBox 18">
            <a:extLst>
              <a:ext uri="{FF2B5EF4-FFF2-40B4-BE49-F238E27FC236}">
                <a16:creationId xmlns:a16="http://schemas.microsoft.com/office/drawing/2014/main" id="{CFB499EB-AEA3-0DEA-7083-43619D621DAA}"/>
              </a:ext>
            </a:extLst>
          </p:cNvPr>
          <p:cNvSpPr txBox="1"/>
          <p:nvPr/>
        </p:nvSpPr>
        <p:spPr>
          <a:xfrm>
            <a:off x="5677079" y="2992010"/>
            <a:ext cx="114363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a:t>IFS Study Report</a:t>
            </a:r>
          </a:p>
        </p:txBody>
      </p:sp>
      <p:cxnSp>
        <p:nvCxnSpPr>
          <p:cNvPr id="21" name="Straight Arrow Connector 20">
            <a:extLst>
              <a:ext uri="{FF2B5EF4-FFF2-40B4-BE49-F238E27FC236}">
                <a16:creationId xmlns:a16="http://schemas.microsoft.com/office/drawing/2014/main" id="{B34AABB3-1AF2-F8C1-AA15-5B087245C9E3}"/>
              </a:ext>
            </a:extLst>
          </p:cNvPr>
          <p:cNvCxnSpPr>
            <a:cxnSpLocks/>
            <a:endCxn id="19" idx="0"/>
          </p:cNvCxnSpPr>
          <p:nvPr/>
        </p:nvCxnSpPr>
        <p:spPr>
          <a:xfrm>
            <a:off x="6248899" y="2548632"/>
            <a:ext cx="0" cy="44337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Diamond 9">
            <a:extLst>
              <a:ext uri="{FF2B5EF4-FFF2-40B4-BE49-F238E27FC236}">
                <a16:creationId xmlns:a16="http://schemas.microsoft.com/office/drawing/2014/main" id="{14E688AE-679C-2DF7-5EB8-CC8631F71456}"/>
              </a:ext>
            </a:extLst>
          </p:cNvPr>
          <p:cNvSpPr/>
          <p:nvPr/>
        </p:nvSpPr>
        <p:spPr>
          <a:xfrm>
            <a:off x="6066018" y="3794800"/>
            <a:ext cx="365760" cy="365760"/>
          </a:xfrm>
          <a:prstGeom prst="diamond">
            <a:avLst/>
          </a:prstGeom>
        </p:spPr>
        <p:style>
          <a:lnRef idx="1">
            <a:schemeClr val="accent4"/>
          </a:lnRef>
          <a:fillRef idx="3">
            <a:schemeClr val="accent4"/>
          </a:fillRef>
          <a:effectRef idx="2">
            <a:schemeClr val="accent4"/>
          </a:effectRef>
          <a:fontRef idx="minor">
            <a:schemeClr val="lt1"/>
          </a:fontRef>
        </p:style>
        <p:txBody>
          <a:bodyPr wrap="none" rtlCol="0" anchor="ctr"/>
          <a:lstStyle/>
          <a:p>
            <a:pPr algn="ctr"/>
            <a:r>
              <a:rPr lang="en-US" sz="1400"/>
              <a:t>GIA</a:t>
            </a:r>
          </a:p>
        </p:txBody>
      </p:sp>
      <p:sp>
        <p:nvSpPr>
          <p:cNvPr id="23" name="TextBox 22">
            <a:extLst>
              <a:ext uri="{FF2B5EF4-FFF2-40B4-BE49-F238E27FC236}">
                <a16:creationId xmlns:a16="http://schemas.microsoft.com/office/drawing/2014/main" id="{AC3269B9-EDA0-FA28-E0A6-578022961F8A}"/>
              </a:ext>
            </a:extLst>
          </p:cNvPr>
          <p:cNvSpPr txBox="1"/>
          <p:nvPr/>
        </p:nvSpPr>
        <p:spPr>
          <a:xfrm>
            <a:off x="193559" y="2993609"/>
            <a:ext cx="924238"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a:t>Request</a:t>
            </a:r>
          </a:p>
        </p:txBody>
      </p:sp>
      <p:cxnSp>
        <p:nvCxnSpPr>
          <p:cNvPr id="25" name="Straight Arrow Connector 24">
            <a:extLst>
              <a:ext uri="{FF2B5EF4-FFF2-40B4-BE49-F238E27FC236}">
                <a16:creationId xmlns:a16="http://schemas.microsoft.com/office/drawing/2014/main" id="{EC7B8649-67B6-CED6-4F5E-8E48C2090F9F}"/>
              </a:ext>
            </a:extLst>
          </p:cNvPr>
          <p:cNvCxnSpPr>
            <a:cxnSpLocks/>
            <a:stCxn id="23" idx="0"/>
          </p:cNvCxnSpPr>
          <p:nvPr/>
        </p:nvCxnSpPr>
        <p:spPr>
          <a:xfrm flipV="1">
            <a:off x="655678" y="2719737"/>
            <a:ext cx="0" cy="27387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BFE8EBB4-E351-467D-920D-339390467009}"/>
              </a:ext>
            </a:extLst>
          </p:cNvPr>
          <p:cNvCxnSpPr>
            <a:cxnSpLocks/>
            <a:stCxn id="19" idx="2"/>
            <a:endCxn id="10" idx="0"/>
          </p:cNvCxnSpPr>
          <p:nvPr/>
        </p:nvCxnSpPr>
        <p:spPr>
          <a:xfrm flipH="1">
            <a:off x="6248898" y="3570892"/>
            <a:ext cx="1" cy="22390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Rectangle: Rounded Corners 39">
            <a:extLst>
              <a:ext uri="{FF2B5EF4-FFF2-40B4-BE49-F238E27FC236}">
                <a16:creationId xmlns:a16="http://schemas.microsoft.com/office/drawing/2014/main" id="{2A6E641F-8B95-90A6-11BD-D1441BBABC65}"/>
              </a:ext>
            </a:extLst>
          </p:cNvPr>
          <p:cNvSpPr/>
          <p:nvPr/>
        </p:nvSpPr>
        <p:spPr>
          <a:xfrm>
            <a:off x="2308184" y="4571954"/>
            <a:ext cx="1978943"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DISIS P1 60d</a:t>
            </a:r>
          </a:p>
        </p:txBody>
      </p:sp>
      <p:sp>
        <p:nvSpPr>
          <p:cNvPr id="41" name="Rectangle: Rounded Corners 40">
            <a:extLst>
              <a:ext uri="{FF2B5EF4-FFF2-40B4-BE49-F238E27FC236}">
                <a16:creationId xmlns:a16="http://schemas.microsoft.com/office/drawing/2014/main" id="{AFAF5993-2DEA-7539-EDEC-9CDA71466423}"/>
              </a:ext>
            </a:extLst>
          </p:cNvPr>
          <p:cNvSpPr/>
          <p:nvPr/>
        </p:nvSpPr>
        <p:spPr>
          <a:xfrm>
            <a:off x="4302661" y="4571954"/>
            <a:ext cx="627321"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a:t>DP1</a:t>
            </a:r>
          </a:p>
        </p:txBody>
      </p:sp>
      <p:sp>
        <p:nvSpPr>
          <p:cNvPr id="42" name="Rectangle: Rounded Corners 41">
            <a:extLst>
              <a:ext uri="{FF2B5EF4-FFF2-40B4-BE49-F238E27FC236}">
                <a16:creationId xmlns:a16="http://schemas.microsoft.com/office/drawing/2014/main" id="{E5625A84-72DD-B771-3C44-C976E5692CB3}"/>
              </a:ext>
            </a:extLst>
          </p:cNvPr>
          <p:cNvSpPr/>
          <p:nvPr/>
        </p:nvSpPr>
        <p:spPr>
          <a:xfrm>
            <a:off x="4957186" y="4571954"/>
            <a:ext cx="3921965"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DISIS P2 120d</a:t>
            </a:r>
          </a:p>
        </p:txBody>
      </p:sp>
      <p:sp>
        <p:nvSpPr>
          <p:cNvPr id="43" name="Rectangle: Rounded Corners 42">
            <a:extLst>
              <a:ext uri="{FF2B5EF4-FFF2-40B4-BE49-F238E27FC236}">
                <a16:creationId xmlns:a16="http://schemas.microsoft.com/office/drawing/2014/main" id="{C6920BFA-A4B3-9D4E-853A-6F86372A9D22}"/>
              </a:ext>
            </a:extLst>
          </p:cNvPr>
          <p:cNvSpPr/>
          <p:nvPr/>
        </p:nvSpPr>
        <p:spPr>
          <a:xfrm>
            <a:off x="9558165" y="4571954"/>
            <a:ext cx="1967023"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IFS 60d</a:t>
            </a:r>
          </a:p>
        </p:txBody>
      </p:sp>
      <p:sp>
        <p:nvSpPr>
          <p:cNvPr id="44" name="Rectangle: Rounded Corners 43">
            <a:extLst>
              <a:ext uri="{FF2B5EF4-FFF2-40B4-BE49-F238E27FC236}">
                <a16:creationId xmlns:a16="http://schemas.microsoft.com/office/drawing/2014/main" id="{6438D520-5BD0-CE2E-5124-5029B6A3EEC7}"/>
              </a:ext>
            </a:extLst>
          </p:cNvPr>
          <p:cNvSpPr/>
          <p:nvPr/>
        </p:nvSpPr>
        <p:spPr>
          <a:xfrm>
            <a:off x="8905785" y="4571954"/>
            <a:ext cx="627321"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a:t>DP2</a:t>
            </a:r>
          </a:p>
        </p:txBody>
      </p:sp>
      <p:sp>
        <p:nvSpPr>
          <p:cNvPr id="45" name="TextBox 44">
            <a:extLst>
              <a:ext uri="{FF2B5EF4-FFF2-40B4-BE49-F238E27FC236}">
                <a16:creationId xmlns:a16="http://schemas.microsoft.com/office/drawing/2014/main" id="{B689631D-AD80-9E1C-0B56-3572E7D4DF98}"/>
              </a:ext>
            </a:extLst>
          </p:cNvPr>
          <p:cNvSpPr txBox="1"/>
          <p:nvPr/>
        </p:nvSpPr>
        <p:spPr>
          <a:xfrm>
            <a:off x="3715307" y="5204980"/>
            <a:ext cx="1143639" cy="57888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DISIS Study Report</a:t>
            </a:r>
          </a:p>
        </p:txBody>
      </p:sp>
      <p:sp>
        <p:nvSpPr>
          <p:cNvPr id="46" name="TextBox 45">
            <a:extLst>
              <a:ext uri="{FF2B5EF4-FFF2-40B4-BE49-F238E27FC236}">
                <a16:creationId xmlns:a16="http://schemas.microsoft.com/office/drawing/2014/main" id="{8F552AAD-48DF-52C2-EFA9-107CB35C1342}"/>
              </a:ext>
            </a:extLst>
          </p:cNvPr>
          <p:cNvSpPr txBox="1"/>
          <p:nvPr/>
        </p:nvSpPr>
        <p:spPr>
          <a:xfrm>
            <a:off x="8307331" y="5204980"/>
            <a:ext cx="1143639" cy="57888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DISIS Study Report</a:t>
            </a:r>
          </a:p>
        </p:txBody>
      </p:sp>
      <p:sp>
        <p:nvSpPr>
          <p:cNvPr id="47" name="TextBox 46">
            <a:extLst>
              <a:ext uri="{FF2B5EF4-FFF2-40B4-BE49-F238E27FC236}">
                <a16:creationId xmlns:a16="http://schemas.microsoft.com/office/drawing/2014/main" id="{960A6D25-BAD4-0FCA-A763-6A71414515BC}"/>
              </a:ext>
            </a:extLst>
          </p:cNvPr>
          <p:cNvSpPr txBox="1"/>
          <p:nvPr/>
        </p:nvSpPr>
        <p:spPr>
          <a:xfrm>
            <a:off x="10953368" y="5204980"/>
            <a:ext cx="1143639" cy="57888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IFS Study Report</a:t>
            </a:r>
          </a:p>
        </p:txBody>
      </p:sp>
      <p:cxnSp>
        <p:nvCxnSpPr>
          <p:cNvPr id="49" name="Straight Arrow Connector 48">
            <a:extLst>
              <a:ext uri="{FF2B5EF4-FFF2-40B4-BE49-F238E27FC236}">
                <a16:creationId xmlns:a16="http://schemas.microsoft.com/office/drawing/2014/main" id="{4621AF64-48AF-6866-9469-55A9D3872A3C}"/>
              </a:ext>
            </a:extLst>
          </p:cNvPr>
          <p:cNvCxnSpPr>
            <a:endCxn id="45" idx="0"/>
          </p:cNvCxnSpPr>
          <p:nvPr/>
        </p:nvCxnSpPr>
        <p:spPr>
          <a:xfrm>
            <a:off x="4287126" y="4937714"/>
            <a:ext cx="1" cy="26726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86992545-991E-632B-0165-A19CB6086E88}"/>
              </a:ext>
            </a:extLst>
          </p:cNvPr>
          <p:cNvCxnSpPr>
            <a:endCxn id="46" idx="0"/>
          </p:cNvCxnSpPr>
          <p:nvPr/>
        </p:nvCxnSpPr>
        <p:spPr>
          <a:xfrm>
            <a:off x="8879150" y="4937714"/>
            <a:ext cx="1" cy="26726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AC624791-8099-10A4-BDC5-83E99F0D2F4C}"/>
              </a:ext>
            </a:extLst>
          </p:cNvPr>
          <p:cNvCxnSpPr>
            <a:endCxn id="47" idx="0"/>
          </p:cNvCxnSpPr>
          <p:nvPr/>
        </p:nvCxnSpPr>
        <p:spPr>
          <a:xfrm>
            <a:off x="11525187" y="4937714"/>
            <a:ext cx="1" cy="26726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Diamond 54">
            <a:extLst>
              <a:ext uri="{FF2B5EF4-FFF2-40B4-BE49-F238E27FC236}">
                <a16:creationId xmlns:a16="http://schemas.microsoft.com/office/drawing/2014/main" id="{C770B2E6-0A13-4825-03DD-A5B8B2ED36BB}"/>
              </a:ext>
            </a:extLst>
          </p:cNvPr>
          <p:cNvSpPr/>
          <p:nvPr/>
        </p:nvSpPr>
        <p:spPr>
          <a:xfrm>
            <a:off x="11342307" y="6005472"/>
            <a:ext cx="365760" cy="365760"/>
          </a:xfrm>
          <a:prstGeom prst="diamond">
            <a:avLst/>
          </a:prstGeom>
        </p:spPr>
        <p:style>
          <a:lnRef idx="1">
            <a:schemeClr val="accent4"/>
          </a:lnRef>
          <a:fillRef idx="3">
            <a:schemeClr val="accent4"/>
          </a:fillRef>
          <a:effectRef idx="2">
            <a:schemeClr val="accent4"/>
          </a:effectRef>
          <a:fontRef idx="minor">
            <a:schemeClr val="lt1"/>
          </a:fontRef>
        </p:style>
        <p:txBody>
          <a:bodyPr wrap="none" rtlCol="0" anchor="ctr"/>
          <a:lstStyle/>
          <a:p>
            <a:pPr algn="ctr"/>
            <a:r>
              <a:rPr lang="en-US" sz="1400"/>
              <a:t>GIA</a:t>
            </a:r>
          </a:p>
        </p:txBody>
      </p:sp>
      <p:cxnSp>
        <p:nvCxnSpPr>
          <p:cNvPr id="57" name="Straight Arrow Connector 56">
            <a:extLst>
              <a:ext uri="{FF2B5EF4-FFF2-40B4-BE49-F238E27FC236}">
                <a16:creationId xmlns:a16="http://schemas.microsoft.com/office/drawing/2014/main" id="{5AF59BA7-0975-DDEC-FF58-34ED44C6C2D7}"/>
              </a:ext>
            </a:extLst>
          </p:cNvPr>
          <p:cNvCxnSpPr>
            <a:stCxn id="47" idx="2"/>
            <a:endCxn id="55" idx="0"/>
          </p:cNvCxnSpPr>
          <p:nvPr/>
        </p:nvCxnSpPr>
        <p:spPr>
          <a:xfrm flipH="1">
            <a:off x="11525187" y="5783862"/>
            <a:ext cx="1" cy="22161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Straight Arrow Connector 57">
            <a:extLst>
              <a:ext uri="{FF2B5EF4-FFF2-40B4-BE49-F238E27FC236}">
                <a16:creationId xmlns:a16="http://schemas.microsoft.com/office/drawing/2014/main" id="{3196CD9C-6A18-5F11-9A56-28E98C7E9A4E}"/>
              </a:ext>
            </a:extLst>
          </p:cNvPr>
          <p:cNvCxnSpPr>
            <a:cxnSpLocks/>
          </p:cNvCxnSpPr>
          <p:nvPr/>
        </p:nvCxnSpPr>
        <p:spPr>
          <a:xfrm>
            <a:off x="1338368" y="4319470"/>
            <a:ext cx="10186819"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8DB47A40-4D36-341A-463E-3AD91B3E23A4}"/>
              </a:ext>
            </a:extLst>
          </p:cNvPr>
          <p:cNvSpPr txBox="1"/>
          <p:nvPr/>
        </p:nvSpPr>
        <p:spPr>
          <a:xfrm>
            <a:off x="4721754" y="4149210"/>
            <a:ext cx="814282" cy="34051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a:t>≤312d</a:t>
            </a:r>
          </a:p>
        </p:txBody>
      </p:sp>
      <p:sp>
        <p:nvSpPr>
          <p:cNvPr id="65" name="Rectangle: Rounded Corners 64">
            <a:extLst>
              <a:ext uri="{FF2B5EF4-FFF2-40B4-BE49-F238E27FC236}">
                <a16:creationId xmlns:a16="http://schemas.microsoft.com/office/drawing/2014/main" id="{AC4D4051-57B9-C445-22EE-79F7125CD5D5}"/>
              </a:ext>
            </a:extLst>
          </p:cNvPr>
          <p:cNvSpPr/>
          <p:nvPr/>
        </p:nvSpPr>
        <p:spPr>
          <a:xfrm>
            <a:off x="1327553" y="4571954"/>
            <a:ext cx="953997"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a:t>Review 30d</a:t>
            </a:r>
          </a:p>
        </p:txBody>
      </p:sp>
      <p:sp>
        <p:nvSpPr>
          <p:cNvPr id="66" name="TextBox 65">
            <a:extLst>
              <a:ext uri="{FF2B5EF4-FFF2-40B4-BE49-F238E27FC236}">
                <a16:creationId xmlns:a16="http://schemas.microsoft.com/office/drawing/2014/main" id="{CF3B3A4C-910A-FEFE-E9B5-68F0863F97FB}"/>
              </a:ext>
            </a:extLst>
          </p:cNvPr>
          <p:cNvSpPr txBox="1"/>
          <p:nvPr/>
        </p:nvSpPr>
        <p:spPr>
          <a:xfrm>
            <a:off x="780999" y="5204980"/>
            <a:ext cx="924238" cy="34051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Request</a:t>
            </a:r>
          </a:p>
        </p:txBody>
      </p:sp>
      <p:cxnSp>
        <p:nvCxnSpPr>
          <p:cNvPr id="68" name="Straight Arrow Connector 67">
            <a:extLst>
              <a:ext uri="{FF2B5EF4-FFF2-40B4-BE49-F238E27FC236}">
                <a16:creationId xmlns:a16="http://schemas.microsoft.com/office/drawing/2014/main" id="{9FB9CF18-E31E-1D11-A673-54006E0B37D1}"/>
              </a:ext>
            </a:extLst>
          </p:cNvPr>
          <p:cNvCxnSpPr>
            <a:cxnSpLocks/>
            <a:stCxn id="66" idx="0"/>
          </p:cNvCxnSpPr>
          <p:nvPr/>
        </p:nvCxnSpPr>
        <p:spPr>
          <a:xfrm flipV="1">
            <a:off x="1243118" y="4937714"/>
            <a:ext cx="0" cy="26726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1" name="Rectangle: Rounded Corners 70">
            <a:extLst>
              <a:ext uri="{FF2B5EF4-FFF2-40B4-BE49-F238E27FC236}">
                <a16:creationId xmlns:a16="http://schemas.microsoft.com/office/drawing/2014/main" id="{F5207A2B-D287-70B0-9497-5226E37C7221}"/>
              </a:ext>
            </a:extLst>
          </p:cNvPr>
          <p:cNvSpPr/>
          <p:nvPr/>
        </p:nvSpPr>
        <p:spPr>
          <a:xfrm>
            <a:off x="0" y="4571954"/>
            <a:ext cx="1298183" cy="3657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a:t>Open Window</a:t>
            </a:r>
          </a:p>
        </p:txBody>
      </p:sp>
      <p:cxnSp>
        <p:nvCxnSpPr>
          <p:cNvPr id="74" name="Straight Arrow Connector 73">
            <a:extLst>
              <a:ext uri="{FF2B5EF4-FFF2-40B4-BE49-F238E27FC236}">
                <a16:creationId xmlns:a16="http://schemas.microsoft.com/office/drawing/2014/main" id="{9E9434C6-F6B7-484E-0AAE-4690C21A4F30}"/>
              </a:ext>
            </a:extLst>
          </p:cNvPr>
          <p:cNvCxnSpPr/>
          <p:nvPr/>
        </p:nvCxnSpPr>
        <p:spPr>
          <a:xfrm>
            <a:off x="0" y="4318003"/>
            <a:ext cx="1327553"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2" name="TextBox 71">
            <a:extLst>
              <a:ext uri="{FF2B5EF4-FFF2-40B4-BE49-F238E27FC236}">
                <a16:creationId xmlns:a16="http://schemas.microsoft.com/office/drawing/2014/main" id="{F34379A5-DE71-F380-19BC-7E3BECB08381}"/>
              </a:ext>
            </a:extLst>
          </p:cNvPr>
          <p:cNvSpPr txBox="1"/>
          <p:nvPr/>
        </p:nvSpPr>
        <p:spPr>
          <a:xfrm>
            <a:off x="241950" y="4128694"/>
            <a:ext cx="814282" cy="34051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a:t>11mo</a:t>
            </a:r>
          </a:p>
        </p:txBody>
      </p:sp>
      <p:cxnSp>
        <p:nvCxnSpPr>
          <p:cNvPr id="75" name="Straight Arrow Connector 74">
            <a:extLst>
              <a:ext uri="{FF2B5EF4-FFF2-40B4-BE49-F238E27FC236}">
                <a16:creationId xmlns:a16="http://schemas.microsoft.com/office/drawing/2014/main" id="{68BEB2F0-10AA-74B9-2307-8D4663306C3E}"/>
              </a:ext>
            </a:extLst>
          </p:cNvPr>
          <p:cNvCxnSpPr>
            <a:cxnSpLocks/>
          </p:cNvCxnSpPr>
          <p:nvPr/>
        </p:nvCxnSpPr>
        <p:spPr>
          <a:xfrm>
            <a:off x="6431777" y="3978236"/>
            <a:ext cx="5122769" cy="0"/>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7" name="TextBox 76">
            <a:extLst>
              <a:ext uri="{FF2B5EF4-FFF2-40B4-BE49-F238E27FC236}">
                <a16:creationId xmlns:a16="http://schemas.microsoft.com/office/drawing/2014/main" id="{4B279B97-2FB6-32C0-F8B9-F3A0E8052473}"/>
              </a:ext>
            </a:extLst>
          </p:cNvPr>
          <p:cNvSpPr txBox="1"/>
          <p:nvPr/>
        </p:nvSpPr>
        <p:spPr>
          <a:xfrm>
            <a:off x="7069232" y="3820041"/>
            <a:ext cx="3751168" cy="34051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a:t>Advantage over DISIS: 140d to 505d</a:t>
            </a:r>
          </a:p>
        </p:txBody>
      </p:sp>
      <p:sp>
        <p:nvSpPr>
          <p:cNvPr id="78" name="Rectangle: Rounded Corners 77">
            <a:extLst>
              <a:ext uri="{FF2B5EF4-FFF2-40B4-BE49-F238E27FC236}">
                <a16:creationId xmlns:a16="http://schemas.microsoft.com/office/drawing/2014/main" id="{4208CFD6-D3C2-F24E-1D02-25B493BA219B}"/>
              </a:ext>
            </a:extLst>
          </p:cNvPr>
          <p:cNvSpPr/>
          <p:nvPr/>
        </p:nvSpPr>
        <p:spPr>
          <a:xfrm>
            <a:off x="8162926" y="120463"/>
            <a:ext cx="3934082" cy="1285093"/>
          </a:xfrm>
          <a:prstGeom prst="roundRect">
            <a:avLst/>
          </a:prstGeom>
          <a:noFill/>
          <a:ln>
            <a:solidFill>
              <a:srgbClr val="183A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50000"/>
                  </a:schemeClr>
                </a:solidFill>
              </a:rPr>
              <a:t>From request to GIA, Priority Processing is faster than DISIS by a minimum 140 days to as much as 16 months, restudies not included</a:t>
            </a:r>
          </a:p>
        </p:txBody>
      </p:sp>
    </p:spTree>
    <p:extLst>
      <p:ext uri="{BB962C8B-B14F-4D97-AF65-F5344CB8AC3E}">
        <p14:creationId xmlns:p14="http://schemas.microsoft.com/office/powerpoint/2010/main" val="189675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9B34-F8A4-8A39-13CF-55EC9373D3F6}"/>
              </a:ext>
            </a:extLst>
          </p:cNvPr>
          <p:cNvSpPr>
            <a:spLocks noGrp="1"/>
          </p:cNvSpPr>
          <p:nvPr>
            <p:ph type="title"/>
          </p:nvPr>
        </p:nvSpPr>
        <p:spPr/>
        <p:txBody>
          <a:bodyPr/>
          <a:lstStyle/>
          <a:p>
            <a:r>
              <a:rPr lang="en-US">
                <a:solidFill>
                  <a:schemeClr val="accent2"/>
                </a:solidFill>
              </a:rPr>
              <a:t>Priority Processing: </a:t>
            </a:r>
            <a:r>
              <a:rPr lang="en-US"/>
              <a:t>Tariff Revision Index</a:t>
            </a:r>
          </a:p>
        </p:txBody>
      </p:sp>
      <p:sp>
        <p:nvSpPr>
          <p:cNvPr id="3" name="Content Placeholder 2">
            <a:extLst>
              <a:ext uri="{FF2B5EF4-FFF2-40B4-BE49-F238E27FC236}">
                <a16:creationId xmlns:a16="http://schemas.microsoft.com/office/drawing/2014/main" id="{857865E8-1998-A5FC-107A-81D8EA1858A7}"/>
              </a:ext>
            </a:extLst>
          </p:cNvPr>
          <p:cNvSpPr>
            <a:spLocks noGrp="1"/>
          </p:cNvSpPr>
          <p:nvPr>
            <p:ph sz="half" idx="1"/>
          </p:nvPr>
        </p:nvSpPr>
        <p:spPr>
          <a:xfrm>
            <a:off x="632355" y="1886708"/>
            <a:ext cx="5387445" cy="4400839"/>
          </a:xfrm>
        </p:spPr>
        <p:txBody>
          <a:bodyPr>
            <a:normAutofit fontScale="92500" lnSpcReduction="10000"/>
          </a:bodyPr>
          <a:lstStyle/>
          <a:p>
            <a:pPr marL="0" indent="0">
              <a:buNone/>
            </a:pPr>
            <a:r>
              <a:rPr lang="en-US"/>
              <a:t>Section 1 Definitions</a:t>
            </a:r>
          </a:p>
          <a:p>
            <a:pPr marL="0" indent="0">
              <a:buNone/>
            </a:pPr>
            <a:r>
              <a:rPr lang="en-US"/>
              <a:t>Section 3 Interconnection Requests</a:t>
            </a:r>
          </a:p>
          <a:p>
            <a:pPr marL="0" indent="0">
              <a:buNone/>
            </a:pPr>
            <a:r>
              <a:rPr lang="en-US"/>
              <a:t>Section 4 Interconnection Request Evaluation Process</a:t>
            </a:r>
          </a:p>
          <a:p>
            <a:pPr marL="0" indent="0">
              <a:buNone/>
            </a:pPr>
            <a:r>
              <a:rPr lang="en-US"/>
              <a:t>Section 8 Definitive Planning Phase</a:t>
            </a:r>
          </a:p>
          <a:p>
            <a:pPr marL="0" indent="0">
              <a:buNone/>
            </a:pPr>
            <a:r>
              <a:rPr lang="en-US"/>
              <a:t>Section 9 Affected System Study</a:t>
            </a:r>
          </a:p>
          <a:p>
            <a:pPr marL="0" indent="0">
              <a:buNone/>
            </a:pPr>
            <a:r>
              <a:rPr lang="en-US"/>
              <a:t>Section 11A Interim Generator Interconnection</a:t>
            </a:r>
          </a:p>
          <a:p>
            <a:endParaRPr lang="en-US"/>
          </a:p>
        </p:txBody>
      </p:sp>
      <p:sp>
        <p:nvSpPr>
          <p:cNvPr id="4" name="Content Placeholder 3">
            <a:extLst>
              <a:ext uri="{FF2B5EF4-FFF2-40B4-BE49-F238E27FC236}">
                <a16:creationId xmlns:a16="http://schemas.microsoft.com/office/drawing/2014/main" id="{E3682CF8-9200-54E7-9EF7-16E703AC3AAF}"/>
              </a:ext>
            </a:extLst>
          </p:cNvPr>
          <p:cNvSpPr>
            <a:spLocks noGrp="1"/>
          </p:cNvSpPr>
          <p:nvPr>
            <p:ph sz="half" idx="2"/>
          </p:nvPr>
        </p:nvSpPr>
        <p:spPr>
          <a:xfrm>
            <a:off x="6172200" y="1886708"/>
            <a:ext cx="5382346" cy="4400840"/>
          </a:xfrm>
        </p:spPr>
        <p:txBody>
          <a:bodyPr>
            <a:normAutofit fontScale="92500" lnSpcReduction="10000"/>
          </a:bodyPr>
          <a:lstStyle/>
          <a:p>
            <a:pPr marL="0" indent="0">
              <a:buNone/>
            </a:pPr>
            <a:r>
              <a:rPr lang="en-US"/>
              <a:t>Section 12 Construction of Interconnection Facilities</a:t>
            </a:r>
          </a:p>
          <a:p>
            <a:pPr marL="0" indent="0">
              <a:buNone/>
            </a:pPr>
            <a:r>
              <a:rPr lang="en-US"/>
              <a:t>Appendix 3 GI Study Agreement</a:t>
            </a:r>
          </a:p>
          <a:p>
            <a:pPr marL="0" indent="0">
              <a:buNone/>
            </a:pPr>
            <a:r>
              <a:rPr lang="en-US"/>
              <a:t>Appendix 5 Interim Study Agreement</a:t>
            </a:r>
          </a:p>
          <a:p>
            <a:pPr marL="0" indent="0">
              <a:buNone/>
            </a:pPr>
            <a:r>
              <a:rPr lang="en-US"/>
              <a:t>Appendix 8 Interim GIA</a:t>
            </a:r>
          </a:p>
          <a:p>
            <a:pPr marL="0" indent="0">
              <a:buNone/>
            </a:pPr>
            <a:r>
              <a:rPr lang="en-US"/>
              <a:t>Appendix 14 Interim GIA for WAPA</a:t>
            </a:r>
          </a:p>
        </p:txBody>
      </p:sp>
      <p:sp>
        <p:nvSpPr>
          <p:cNvPr id="6" name="TextBox 5">
            <a:extLst>
              <a:ext uri="{FF2B5EF4-FFF2-40B4-BE49-F238E27FC236}">
                <a16:creationId xmlns:a16="http://schemas.microsoft.com/office/drawing/2014/main" id="{EA1E4C64-95F7-D480-B776-A496864D9463}"/>
              </a:ext>
            </a:extLst>
          </p:cNvPr>
          <p:cNvSpPr txBox="1"/>
          <p:nvPr/>
        </p:nvSpPr>
        <p:spPr>
          <a:xfrm>
            <a:off x="632355" y="1279185"/>
            <a:ext cx="10922191"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a:t>Attachment V: Generator Interconnection Procedures</a:t>
            </a:r>
          </a:p>
        </p:txBody>
      </p:sp>
    </p:spTree>
    <p:extLst>
      <p:ext uri="{BB962C8B-B14F-4D97-AF65-F5344CB8AC3E}">
        <p14:creationId xmlns:p14="http://schemas.microsoft.com/office/powerpoint/2010/main" val="242332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242C-D437-274F-2858-919FFAD15695}"/>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New Definitions</a:t>
            </a:r>
          </a:p>
        </p:txBody>
      </p:sp>
      <p:sp>
        <p:nvSpPr>
          <p:cNvPr id="3" name="Content Placeholder 2">
            <a:extLst>
              <a:ext uri="{FF2B5EF4-FFF2-40B4-BE49-F238E27FC236}">
                <a16:creationId xmlns:a16="http://schemas.microsoft.com/office/drawing/2014/main" id="{DAE6761C-9CB0-39BB-2F2B-97FFD692D19A}"/>
              </a:ext>
            </a:extLst>
          </p:cNvPr>
          <p:cNvSpPr>
            <a:spLocks noGrp="1"/>
          </p:cNvSpPr>
          <p:nvPr>
            <p:ph idx="1"/>
          </p:nvPr>
        </p:nvSpPr>
        <p:spPr/>
        <p:txBody>
          <a:bodyPr>
            <a:normAutofit fontScale="62500" lnSpcReduction="20000"/>
          </a:bodyPr>
          <a:lstStyle/>
          <a:p>
            <a:pPr marL="0" indent="0">
              <a:buNone/>
            </a:pPr>
            <a:r>
              <a:rPr lang="en-US" b="1"/>
              <a:t>Priority Processing</a:t>
            </a:r>
            <a:r>
              <a:rPr lang="en-US"/>
              <a:t> shall mean accelerated processing available to Interconnection Requests that meet the requirements under the GIP. </a:t>
            </a:r>
          </a:p>
          <a:p>
            <a:pPr marL="0" indent="0">
              <a:buNone/>
            </a:pPr>
            <a:r>
              <a:rPr lang="en-US" b="1"/>
              <a:t>Priority Request</a:t>
            </a:r>
            <a:r>
              <a:rPr lang="en-US"/>
              <a:t> shall mean an Interconnection Request that is submitted requesting Priority Processing under the GIP.</a:t>
            </a:r>
          </a:p>
          <a:p>
            <a:pPr marL="0" indent="0">
              <a:buNone/>
            </a:pPr>
            <a:r>
              <a:rPr lang="en-US" b="1"/>
              <a:t>Priority Decision Point</a:t>
            </a:r>
            <a:r>
              <a:rPr lang="en-US"/>
              <a:t> shall mean the period of time following the posting of the results of the Priority System Impact Study.</a:t>
            </a:r>
          </a:p>
          <a:p>
            <a:pPr marL="0" indent="0">
              <a:buNone/>
            </a:pPr>
            <a:r>
              <a:rPr lang="en-US" b="1"/>
              <a:t>Priority System Impact Study (PSIS)</a:t>
            </a:r>
            <a:r>
              <a:rPr lang="en-US"/>
              <a:t> shall mean an engineering study that evaluates the impact of the proposed interconnection on the safety and reliability of Transmission System and, if applicable, an Affected System. The study shall identify and detail the system impacts that would result if the Generating Facility were interconnected without project modifications or system modifications, or that may be caused by the withdrawal or addition of an Interconnection Request, or to study potential impacts, including but not limited to those identified in the Scoping Meeting as described in the Generator Interconnection Procedures.</a:t>
            </a:r>
          </a:p>
          <a:p>
            <a:pPr marL="0" indent="0">
              <a:buNone/>
            </a:pPr>
            <a:r>
              <a:rPr lang="en-US" b="1"/>
              <a:t>Priority System Impact Study Restudy (Priority Restudy, PSIS Restudy)</a:t>
            </a:r>
            <a:r>
              <a:rPr lang="en-US"/>
              <a:t> shall mean a restudy of a Priority System Impact Study conducted pursuant to Section 8.8 of this GIP.</a:t>
            </a:r>
          </a:p>
          <a:p>
            <a:endParaRPr lang="en-US"/>
          </a:p>
        </p:txBody>
      </p:sp>
    </p:spTree>
    <p:extLst>
      <p:ext uri="{BB962C8B-B14F-4D97-AF65-F5344CB8AC3E}">
        <p14:creationId xmlns:p14="http://schemas.microsoft.com/office/powerpoint/2010/main" val="163740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231F-BC9C-D454-6117-4F3CE1DC4513}"/>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Attach V </a:t>
            </a:r>
            <a:r>
              <a:rPr lang="en-US"/>
              <a:t>Section 3</a:t>
            </a:r>
          </a:p>
        </p:txBody>
      </p:sp>
      <p:sp>
        <p:nvSpPr>
          <p:cNvPr id="3" name="Content Placeholder 2">
            <a:extLst>
              <a:ext uri="{FF2B5EF4-FFF2-40B4-BE49-F238E27FC236}">
                <a16:creationId xmlns:a16="http://schemas.microsoft.com/office/drawing/2014/main" id="{5620AFBC-DF8B-9E64-C3AA-F8D6B9407A70}"/>
              </a:ext>
            </a:extLst>
          </p:cNvPr>
          <p:cNvSpPr>
            <a:spLocks noGrp="1"/>
          </p:cNvSpPr>
          <p:nvPr>
            <p:ph sz="half" idx="1"/>
          </p:nvPr>
        </p:nvSpPr>
        <p:spPr/>
        <p:txBody>
          <a:bodyPr>
            <a:normAutofit fontScale="62500" lnSpcReduction="20000"/>
          </a:bodyPr>
          <a:lstStyle/>
          <a:p>
            <a:pPr marL="0" indent="0">
              <a:buNone/>
            </a:pPr>
            <a:r>
              <a:rPr lang="en-US"/>
              <a:t>3.1.3 Describes Priority Processing (new)</a:t>
            </a:r>
          </a:p>
          <a:p>
            <a:pPr marL="0" indent="0">
              <a:buNone/>
            </a:pPr>
            <a:r>
              <a:rPr lang="en-US"/>
              <a:t>3.4 Validation process for Priority Requests</a:t>
            </a:r>
          </a:p>
          <a:p>
            <a:pPr marL="0" indent="0">
              <a:buNone/>
            </a:pPr>
            <a:r>
              <a:rPr lang="en-US"/>
              <a:t>3.6 Includes Priority Requests in affected system procedures</a:t>
            </a:r>
          </a:p>
          <a:p>
            <a:pPr marL="0" indent="0">
              <a:buNone/>
            </a:pPr>
            <a:r>
              <a:rPr lang="en-US"/>
              <a:t>3.8 Ensures contingent facilities are identified for Priority Requests</a:t>
            </a:r>
          </a:p>
          <a:p>
            <a:pPr marL="0" indent="0">
              <a:buNone/>
            </a:pPr>
            <a:r>
              <a:rPr lang="en-US"/>
              <a:t>3.10 Includes Priority System Impact Study in the penalties for missing study deadlines</a:t>
            </a:r>
          </a:p>
        </p:txBody>
      </p:sp>
      <p:sp>
        <p:nvSpPr>
          <p:cNvPr id="4" name="Content Placeholder 3">
            <a:extLst>
              <a:ext uri="{FF2B5EF4-FFF2-40B4-BE49-F238E27FC236}">
                <a16:creationId xmlns:a16="http://schemas.microsoft.com/office/drawing/2014/main" id="{675A9392-E1DE-7B12-2435-1FAED9DCE00D}"/>
              </a:ext>
            </a:extLst>
          </p:cNvPr>
          <p:cNvSpPr>
            <a:spLocks noGrp="1"/>
          </p:cNvSpPr>
          <p:nvPr>
            <p:ph sz="half" idx="2"/>
          </p:nvPr>
        </p:nvSpPr>
        <p:spPr/>
        <p:txBody>
          <a:bodyPr>
            <a:normAutofit fontScale="62500" lnSpcReduction="20000"/>
          </a:bodyPr>
          <a:lstStyle/>
          <a:p>
            <a:pPr marL="0" indent="0">
              <a:buNone/>
            </a:pPr>
            <a:r>
              <a:rPr lang="en-US"/>
              <a:t>3.11 Additional Requirements for Priority Processing (new): request must</a:t>
            </a:r>
          </a:p>
          <a:p>
            <a:pPr lvl="1"/>
            <a:r>
              <a:rPr lang="en-US"/>
              <a:t>Be made by owner/affiliate of existing facility. Joint owners must consent.</a:t>
            </a:r>
          </a:p>
          <a:p>
            <a:pPr lvl="1"/>
            <a:r>
              <a:rPr lang="en-US"/>
              <a:t>Be same site or adjacent &amp; contiguous as existing facility.</a:t>
            </a:r>
          </a:p>
          <a:p>
            <a:pPr lvl="1"/>
            <a:r>
              <a:rPr lang="en-US"/>
              <a:t>Have 100% tie line site control</a:t>
            </a:r>
          </a:p>
          <a:p>
            <a:pPr lvl="1"/>
            <a:r>
              <a:rPr lang="en-US"/>
              <a:t>Have same POI as existing facility</a:t>
            </a:r>
          </a:p>
          <a:p>
            <a:pPr lvl="1"/>
            <a:r>
              <a:rPr lang="en-US"/>
              <a:t>Show major equipment has been ordered and will be delivered timely</a:t>
            </a:r>
          </a:p>
          <a:p>
            <a:pPr lvl="1"/>
            <a:r>
              <a:rPr lang="en-US"/>
              <a:t>Show permits &amp; certificates are in-hand or can be obtained</a:t>
            </a:r>
          </a:p>
          <a:p>
            <a:pPr lvl="1"/>
            <a:r>
              <a:rPr lang="en-US"/>
              <a:t>Show 100% financing</a:t>
            </a:r>
          </a:p>
          <a:p>
            <a:pPr lvl="1"/>
            <a:r>
              <a:rPr lang="en-US"/>
              <a:t>Plan COD in 5 years or less</a:t>
            </a:r>
          </a:p>
          <a:p>
            <a:pPr lvl="1"/>
            <a:r>
              <a:rPr lang="en-US"/>
              <a:t>Request no more than 20% additional capacity over existing facility</a:t>
            </a:r>
          </a:p>
          <a:p>
            <a:endParaRPr lang="en-US"/>
          </a:p>
        </p:txBody>
      </p:sp>
    </p:spTree>
    <p:extLst>
      <p:ext uri="{BB962C8B-B14F-4D97-AF65-F5344CB8AC3E}">
        <p14:creationId xmlns:p14="http://schemas.microsoft.com/office/powerpoint/2010/main" val="410630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3EC1-3AA0-43D6-E958-106DD18C1E20}"/>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Attach V </a:t>
            </a:r>
            <a:r>
              <a:rPr lang="en-US"/>
              <a:t>Section 4</a:t>
            </a:r>
          </a:p>
        </p:txBody>
      </p:sp>
      <p:sp>
        <p:nvSpPr>
          <p:cNvPr id="3" name="Content Placeholder 2">
            <a:extLst>
              <a:ext uri="{FF2B5EF4-FFF2-40B4-BE49-F238E27FC236}">
                <a16:creationId xmlns:a16="http://schemas.microsoft.com/office/drawing/2014/main" id="{C06DB22B-FFC4-E2CB-239C-6D8E071AC643}"/>
              </a:ext>
            </a:extLst>
          </p:cNvPr>
          <p:cNvSpPr>
            <a:spLocks noGrp="1"/>
          </p:cNvSpPr>
          <p:nvPr>
            <p:ph idx="1"/>
          </p:nvPr>
        </p:nvSpPr>
        <p:spPr/>
        <p:txBody>
          <a:bodyPr/>
          <a:lstStyle/>
          <a:p>
            <a:pPr marL="0" indent="0">
              <a:buNone/>
            </a:pPr>
            <a:r>
              <a:rPr lang="en-US"/>
              <a:t>4.1.1 Priority Requests are queued ahead of requests in an open DISIS window</a:t>
            </a:r>
          </a:p>
          <a:p>
            <a:pPr marL="0" indent="0">
              <a:buNone/>
            </a:pPr>
            <a:r>
              <a:rPr lang="en-US"/>
              <a:t>4.2.2 Upgrade cost allocated 100% directly-assigned</a:t>
            </a:r>
          </a:p>
          <a:p>
            <a:pPr marL="0" indent="0">
              <a:buNone/>
            </a:pPr>
            <a:r>
              <a:rPr lang="en-US"/>
              <a:t>4.4 Addresses modifications</a:t>
            </a:r>
          </a:p>
          <a:p>
            <a:pPr marL="0" indent="0">
              <a:buNone/>
            </a:pPr>
            <a:r>
              <a:rPr lang="en-US"/>
              <a:t>4.6 Addresses technological changes</a:t>
            </a:r>
          </a:p>
        </p:txBody>
      </p:sp>
    </p:spTree>
    <p:extLst>
      <p:ext uri="{BB962C8B-B14F-4D97-AF65-F5344CB8AC3E}">
        <p14:creationId xmlns:p14="http://schemas.microsoft.com/office/powerpoint/2010/main" val="190724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0BA4-10F4-6B76-F587-BF82B7A0AFB2}"/>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Attach V </a:t>
            </a:r>
            <a:r>
              <a:rPr lang="en-US"/>
              <a:t>Section 8</a:t>
            </a:r>
          </a:p>
        </p:txBody>
      </p:sp>
      <p:sp>
        <p:nvSpPr>
          <p:cNvPr id="3" name="Content Placeholder 2">
            <a:extLst>
              <a:ext uri="{FF2B5EF4-FFF2-40B4-BE49-F238E27FC236}">
                <a16:creationId xmlns:a16="http://schemas.microsoft.com/office/drawing/2014/main" id="{479CBFF5-77F2-9497-6440-22DC3803F660}"/>
              </a:ext>
            </a:extLst>
          </p:cNvPr>
          <p:cNvSpPr>
            <a:spLocks noGrp="1"/>
          </p:cNvSpPr>
          <p:nvPr>
            <p:ph sz="half" idx="1"/>
          </p:nvPr>
        </p:nvSpPr>
        <p:spPr/>
        <p:txBody>
          <a:bodyPr>
            <a:normAutofit fontScale="85000" lnSpcReduction="10000"/>
          </a:bodyPr>
          <a:lstStyle/>
          <a:p>
            <a:pPr marL="0" indent="0">
              <a:buNone/>
            </a:pPr>
            <a:r>
              <a:rPr lang="en-US"/>
              <a:t>8.1 Existing Generator Interconnection Study Agreement</a:t>
            </a:r>
          </a:p>
          <a:p>
            <a:pPr marL="0" indent="0">
              <a:buNone/>
            </a:pPr>
            <a:r>
              <a:rPr lang="en-US"/>
              <a:t>8.2 Can submit at any time</a:t>
            </a:r>
          </a:p>
          <a:p>
            <a:pPr lvl="1"/>
            <a:r>
              <a:rPr lang="en-US"/>
              <a:t>Additional site control requirements</a:t>
            </a:r>
          </a:p>
          <a:p>
            <a:pPr lvl="1"/>
            <a:r>
              <a:rPr lang="en-US"/>
              <a:t>Extra study deposit (50% extra)</a:t>
            </a:r>
          </a:p>
          <a:p>
            <a:pPr lvl="1"/>
            <a:r>
              <a:rPr lang="en-US"/>
              <a:t>Extra financial security (100% extra)</a:t>
            </a:r>
          </a:p>
          <a:p>
            <a:pPr lvl="1"/>
            <a:r>
              <a:rPr lang="en-US"/>
              <a:t>Commercial Operation Date within 5 years from submission</a:t>
            </a:r>
          </a:p>
          <a:p>
            <a:pPr marL="0" indent="0">
              <a:buNone/>
            </a:pPr>
            <a:r>
              <a:rPr lang="en-US"/>
              <a:t>8.3 Validation review period</a:t>
            </a:r>
          </a:p>
        </p:txBody>
      </p:sp>
      <p:sp>
        <p:nvSpPr>
          <p:cNvPr id="4" name="Content Placeholder 3">
            <a:extLst>
              <a:ext uri="{FF2B5EF4-FFF2-40B4-BE49-F238E27FC236}">
                <a16:creationId xmlns:a16="http://schemas.microsoft.com/office/drawing/2014/main" id="{8DC53FF9-61D7-4D06-E581-8D690D557CC1}"/>
              </a:ext>
            </a:extLst>
          </p:cNvPr>
          <p:cNvSpPr>
            <a:spLocks noGrp="1"/>
          </p:cNvSpPr>
          <p:nvPr>
            <p:ph sz="half" idx="2"/>
          </p:nvPr>
        </p:nvSpPr>
        <p:spPr/>
        <p:txBody>
          <a:bodyPr>
            <a:normAutofit fontScale="85000" lnSpcReduction="10000"/>
          </a:bodyPr>
          <a:lstStyle/>
          <a:p>
            <a:pPr marL="0" indent="0">
              <a:buNone/>
            </a:pPr>
            <a:r>
              <a:rPr lang="en-US"/>
              <a:t>8.4 One-phase impact study</a:t>
            </a:r>
          </a:p>
          <a:p>
            <a:pPr marL="0" indent="0">
              <a:buNone/>
            </a:pPr>
            <a:r>
              <a:rPr lang="en-US"/>
              <a:t>8.5 Impact study in 90 days after receipt of all requirements</a:t>
            </a:r>
          </a:p>
          <a:p>
            <a:pPr marL="0" indent="0">
              <a:buNone/>
            </a:pPr>
            <a:r>
              <a:rPr lang="en-US"/>
              <a:t>8.5.3 Decision Point to move to Facilities Study</a:t>
            </a:r>
          </a:p>
          <a:p>
            <a:pPr marL="0" indent="0">
              <a:buNone/>
            </a:pPr>
            <a:r>
              <a:rPr lang="en-US"/>
              <a:t>8.8 Impact restudy</a:t>
            </a:r>
          </a:p>
          <a:p>
            <a:pPr marL="0" indent="0">
              <a:buNone/>
            </a:pPr>
            <a:r>
              <a:rPr lang="en-US"/>
              <a:t>8.14(h) Withdrawal refunds – securities are 100% at-risk and refunded if no harm to lower-queued requests</a:t>
            </a:r>
          </a:p>
          <a:p>
            <a:endParaRPr lang="en-US"/>
          </a:p>
        </p:txBody>
      </p:sp>
    </p:spTree>
    <p:extLst>
      <p:ext uri="{BB962C8B-B14F-4D97-AF65-F5344CB8AC3E}">
        <p14:creationId xmlns:p14="http://schemas.microsoft.com/office/powerpoint/2010/main" val="382530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143E-F6E1-AF02-C36A-804ED11BCD36}"/>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Attach V </a:t>
            </a:r>
            <a:r>
              <a:rPr lang="en-US"/>
              <a:t>Other</a:t>
            </a:r>
          </a:p>
        </p:txBody>
      </p:sp>
      <p:sp>
        <p:nvSpPr>
          <p:cNvPr id="3" name="Content Placeholder 2">
            <a:extLst>
              <a:ext uri="{FF2B5EF4-FFF2-40B4-BE49-F238E27FC236}">
                <a16:creationId xmlns:a16="http://schemas.microsoft.com/office/drawing/2014/main" id="{29E125FB-FDE7-C4A1-8EF5-0D65FF362C9C}"/>
              </a:ext>
            </a:extLst>
          </p:cNvPr>
          <p:cNvSpPr>
            <a:spLocks noGrp="1"/>
          </p:cNvSpPr>
          <p:nvPr>
            <p:ph idx="1"/>
          </p:nvPr>
        </p:nvSpPr>
        <p:spPr/>
        <p:txBody>
          <a:bodyPr/>
          <a:lstStyle/>
          <a:p>
            <a:pPr marL="0" indent="0">
              <a:buNone/>
            </a:pPr>
            <a:r>
              <a:rPr lang="en-US" b="1"/>
              <a:t>Section 9:</a:t>
            </a:r>
            <a:r>
              <a:rPr lang="en-US"/>
              <a:t> Add Priority Requests to affected system study</a:t>
            </a:r>
          </a:p>
          <a:p>
            <a:pPr marL="0" indent="0">
              <a:buNone/>
            </a:pPr>
            <a:r>
              <a:rPr lang="en-US" b="1"/>
              <a:t>Section 11A and Appendix 5, 8, 14: </a:t>
            </a:r>
            <a:r>
              <a:rPr lang="en-US"/>
              <a:t>Allow Priority Request to satisfy requirement for requesting Interim Service</a:t>
            </a:r>
          </a:p>
          <a:p>
            <a:pPr marL="0" indent="0">
              <a:buNone/>
            </a:pPr>
            <a:r>
              <a:rPr lang="en-US" b="1"/>
              <a:t>Section 12: </a:t>
            </a:r>
            <a:r>
              <a:rPr lang="en-US"/>
              <a:t>Allow for update of Priority System Impact Study when accelerated</a:t>
            </a:r>
          </a:p>
          <a:p>
            <a:pPr marL="0" indent="0">
              <a:buNone/>
            </a:pPr>
            <a:r>
              <a:rPr lang="en-US" b="1"/>
              <a:t>Appendix 3</a:t>
            </a:r>
            <a:r>
              <a:rPr lang="en-US"/>
              <a:t> GI Study Agreement: Incorporate Priority Requests </a:t>
            </a:r>
          </a:p>
        </p:txBody>
      </p:sp>
    </p:spTree>
    <p:extLst>
      <p:ext uri="{BB962C8B-B14F-4D97-AF65-F5344CB8AC3E}">
        <p14:creationId xmlns:p14="http://schemas.microsoft.com/office/powerpoint/2010/main" val="46934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0B5C-6865-0FF5-F88D-298AF93BE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4F01A-0923-9FA4-BD7F-C70B5D0D4BF2}"/>
              </a:ext>
            </a:extLst>
          </p:cNvPr>
          <p:cNvSpPr>
            <a:spLocks noGrp="1"/>
          </p:cNvSpPr>
          <p:nvPr>
            <p:ph type="title"/>
          </p:nvPr>
        </p:nvSpPr>
        <p:spPr/>
        <p:txBody>
          <a:bodyPr/>
          <a:lstStyle/>
          <a:p>
            <a:r>
              <a:rPr lang="en-US">
                <a:solidFill>
                  <a:schemeClr val="accent2"/>
                </a:solidFill>
              </a:rPr>
              <a:t>Priority Processing: </a:t>
            </a:r>
            <a:r>
              <a:rPr lang="en-US">
                <a:solidFill>
                  <a:schemeClr val="tx1"/>
                </a:solidFill>
              </a:rPr>
              <a:t>Approval Process</a:t>
            </a:r>
            <a:endParaRPr lang="en-US"/>
          </a:p>
        </p:txBody>
      </p:sp>
      <p:graphicFrame>
        <p:nvGraphicFramePr>
          <p:cNvPr id="5" name="Table 4">
            <a:extLst>
              <a:ext uri="{FF2B5EF4-FFF2-40B4-BE49-F238E27FC236}">
                <a16:creationId xmlns:a16="http://schemas.microsoft.com/office/drawing/2014/main" id="{CC4C5D4D-FB30-1A14-EA89-749B28FE6D3F}"/>
              </a:ext>
            </a:extLst>
          </p:cNvPr>
          <p:cNvGraphicFramePr>
            <a:graphicFrameLocks noGrp="1"/>
          </p:cNvGraphicFramePr>
          <p:nvPr>
            <p:extLst>
              <p:ext uri="{D42A27DB-BD31-4B8C-83A1-F6EECF244321}">
                <p14:modId xmlns:p14="http://schemas.microsoft.com/office/powerpoint/2010/main" val="3106118014"/>
              </p:ext>
            </p:extLst>
          </p:nvPr>
        </p:nvGraphicFramePr>
        <p:xfrm>
          <a:off x="790575" y="1510018"/>
          <a:ext cx="10506074" cy="4450080"/>
        </p:xfrm>
        <a:graphic>
          <a:graphicData uri="http://schemas.openxmlformats.org/drawingml/2006/table">
            <a:tbl>
              <a:tblPr firstRow="1" bandRow="1">
                <a:tableStyleId>{073A0DAA-6AF3-43AB-8588-CEC1D06C72B9}</a:tableStyleId>
              </a:tblPr>
              <a:tblGrid>
                <a:gridCol w="971550">
                  <a:extLst>
                    <a:ext uri="{9D8B030D-6E8A-4147-A177-3AD203B41FA5}">
                      <a16:colId xmlns:a16="http://schemas.microsoft.com/office/drawing/2014/main" val="3154040146"/>
                    </a:ext>
                  </a:extLst>
                </a:gridCol>
                <a:gridCol w="962025">
                  <a:extLst>
                    <a:ext uri="{9D8B030D-6E8A-4147-A177-3AD203B41FA5}">
                      <a16:colId xmlns:a16="http://schemas.microsoft.com/office/drawing/2014/main" val="1202577126"/>
                    </a:ext>
                  </a:extLst>
                </a:gridCol>
                <a:gridCol w="3032100">
                  <a:extLst>
                    <a:ext uri="{9D8B030D-6E8A-4147-A177-3AD203B41FA5}">
                      <a16:colId xmlns:a16="http://schemas.microsoft.com/office/drawing/2014/main" val="2092117456"/>
                    </a:ext>
                  </a:extLst>
                </a:gridCol>
                <a:gridCol w="5540399">
                  <a:extLst>
                    <a:ext uri="{9D8B030D-6E8A-4147-A177-3AD203B41FA5}">
                      <a16:colId xmlns:a16="http://schemas.microsoft.com/office/drawing/2014/main" val="3964759092"/>
                    </a:ext>
                  </a:extLst>
                </a:gridCol>
              </a:tblGrid>
              <a:tr h="370840">
                <a:tc>
                  <a:txBody>
                    <a:bodyPr/>
                    <a:lstStyle/>
                    <a:p>
                      <a:pPr algn="ctr"/>
                      <a:r>
                        <a:rPr lang="en-US"/>
                        <a:t>Month</a:t>
                      </a:r>
                    </a:p>
                  </a:txBody>
                  <a:tcPr/>
                </a:tc>
                <a:tc>
                  <a:txBody>
                    <a:bodyPr/>
                    <a:lstStyle/>
                    <a:p>
                      <a:pPr algn="ctr"/>
                      <a:r>
                        <a:rPr lang="en-US"/>
                        <a:t>Date</a:t>
                      </a:r>
                    </a:p>
                  </a:txBody>
                  <a:tcPr/>
                </a:tc>
                <a:tc>
                  <a:txBody>
                    <a:bodyPr/>
                    <a:lstStyle/>
                    <a:p>
                      <a:pPr algn="ctr"/>
                      <a:r>
                        <a:rPr lang="en-US"/>
                        <a:t>Event</a:t>
                      </a:r>
                    </a:p>
                  </a:txBody>
                  <a:tcPr/>
                </a:tc>
                <a:tc>
                  <a:txBody>
                    <a:bodyPr/>
                    <a:lstStyle/>
                    <a:p>
                      <a:pPr algn="ctr"/>
                      <a:r>
                        <a:rPr lang="en-US"/>
                        <a:t>Outcome</a:t>
                      </a:r>
                    </a:p>
                  </a:txBody>
                  <a:tcPr/>
                </a:tc>
                <a:extLst>
                  <a:ext uri="{0D108BD9-81ED-4DB2-BD59-A6C34878D82A}">
                    <a16:rowId xmlns:a16="http://schemas.microsoft.com/office/drawing/2014/main" val="2611806975"/>
                  </a:ext>
                </a:extLst>
              </a:tr>
              <a:tr h="370840">
                <a:tc>
                  <a:txBody>
                    <a:bodyPr/>
                    <a:lstStyle/>
                    <a:p>
                      <a:pPr algn="ctr"/>
                      <a:r>
                        <a:rPr lang="en-US"/>
                        <a:t>June</a:t>
                      </a:r>
                    </a:p>
                  </a:txBody>
                  <a:tcPr/>
                </a:tc>
                <a:tc>
                  <a:txBody>
                    <a:bodyPr/>
                    <a:lstStyle/>
                    <a:p>
                      <a:pPr algn="ctr"/>
                      <a:r>
                        <a:rPr lang="en-US"/>
                        <a:t>13</a:t>
                      </a:r>
                    </a:p>
                  </a:txBody>
                  <a:tcPr/>
                </a:tc>
                <a:tc>
                  <a:txBody>
                    <a:bodyPr/>
                    <a:lstStyle/>
                    <a:p>
                      <a:r>
                        <a:rPr lang="en-US"/>
                        <a:t>Education Session</a:t>
                      </a:r>
                    </a:p>
                  </a:txBody>
                  <a:tcPr/>
                </a:tc>
                <a:tc>
                  <a:txBody>
                    <a:bodyPr/>
                    <a:lstStyle/>
                    <a:p>
                      <a:endParaRPr lang="en-US"/>
                    </a:p>
                  </a:txBody>
                  <a:tcPr/>
                </a:tc>
                <a:extLst>
                  <a:ext uri="{0D108BD9-81ED-4DB2-BD59-A6C34878D82A}">
                    <a16:rowId xmlns:a16="http://schemas.microsoft.com/office/drawing/2014/main" val="2567187807"/>
                  </a:ext>
                </a:extLst>
              </a:tr>
              <a:tr h="370840">
                <a:tc>
                  <a:txBody>
                    <a:bodyPr/>
                    <a:lstStyle/>
                    <a:p>
                      <a:pPr algn="ctr"/>
                      <a:endParaRPr lang="en-US"/>
                    </a:p>
                  </a:txBody>
                  <a:tcPr/>
                </a:tc>
                <a:tc>
                  <a:txBody>
                    <a:bodyPr/>
                    <a:lstStyle/>
                    <a:p>
                      <a:pPr algn="ctr"/>
                      <a:r>
                        <a:rPr lang="en-US"/>
                        <a:t>17</a:t>
                      </a:r>
                    </a:p>
                  </a:txBody>
                  <a:tcPr/>
                </a:tc>
                <a:tc>
                  <a:txBody>
                    <a:bodyPr/>
                    <a:lstStyle/>
                    <a:p>
                      <a:r>
                        <a:rPr lang="en-US"/>
                        <a:t>Post RR for comment</a:t>
                      </a:r>
                    </a:p>
                  </a:txBody>
                  <a:tcPr/>
                </a:tc>
                <a:tc>
                  <a:txBody>
                    <a:bodyPr/>
                    <a:lstStyle/>
                    <a:p>
                      <a:endParaRPr lang="en-US"/>
                    </a:p>
                  </a:txBody>
                  <a:tcPr/>
                </a:tc>
                <a:extLst>
                  <a:ext uri="{0D108BD9-81ED-4DB2-BD59-A6C34878D82A}">
                    <a16:rowId xmlns:a16="http://schemas.microsoft.com/office/drawing/2014/main" val="2376696594"/>
                  </a:ext>
                </a:extLst>
              </a:tr>
              <a:tr h="370840">
                <a:tc>
                  <a:txBody>
                    <a:bodyPr/>
                    <a:lstStyle/>
                    <a:p>
                      <a:pPr algn="ctr"/>
                      <a:endParaRPr lang="en-US"/>
                    </a:p>
                  </a:txBody>
                  <a:tcPr/>
                </a:tc>
                <a:tc>
                  <a:txBody>
                    <a:bodyPr/>
                    <a:lstStyle/>
                    <a:p>
                      <a:pPr algn="ctr"/>
                      <a:r>
                        <a:rPr lang="en-US"/>
                        <a:t>24</a:t>
                      </a:r>
                    </a:p>
                  </a:txBody>
                  <a:tcPr/>
                </a:tc>
                <a:tc>
                  <a:txBody>
                    <a:bodyPr/>
                    <a:lstStyle/>
                    <a:p>
                      <a:r>
                        <a:rPr lang="en-US"/>
                        <a:t>TWG Vote</a:t>
                      </a:r>
                    </a:p>
                  </a:txBody>
                  <a:tcPr/>
                </a:tc>
                <a:tc>
                  <a:txBody>
                    <a:bodyPr/>
                    <a:lstStyle/>
                    <a:p>
                      <a:endParaRPr lang="en-US"/>
                    </a:p>
                  </a:txBody>
                  <a:tcPr/>
                </a:tc>
                <a:extLst>
                  <a:ext uri="{0D108BD9-81ED-4DB2-BD59-A6C34878D82A}">
                    <a16:rowId xmlns:a16="http://schemas.microsoft.com/office/drawing/2014/main" val="2663558352"/>
                  </a:ext>
                </a:extLst>
              </a:tr>
              <a:tr h="370840">
                <a:tc>
                  <a:txBody>
                    <a:bodyPr/>
                    <a:lstStyle/>
                    <a:p>
                      <a:pPr algn="ctr"/>
                      <a:endParaRPr lang="en-US"/>
                    </a:p>
                  </a:txBody>
                  <a:tcPr/>
                </a:tc>
                <a:tc>
                  <a:txBody>
                    <a:bodyPr/>
                    <a:lstStyle/>
                    <a:p>
                      <a:pPr algn="ctr"/>
                      <a:r>
                        <a:rPr lang="en-US"/>
                        <a:t>26</a:t>
                      </a:r>
                    </a:p>
                  </a:txBody>
                  <a:tcPr/>
                </a:tc>
                <a:tc>
                  <a:txBody>
                    <a:bodyPr/>
                    <a:lstStyle/>
                    <a:p>
                      <a:r>
                        <a:rPr lang="en-US"/>
                        <a:t>RTWG Vote</a:t>
                      </a:r>
                    </a:p>
                  </a:txBody>
                  <a:tcPr/>
                </a:tc>
                <a:tc>
                  <a:txBody>
                    <a:bodyPr/>
                    <a:lstStyle/>
                    <a:p>
                      <a:endParaRPr lang="en-US"/>
                    </a:p>
                  </a:txBody>
                  <a:tcPr/>
                </a:tc>
                <a:extLst>
                  <a:ext uri="{0D108BD9-81ED-4DB2-BD59-A6C34878D82A}">
                    <a16:rowId xmlns:a16="http://schemas.microsoft.com/office/drawing/2014/main" val="2801002869"/>
                  </a:ext>
                </a:extLst>
              </a:tr>
              <a:tr h="370840">
                <a:tc>
                  <a:txBody>
                    <a:bodyPr/>
                    <a:lstStyle/>
                    <a:p>
                      <a:pPr algn="ctr"/>
                      <a:r>
                        <a:rPr lang="en-US"/>
                        <a:t>July</a:t>
                      </a:r>
                    </a:p>
                  </a:txBody>
                  <a:tcPr/>
                </a:tc>
                <a:tc>
                  <a:txBody>
                    <a:bodyPr/>
                    <a:lstStyle/>
                    <a:p>
                      <a:pPr algn="ctr"/>
                      <a:r>
                        <a:rPr lang="en-US"/>
                        <a:t>15</a:t>
                      </a:r>
                    </a:p>
                  </a:txBody>
                  <a:tcPr/>
                </a:tc>
                <a:tc>
                  <a:txBody>
                    <a:bodyPr/>
                    <a:lstStyle/>
                    <a:p>
                      <a:r>
                        <a:rPr lang="en-US"/>
                        <a:t>MOPC Vote</a:t>
                      </a:r>
                    </a:p>
                  </a:txBody>
                  <a:tcPr/>
                </a:tc>
                <a:tc>
                  <a:txBody>
                    <a:bodyPr/>
                    <a:lstStyle/>
                    <a:p>
                      <a:endParaRPr lang="en-US"/>
                    </a:p>
                  </a:txBody>
                  <a:tcPr/>
                </a:tc>
                <a:extLst>
                  <a:ext uri="{0D108BD9-81ED-4DB2-BD59-A6C34878D82A}">
                    <a16:rowId xmlns:a16="http://schemas.microsoft.com/office/drawing/2014/main" val="624963047"/>
                  </a:ext>
                </a:extLst>
              </a:tr>
              <a:tr h="370840">
                <a:tc>
                  <a:txBody>
                    <a:bodyPr/>
                    <a:lstStyle/>
                    <a:p>
                      <a:pPr algn="ctr"/>
                      <a:r>
                        <a:rPr lang="en-US"/>
                        <a:t>August</a:t>
                      </a:r>
                    </a:p>
                  </a:txBody>
                  <a:tcPr/>
                </a:tc>
                <a:tc>
                  <a:txBody>
                    <a:bodyPr/>
                    <a:lstStyle/>
                    <a:p>
                      <a:pPr algn="ctr"/>
                      <a:r>
                        <a:rPr lang="en-US"/>
                        <a:t>5</a:t>
                      </a:r>
                    </a:p>
                  </a:txBody>
                  <a:tcPr/>
                </a:tc>
                <a:tc>
                  <a:txBody>
                    <a:bodyPr/>
                    <a:lstStyle/>
                    <a:p>
                      <a:r>
                        <a:rPr lang="en-US"/>
                        <a:t>Board (if appealed)</a:t>
                      </a:r>
                    </a:p>
                  </a:txBody>
                  <a:tcPr/>
                </a:tc>
                <a:tc>
                  <a:txBody>
                    <a:bodyPr/>
                    <a:lstStyle/>
                    <a:p>
                      <a:endParaRPr lang="en-US"/>
                    </a:p>
                  </a:txBody>
                  <a:tcPr/>
                </a:tc>
                <a:extLst>
                  <a:ext uri="{0D108BD9-81ED-4DB2-BD59-A6C34878D82A}">
                    <a16:rowId xmlns:a16="http://schemas.microsoft.com/office/drawing/2014/main" val="215805262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226966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6838438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60723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1732851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79314080"/>
                  </a:ext>
                </a:extLst>
              </a:tr>
            </a:tbl>
          </a:graphicData>
        </a:graphic>
      </p:graphicFrame>
    </p:spTree>
    <p:extLst>
      <p:ext uri="{BB962C8B-B14F-4D97-AF65-F5344CB8AC3E}">
        <p14:creationId xmlns:p14="http://schemas.microsoft.com/office/powerpoint/2010/main" val="387369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B7CA-CFF4-618D-7B01-F0216E5E0180}"/>
              </a:ext>
            </a:extLst>
          </p:cNvPr>
          <p:cNvSpPr>
            <a:spLocks noGrp="1"/>
          </p:cNvSpPr>
          <p:nvPr>
            <p:ph type="title"/>
          </p:nvPr>
        </p:nvSpPr>
        <p:spPr/>
        <p:txBody>
          <a:bodyPr/>
          <a:lstStyle/>
          <a:p>
            <a:r>
              <a:rPr lang="en-US">
                <a:solidFill>
                  <a:schemeClr val="accent2"/>
                </a:solidFill>
              </a:rPr>
              <a:t>Priority Processing: </a:t>
            </a:r>
            <a:r>
              <a:rPr lang="en-US"/>
              <a:t>Questions</a:t>
            </a:r>
          </a:p>
        </p:txBody>
      </p:sp>
      <p:sp>
        <p:nvSpPr>
          <p:cNvPr id="3" name="Content Placeholder 2">
            <a:extLst>
              <a:ext uri="{FF2B5EF4-FFF2-40B4-BE49-F238E27FC236}">
                <a16:creationId xmlns:a16="http://schemas.microsoft.com/office/drawing/2014/main" id="{D8876AC0-61F1-B7DB-0081-D174F708AA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7800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7493-3CC4-CD58-BB8B-DE89866BE320}"/>
              </a:ext>
            </a:extLst>
          </p:cNvPr>
          <p:cNvSpPr>
            <a:spLocks noGrp="1"/>
          </p:cNvSpPr>
          <p:nvPr>
            <p:ph type="title"/>
          </p:nvPr>
        </p:nvSpPr>
        <p:spPr>
          <a:xfrm>
            <a:off x="612395" y="570452"/>
            <a:ext cx="10942151" cy="939566"/>
          </a:xfrm>
        </p:spPr>
        <p:txBody>
          <a:bodyPr anchor="ctr">
            <a:normAutofit/>
          </a:bodyPr>
          <a:lstStyle/>
          <a:p>
            <a:r>
              <a:rPr lang="en-US"/>
              <a:t>Purpose</a:t>
            </a:r>
          </a:p>
        </p:txBody>
      </p:sp>
      <p:graphicFrame>
        <p:nvGraphicFramePr>
          <p:cNvPr id="3" name="Content Placeholder 2">
            <a:extLst>
              <a:ext uri="{FF2B5EF4-FFF2-40B4-BE49-F238E27FC236}">
                <a16:creationId xmlns:a16="http://schemas.microsoft.com/office/drawing/2014/main" id="{BA47D9E8-18FA-C09E-2513-BDEDB84E2A40}"/>
              </a:ext>
            </a:extLst>
          </p:cNvPr>
          <p:cNvGraphicFramePr>
            <a:graphicFrameLocks noGrp="1"/>
          </p:cNvGraphicFramePr>
          <p:nvPr>
            <p:ph sz="half" idx="2"/>
            <p:extLst>
              <p:ext uri="{D42A27DB-BD31-4B8C-83A1-F6EECF244321}">
                <p14:modId xmlns:p14="http://schemas.microsoft.com/office/powerpoint/2010/main" val="1760976262"/>
              </p:ext>
            </p:extLst>
          </p:nvPr>
        </p:nvGraphicFramePr>
        <p:xfrm>
          <a:off x="6172200" y="1757464"/>
          <a:ext cx="5382346" cy="452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3" descr="Student raising hand in classroom">
            <a:extLst>
              <a:ext uri="{FF2B5EF4-FFF2-40B4-BE49-F238E27FC236}">
                <a16:creationId xmlns:a16="http://schemas.microsoft.com/office/drawing/2014/main" id="{529A16BE-DD4F-2338-1B1E-FE2A80BC1153}"/>
              </a:ext>
            </a:extLst>
          </p:cNvPr>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1073150" y="2247636"/>
            <a:ext cx="4946650" cy="3297766"/>
          </a:xfrm>
        </p:spPr>
      </p:pic>
    </p:spTree>
    <p:extLst>
      <p:ext uri="{BB962C8B-B14F-4D97-AF65-F5344CB8AC3E}">
        <p14:creationId xmlns:p14="http://schemas.microsoft.com/office/powerpoint/2010/main" val="300806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6DA5-507E-35CA-1A5C-DF7E2662C7C6}"/>
              </a:ext>
            </a:extLst>
          </p:cNvPr>
          <p:cNvSpPr>
            <a:spLocks noGrp="1"/>
          </p:cNvSpPr>
          <p:nvPr>
            <p:ph type="ctrTitle"/>
          </p:nvPr>
        </p:nvSpPr>
        <p:spPr/>
        <p:txBody>
          <a:bodyPr/>
          <a:lstStyle/>
          <a:p>
            <a:r>
              <a:rPr lang="en-US"/>
              <a:t>Steve Purdy</a:t>
            </a:r>
          </a:p>
        </p:txBody>
      </p:sp>
      <p:sp>
        <p:nvSpPr>
          <p:cNvPr id="3" name="Subtitle 2">
            <a:extLst>
              <a:ext uri="{FF2B5EF4-FFF2-40B4-BE49-F238E27FC236}">
                <a16:creationId xmlns:a16="http://schemas.microsoft.com/office/drawing/2014/main" id="{C41DA9BA-DA2C-6017-1AD4-B0ADFDC03761}"/>
              </a:ext>
            </a:extLst>
          </p:cNvPr>
          <p:cNvSpPr>
            <a:spLocks noGrp="1"/>
          </p:cNvSpPr>
          <p:nvPr>
            <p:ph type="subTitle" idx="1"/>
          </p:nvPr>
        </p:nvSpPr>
        <p:spPr/>
        <p:txBody>
          <a:bodyPr/>
          <a:lstStyle/>
          <a:p>
            <a:r>
              <a:rPr lang="en-US"/>
              <a:t>Technical Director Engineering Policy</a:t>
            </a:r>
          </a:p>
          <a:p>
            <a:r>
              <a:rPr lang="en-US">
                <a:hlinkClick r:id="rId2"/>
              </a:rPr>
              <a:t>spurdy@spp.org</a:t>
            </a:r>
            <a:endParaRPr lang="en-US"/>
          </a:p>
          <a:p>
            <a:r>
              <a:rPr lang="en-US"/>
              <a:t>501-614-3371</a:t>
            </a:r>
          </a:p>
        </p:txBody>
      </p:sp>
      <p:pic>
        <p:nvPicPr>
          <p:cNvPr id="10" name="Picture Placeholder 9" descr="A picture of SPP headquarters in Little Rock.">
            <a:extLst>
              <a:ext uri="{FF2B5EF4-FFF2-40B4-BE49-F238E27FC236}">
                <a16:creationId xmlns:a16="http://schemas.microsoft.com/office/drawing/2014/main" id="{B8FF79F9-068E-F4AD-01E8-215432EDB0E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1657" t="30371" r="12729" b="-196"/>
          <a:stretch>
            <a:fillRect/>
          </a:stretch>
        </p:blipFill>
        <p:spPr>
          <a:xfrm>
            <a:off x="662623" y="1711405"/>
            <a:ext cx="4864235" cy="3435189"/>
          </a:xfrm>
        </p:spPr>
      </p:pic>
    </p:spTree>
    <p:extLst>
      <p:ext uri="{BB962C8B-B14F-4D97-AF65-F5344CB8AC3E}">
        <p14:creationId xmlns:p14="http://schemas.microsoft.com/office/powerpoint/2010/main" val="61779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92768-9B68-317A-919C-D53E1A60C397}"/>
            </a:ext>
          </a:extLst>
        </p:cNvPr>
        <p:cNvGrpSpPr/>
        <p:nvPr/>
      </p:nvGrpSpPr>
      <p:grpSpPr>
        <a:xfrm>
          <a:off x="0" y="0"/>
          <a:ext cx="0" cy="0"/>
          <a:chOff x="0" y="0"/>
          <a:chExt cx="0" cy="0"/>
        </a:xfrm>
      </p:grpSpPr>
      <p:pic>
        <p:nvPicPr>
          <p:cNvPr id="12" name="Picture 11" descr="A picture containing pylon, outdoor object&#10;&#10;AI-generated content may be incorrect." hidden="1">
            <a:extLst>
              <a:ext uri="{FF2B5EF4-FFF2-40B4-BE49-F238E27FC236}">
                <a16:creationId xmlns:a16="http://schemas.microsoft.com/office/drawing/2014/main" id="{35061537-7FF4-EF90-185F-BA438AF4E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 y="0"/>
            <a:ext cx="13903157" cy="7820526"/>
          </a:xfrm>
          <a:prstGeom prst="rect">
            <a:avLst/>
          </a:prstGeom>
        </p:spPr>
      </p:pic>
      <p:pic>
        <p:nvPicPr>
          <p:cNvPr id="7" name="Picture 6" descr="A picture containing pylon, outdoor object&#10;&#10;AI-generated content may be incorrect.">
            <a:extLst>
              <a:ext uri="{FF2B5EF4-FFF2-40B4-BE49-F238E27FC236}">
                <a16:creationId xmlns:a16="http://schemas.microsoft.com/office/drawing/2014/main" id="{F7DD90F5-D349-D1EC-4C37-2F48FAC4F460}"/>
              </a:ext>
            </a:extLst>
          </p:cNvPr>
          <p:cNvPicPr>
            <a:picLocks noChangeAspect="1"/>
          </p:cNvPicPr>
          <p:nvPr/>
        </p:nvPicPr>
        <p:blipFill>
          <a:blip r:embed="rId2" cstate="print">
            <a:extLst>
              <a:ext uri="{28A0092B-C50C-407E-A947-70E740481C1C}">
                <a14:useLocalDpi xmlns:a14="http://schemas.microsoft.com/office/drawing/2010/main" val="0"/>
              </a:ext>
            </a:extLst>
          </a:blip>
          <a:srcRect l="12308" b="12308"/>
          <a:stretch/>
        </p:blipFill>
        <p:spPr>
          <a:xfrm flipH="1">
            <a:off x="-3" y="0"/>
            <a:ext cx="12192001" cy="6858000"/>
          </a:xfrm>
          <a:prstGeom prst="rect">
            <a:avLst/>
          </a:prstGeom>
        </p:spPr>
      </p:pic>
      <p:sp>
        <p:nvSpPr>
          <p:cNvPr id="8" name="Rectangle 7">
            <a:extLst>
              <a:ext uri="{FF2B5EF4-FFF2-40B4-BE49-F238E27FC236}">
                <a16:creationId xmlns:a16="http://schemas.microsoft.com/office/drawing/2014/main" id="{93D3A9BE-A033-2E9B-71AE-7E33BADB00B6}"/>
              </a:ext>
            </a:extLst>
          </p:cNvPr>
          <p:cNvSpPr/>
          <p:nvPr/>
        </p:nvSpPr>
        <p:spPr>
          <a:xfrm>
            <a:off x="0" y="0"/>
            <a:ext cx="12192000" cy="6858000"/>
          </a:xfrm>
          <a:prstGeom prst="rect">
            <a:avLst/>
          </a:prstGeom>
          <a:gradFill flip="none" rotWithShape="1">
            <a:gsLst>
              <a:gs pos="5000">
                <a:schemeClr val="accent3"/>
              </a:gs>
              <a:gs pos="60000">
                <a:srgbClr val="002060">
                  <a:lumMod val="90000"/>
                  <a:lumOff val="10000"/>
                  <a:alpha val="85000"/>
                </a:srgbClr>
              </a:gs>
              <a:gs pos="33000">
                <a:srgbClr val="002060">
                  <a:lumMod val="90000"/>
                  <a:lumOff val="10000"/>
                  <a:alpha val="85000"/>
                </a:srgbClr>
              </a:gs>
              <a:gs pos="95000">
                <a:schemeClr val="accent3"/>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ign&#10;&#10;AI-generated content may be incorrect.">
            <a:extLst>
              <a:ext uri="{FF2B5EF4-FFF2-40B4-BE49-F238E27FC236}">
                <a16:creationId xmlns:a16="http://schemas.microsoft.com/office/drawing/2014/main" id="{EC19D518-97A6-14BA-5730-ADA40F2B5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281" y="479384"/>
            <a:ext cx="1145347" cy="584604"/>
          </a:xfrm>
          <a:prstGeom prst="rect">
            <a:avLst/>
          </a:prstGeom>
        </p:spPr>
      </p:pic>
      <p:sp>
        <p:nvSpPr>
          <p:cNvPr id="6" name="Parallelogram 5">
            <a:extLst>
              <a:ext uri="{FF2B5EF4-FFF2-40B4-BE49-F238E27FC236}">
                <a16:creationId xmlns:a16="http://schemas.microsoft.com/office/drawing/2014/main" id="{9E481CC8-C4C7-4377-5D1F-5D207BF1F1E0}"/>
              </a:ext>
            </a:extLst>
          </p:cNvPr>
          <p:cNvSpPr>
            <a:spLocks/>
          </p:cNvSpPr>
          <p:nvPr/>
        </p:nvSpPr>
        <p:spPr>
          <a:xfrm>
            <a:off x="-3627809" y="-421105"/>
            <a:ext cx="10029963" cy="8049126"/>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1EADF880-A24D-E4EF-B7C4-9671299E83F2}"/>
              </a:ext>
            </a:extLst>
          </p:cNvPr>
          <p:cNvSpPr>
            <a:spLocks/>
          </p:cNvSpPr>
          <p:nvPr/>
        </p:nvSpPr>
        <p:spPr>
          <a:xfrm>
            <a:off x="-3708015" y="-421105"/>
            <a:ext cx="10029963" cy="8049126"/>
          </a:xfrm>
          <a:prstGeom prst="parallelogram">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9E3B8692-5D9F-9FEC-15DB-B69B7B89C7B4}"/>
              </a:ext>
            </a:extLst>
          </p:cNvPr>
          <p:cNvSpPr>
            <a:spLocks/>
          </p:cNvSpPr>
          <p:nvPr/>
        </p:nvSpPr>
        <p:spPr>
          <a:xfrm>
            <a:off x="-4004797" y="-421105"/>
            <a:ext cx="10029963" cy="8049126"/>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4B6216-5E22-FD41-375C-2D5C3B202CAA}"/>
              </a:ext>
            </a:extLst>
          </p:cNvPr>
          <p:cNvSpPr txBox="1"/>
          <p:nvPr/>
        </p:nvSpPr>
        <p:spPr>
          <a:xfrm>
            <a:off x="621631" y="2065954"/>
            <a:ext cx="5269832" cy="2400657"/>
          </a:xfrm>
          <a:prstGeom prst="rect">
            <a:avLst/>
          </a:prstGeom>
          <a:noFill/>
        </p:spPr>
        <p:txBody>
          <a:bodyPr wrap="square" rtlCol="0">
            <a:spAutoFit/>
          </a:bodyPr>
          <a:lstStyle/>
          <a:p>
            <a:r>
              <a:rPr lang="en-US" sz="5000">
                <a:latin typeface="Segoe UI Black" panose="020B0A02040204020203" pitchFamily="34" charset="0"/>
                <a:ea typeface="Segoe UI Black" panose="020B0A02040204020203" pitchFamily="34" charset="0"/>
              </a:rPr>
              <a:t>SURPLUS </a:t>
            </a:r>
          </a:p>
          <a:p>
            <a:r>
              <a:rPr lang="en-US" sz="5000">
                <a:latin typeface="Segoe UI Black" panose="020B0A02040204020203" pitchFamily="34" charset="0"/>
                <a:ea typeface="Segoe UI Black" panose="020B0A02040204020203" pitchFamily="34" charset="0"/>
              </a:rPr>
              <a:t>PLUS OVERVIEW</a:t>
            </a:r>
          </a:p>
        </p:txBody>
      </p:sp>
    </p:spTree>
    <p:extLst>
      <p:ext uri="{BB962C8B-B14F-4D97-AF65-F5344CB8AC3E}">
        <p14:creationId xmlns:p14="http://schemas.microsoft.com/office/powerpoint/2010/main" val="61806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C6B1C-0850-82B3-9A38-185A98E9B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F9851-C400-9A8F-9D04-EC6AE863E9C8}"/>
              </a:ext>
            </a:extLst>
          </p:cNvPr>
          <p:cNvSpPr>
            <a:spLocks noGrp="1"/>
          </p:cNvSpPr>
          <p:nvPr>
            <p:ph type="title"/>
          </p:nvPr>
        </p:nvSpPr>
        <p:spPr/>
        <p:txBody>
          <a:bodyPr/>
          <a:lstStyle/>
          <a:p>
            <a:r>
              <a:rPr lang="en-US"/>
              <a:t>Surplus Plus</a:t>
            </a:r>
          </a:p>
        </p:txBody>
      </p:sp>
      <p:graphicFrame>
        <p:nvGraphicFramePr>
          <p:cNvPr id="4" name="Content Placeholder 3">
            <a:extLst>
              <a:ext uri="{FF2B5EF4-FFF2-40B4-BE49-F238E27FC236}">
                <a16:creationId xmlns:a16="http://schemas.microsoft.com/office/drawing/2014/main" id="{342E90AB-BA4A-E4CD-2091-655C8B9ABFC0}"/>
              </a:ext>
            </a:extLst>
          </p:cNvPr>
          <p:cNvGraphicFramePr>
            <a:graphicFrameLocks noGrp="1"/>
          </p:cNvGraphicFramePr>
          <p:nvPr>
            <p:ph idx="1"/>
            <p:extLst>
              <p:ext uri="{D42A27DB-BD31-4B8C-83A1-F6EECF244321}">
                <p14:modId xmlns:p14="http://schemas.microsoft.com/office/powerpoint/2010/main" val="1070436996"/>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99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4049-2999-54B9-21BF-2E10231AC40B}"/>
              </a:ext>
            </a:extLst>
          </p:cNvPr>
          <p:cNvSpPr>
            <a:spLocks noGrp="1"/>
          </p:cNvSpPr>
          <p:nvPr>
            <p:ph type="title"/>
          </p:nvPr>
        </p:nvSpPr>
        <p:spPr/>
        <p:txBody>
          <a:bodyPr/>
          <a:lstStyle/>
          <a:p>
            <a:r>
              <a:rPr lang="en-US"/>
              <a:t>Surplus Plus Components</a:t>
            </a:r>
          </a:p>
        </p:txBody>
      </p:sp>
      <p:sp>
        <p:nvSpPr>
          <p:cNvPr id="3" name="Content Placeholder 2">
            <a:extLst>
              <a:ext uri="{FF2B5EF4-FFF2-40B4-BE49-F238E27FC236}">
                <a16:creationId xmlns:a16="http://schemas.microsoft.com/office/drawing/2014/main" id="{4DEA4539-7EB3-F1E1-140D-AB7F924A738D}"/>
              </a:ext>
            </a:extLst>
          </p:cNvPr>
          <p:cNvSpPr>
            <a:spLocks noGrp="1"/>
          </p:cNvSpPr>
          <p:nvPr>
            <p:ph sz="half" idx="1"/>
          </p:nvPr>
        </p:nvSpPr>
        <p:spPr>
          <a:xfrm>
            <a:off x="1073790" y="1906620"/>
            <a:ext cx="4946010" cy="4377447"/>
          </a:xfrm>
        </p:spPr>
        <p:txBody>
          <a:bodyPr>
            <a:normAutofit fontScale="70000" lnSpcReduction="20000"/>
          </a:bodyPr>
          <a:lstStyle/>
          <a:p>
            <a:pPr marL="0" indent="0">
              <a:buNone/>
            </a:pPr>
            <a:r>
              <a:rPr lang="en-US" u="sng"/>
              <a:t>Priority Processing (July MOPC)</a:t>
            </a:r>
          </a:p>
          <a:p>
            <a:pPr marL="0" indent="0">
              <a:buNone/>
            </a:pPr>
            <a:r>
              <a:rPr lang="en-US" u="sng"/>
              <a:t>Surplus-Replacement Enhancements (October MOPC)</a:t>
            </a:r>
          </a:p>
          <a:p>
            <a:pPr lvl="1"/>
            <a:r>
              <a:rPr lang="en-US"/>
              <a:t>Process to establish service capacity for legacy/non-GIA generators</a:t>
            </a:r>
          </a:p>
          <a:p>
            <a:pPr lvl="1"/>
            <a:r>
              <a:rPr lang="en-US"/>
              <a:t>Relax ownership transfer restrictions for generator replacement</a:t>
            </a:r>
          </a:p>
          <a:p>
            <a:pPr lvl="1"/>
            <a:r>
              <a:rPr lang="en-US"/>
              <a:t>Process for phased replacement via surplus/replacement</a:t>
            </a:r>
          </a:p>
          <a:p>
            <a:pPr lvl="1"/>
            <a:r>
              <a:rPr lang="en-US"/>
              <a:t>Clarify existing surplus/replacement applications</a:t>
            </a:r>
          </a:p>
          <a:p>
            <a:pPr lvl="1"/>
            <a:r>
              <a:rPr lang="en-US"/>
              <a:t>Extend timeline for generator replacement for forced outage (RR563)</a:t>
            </a:r>
          </a:p>
        </p:txBody>
      </p:sp>
      <p:sp>
        <p:nvSpPr>
          <p:cNvPr id="4" name="Content Placeholder 3">
            <a:extLst>
              <a:ext uri="{FF2B5EF4-FFF2-40B4-BE49-F238E27FC236}">
                <a16:creationId xmlns:a16="http://schemas.microsoft.com/office/drawing/2014/main" id="{B7CA4F31-AD13-4658-BE9E-F99F9EBB0644}"/>
              </a:ext>
            </a:extLst>
          </p:cNvPr>
          <p:cNvSpPr>
            <a:spLocks noGrp="1"/>
          </p:cNvSpPr>
          <p:nvPr>
            <p:ph sz="half" idx="2"/>
          </p:nvPr>
        </p:nvSpPr>
        <p:spPr>
          <a:xfrm>
            <a:off x="6172200" y="1906620"/>
            <a:ext cx="4965970" cy="4377448"/>
          </a:xfrm>
        </p:spPr>
        <p:txBody>
          <a:bodyPr>
            <a:normAutofit fontScale="70000" lnSpcReduction="20000"/>
          </a:bodyPr>
          <a:lstStyle/>
          <a:p>
            <a:pPr marL="0" indent="0">
              <a:buNone/>
            </a:pPr>
            <a:r>
              <a:rPr lang="en-US" u="sng"/>
              <a:t>Process Coordination</a:t>
            </a:r>
          </a:p>
          <a:p>
            <a:pPr lvl="1"/>
            <a:r>
              <a:rPr lang="en-US"/>
              <a:t>GI, Transmission Service, Market Registration, Resource Adequacy, Operations</a:t>
            </a:r>
          </a:p>
          <a:p>
            <a:pPr lvl="1"/>
            <a:r>
              <a:rPr lang="en-US"/>
              <a:t>Reduce redundancy</a:t>
            </a:r>
          </a:p>
          <a:p>
            <a:pPr lvl="1"/>
            <a:r>
              <a:rPr lang="en-US"/>
              <a:t>Harmonize processes</a:t>
            </a:r>
          </a:p>
          <a:p>
            <a:pPr lvl="1"/>
            <a:r>
              <a:rPr lang="en-US"/>
              <a:t>Single source of “truth”</a:t>
            </a:r>
          </a:p>
          <a:p>
            <a:pPr marL="0" indent="0">
              <a:buNone/>
            </a:pPr>
            <a:r>
              <a:rPr lang="en-US" u="sng"/>
              <a:t>Modification Improvements</a:t>
            </a:r>
          </a:p>
          <a:p>
            <a:pPr lvl="1"/>
            <a:r>
              <a:rPr lang="en-US"/>
              <a:t>Clarify application of tariff processes</a:t>
            </a:r>
          </a:p>
          <a:p>
            <a:pPr lvl="1"/>
            <a:r>
              <a:rPr lang="en-US"/>
              <a:t>Address typical use cases to streamline processing</a:t>
            </a:r>
          </a:p>
          <a:p>
            <a:pPr lvl="1"/>
            <a:endParaRPr lang="en-US"/>
          </a:p>
        </p:txBody>
      </p:sp>
      <p:sp>
        <p:nvSpPr>
          <p:cNvPr id="5" name="Rectangle 4">
            <a:extLst>
              <a:ext uri="{FF2B5EF4-FFF2-40B4-BE49-F238E27FC236}">
                <a16:creationId xmlns:a16="http://schemas.microsoft.com/office/drawing/2014/main" id="{F6BAFF28-DD6C-F512-E53D-14DA8C289B28}"/>
              </a:ext>
            </a:extLst>
          </p:cNvPr>
          <p:cNvSpPr/>
          <p:nvPr/>
        </p:nvSpPr>
        <p:spPr>
          <a:xfrm>
            <a:off x="1073790" y="1367537"/>
            <a:ext cx="4946010" cy="4480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t>Phase 1: Now-October</a:t>
            </a:r>
          </a:p>
        </p:txBody>
      </p:sp>
      <p:sp>
        <p:nvSpPr>
          <p:cNvPr id="6" name="Rectangle 5">
            <a:extLst>
              <a:ext uri="{FF2B5EF4-FFF2-40B4-BE49-F238E27FC236}">
                <a16:creationId xmlns:a16="http://schemas.microsoft.com/office/drawing/2014/main" id="{A7DFDD63-8E5B-CDDC-3BD5-61B89CF10DFA}"/>
              </a:ext>
            </a:extLst>
          </p:cNvPr>
          <p:cNvSpPr/>
          <p:nvPr/>
        </p:nvSpPr>
        <p:spPr>
          <a:xfrm>
            <a:off x="6172200" y="1367537"/>
            <a:ext cx="4946010" cy="44805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a:t>Phase 2: Now-January</a:t>
            </a:r>
          </a:p>
        </p:txBody>
      </p:sp>
    </p:spTree>
    <p:extLst>
      <p:ext uri="{BB962C8B-B14F-4D97-AF65-F5344CB8AC3E}">
        <p14:creationId xmlns:p14="http://schemas.microsoft.com/office/powerpoint/2010/main" val="158203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CE6E-14DF-D862-2302-899BBAEFE272}"/>
            </a:ext>
          </a:extLst>
        </p:cNvPr>
        <p:cNvGrpSpPr/>
        <p:nvPr/>
      </p:nvGrpSpPr>
      <p:grpSpPr>
        <a:xfrm>
          <a:off x="0" y="0"/>
          <a:ext cx="0" cy="0"/>
          <a:chOff x="0" y="0"/>
          <a:chExt cx="0" cy="0"/>
        </a:xfrm>
      </p:grpSpPr>
      <p:pic>
        <p:nvPicPr>
          <p:cNvPr id="12" name="Picture 11" descr="A picture containing pylon, outdoor object&#10;&#10;AI-generated content may be incorrect." hidden="1">
            <a:extLst>
              <a:ext uri="{FF2B5EF4-FFF2-40B4-BE49-F238E27FC236}">
                <a16:creationId xmlns:a16="http://schemas.microsoft.com/office/drawing/2014/main" id="{9147CD88-829A-8C65-AA26-6BC29B26E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 y="0"/>
            <a:ext cx="13903157" cy="7820526"/>
          </a:xfrm>
          <a:prstGeom prst="rect">
            <a:avLst/>
          </a:prstGeom>
        </p:spPr>
      </p:pic>
      <p:pic>
        <p:nvPicPr>
          <p:cNvPr id="7" name="Picture 6" descr="A picture containing pylon, outdoor object&#10;&#10;AI-generated content may be incorrect.">
            <a:extLst>
              <a:ext uri="{FF2B5EF4-FFF2-40B4-BE49-F238E27FC236}">
                <a16:creationId xmlns:a16="http://schemas.microsoft.com/office/drawing/2014/main" id="{33A59A82-50B8-AC8F-E5DA-8D830DB97357}"/>
              </a:ext>
            </a:extLst>
          </p:cNvPr>
          <p:cNvPicPr>
            <a:picLocks noChangeAspect="1"/>
          </p:cNvPicPr>
          <p:nvPr/>
        </p:nvPicPr>
        <p:blipFill>
          <a:blip r:embed="rId2" cstate="print">
            <a:extLst>
              <a:ext uri="{28A0092B-C50C-407E-A947-70E740481C1C}">
                <a14:useLocalDpi xmlns:a14="http://schemas.microsoft.com/office/drawing/2010/main" val="0"/>
              </a:ext>
            </a:extLst>
          </a:blip>
          <a:srcRect l="12308" b="12308"/>
          <a:stretch/>
        </p:blipFill>
        <p:spPr>
          <a:xfrm flipH="1">
            <a:off x="-3" y="0"/>
            <a:ext cx="12192001" cy="6858000"/>
          </a:xfrm>
          <a:prstGeom prst="rect">
            <a:avLst/>
          </a:prstGeom>
        </p:spPr>
      </p:pic>
      <p:sp>
        <p:nvSpPr>
          <p:cNvPr id="8" name="Rectangle 7">
            <a:extLst>
              <a:ext uri="{FF2B5EF4-FFF2-40B4-BE49-F238E27FC236}">
                <a16:creationId xmlns:a16="http://schemas.microsoft.com/office/drawing/2014/main" id="{6642734E-56DF-79D9-EC7D-BB913927D8E6}"/>
              </a:ext>
            </a:extLst>
          </p:cNvPr>
          <p:cNvSpPr/>
          <p:nvPr/>
        </p:nvSpPr>
        <p:spPr>
          <a:xfrm>
            <a:off x="0" y="0"/>
            <a:ext cx="12192000" cy="6858000"/>
          </a:xfrm>
          <a:prstGeom prst="rect">
            <a:avLst/>
          </a:prstGeom>
          <a:gradFill flip="none" rotWithShape="1">
            <a:gsLst>
              <a:gs pos="5000">
                <a:schemeClr val="accent3"/>
              </a:gs>
              <a:gs pos="60000">
                <a:srgbClr val="002060">
                  <a:lumMod val="90000"/>
                  <a:lumOff val="10000"/>
                  <a:alpha val="85000"/>
                </a:srgbClr>
              </a:gs>
              <a:gs pos="33000">
                <a:srgbClr val="002060">
                  <a:lumMod val="90000"/>
                  <a:lumOff val="10000"/>
                  <a:alpha val="85000"/>
                </a:srgbClr>
              </a:gs>
              <a:gs pos="95000">
                <a:schemeClr val="accent3"/>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ign&#10;&#10;AI-generated content may be incorrect.">
            <a:extLst>
              <a:ext uri="{FF2B5EF4-FFF2-40B4-BE49-F238E27FC236}">
                <a16:creationId xmlns:a16="http://schemas.microsoft.com/office/drawing/2014/main" id="{2E430E66-1931-B11C-24FA-442A19C5B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281" y="479384"/>
            <a:ext cx="1145347" cy="584604"/>
          </a:xfrm>
          <a:prstGeom prst="rect">
            <a:avLst/>
          </a:prstGeom>
        </p:spPr>
      </p:pic>
      <p:sp>
        <p:nvSpPr>
          <p:cNvPr id="6" name="Parallelogram 5">
            <a:extLst>
              <a:ext uri="{FF2B5EF4-FFF2-40B4-BE49-F238E27FC236}">
                <a16:creationId xmlns:a16="http://schemas.microsoft.com/office/drawing/2014/main" id="{816DDB88-BEED-0ECF-4041-B92BEF7CEE26}"/>
              </a:ext>
            </a:extLst>
          </p:cNvPr>
          <p:cNvSpPr>
            <a:spLocks/>
          </p:cNvSpPr>
          <p:nvPr/>
        </p:nvSpPr>
        <p:spPr>
          <a:xfrm>
            <a:off x="-3627809" y="-421105"/>
            <a:ext cx="10029963" cy="8049126"/>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A32CFE37-8958-FA66-93D0-55F8B46FBE27}"/>
              </a:ext>
            </a:extLst>
          </p:cNvPr>
          <p:cNvSpPr>
            <a:spLocks/>
          </p:cNvSpPr>
          <p:nvPr/>
        </p:nvSpPr>
        <p:spPr>
          <a:xfrm>
            <a:off x="-3708015" y="-421105"/>
            <a:ext cx="10029963" cy="8049126"/>
          </a:xfrm>
          <a:prstGeom prst="parallelogram">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390D15D0-CDFB-7BB7-2C57-37D2FAEAF815}"/>
              </a:ext>
            </a:extLst>
          </p:cNvPr>
          <p:cNvSpPr>
            <a:spLocks/>
          </p:cNvSpPr>
          <p:nvPr/>
        </p:nvSpPr>
        <p:spPr>
          <a:xfrm>
            <a:off x="-4004797" y="-421105"/>
            <a:ext cx="10029963" cy="8049126"/>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3990A7-F875-47BF-257E-AFE5EB4DD6D1}"/>
              </a:ext>
            </a:extLst>
          </p:cNvPr>
          <p:cNvSpPr txBox="1"/>
          <p:nvPr/>
        </p:nvSpPr>
        <p:spPr>
          <a:xfrm>
            <a:off x="536117" y="2065954"/>
            <a:ext cx="5269832" cy="2985433"/>
          </a:xfrm>
          <a:prstGeom prst="rect">
            <a:avLst/>
          </a:prstGeom>
          <a:noFill/>
        </p:spPr>
        <p:txBody>
          <a:bodyPr wrap="square" rtlCol="0">
            <a:spAutoFit/>
          </a:bodyPr>
          <a:lstStyle/>
          <a:p>
            <a:r>
              <a:rPr lang="en-US" sz="5000">
                <a:latin typeface="Segoe UI Black" panose="020B0A02040204020203" pitchFamily="34" charset="0"/>
                <a:ea typeface="Segoe UI Black" panose="020B0A02040204020203" pitchFamily="34" charset="0"/>
              </a:rPr>
              <a:t>SURPLUS PLUS PHASE 1:</a:t>
            </a:r>
          </a:p>
          <a:p>
            <a:r>
              <a:rPr lang="en-US" sz="4400">
                <a:latin typeface="Segoe UI Black" panose="020B0A02040204020203" pitchFamily="34" charset="0"/>
                <a:ea typeface="Segoe UI Black" panose="020B0A02040204020203" pitchFamily="34" charset="0"/>
              </a:rPr>
              <a:t>PRIORITY</a:t>
            </a:r>
          </a:p>
          <a:p>
            <a:r>
              <a:rPr lang="en-US" sz="4400">
                <a:latin typeface="Segoe UI Black" panose="020B0A02040204020203" pitchFamily="34" charset="0"/>
                <a:ea typeface="Segoe UI Black" panose="020B0A02040204020203" pitchFamily="34" charset="0"/>
              </a:rPr>
              <a:t>PROCESSING</a:t>
            </a:r>
          </a:p>
        </p:txBody>
      </p:sp>
    </p:spTree>
    <p:extLst>
      <p:ext uri="{BB962C8B-B14F-4D97-AF65-F5344CB8AC3E}">
        <p14:creationId xmlns:p14="http://schemas.microsoft.com/office/powerpoint/2010/main" val="132368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2"/>
                </a:solidFill>
              </a:rPr>
              <a:t>Phase 1:</a:t>
            </a:r>
            <a:r>
              <a:rPr lang="en-US"/>
              <a:t> </a:t>
            </a:r>
            <a:r>
              <a:rPr lang="en-US">
                <a:solidFill>
                  <a:schemeClr val="accent2"/>
                </a:solidFill>
              </a:rPr>
              <a:t>Priority Processing</a:t>
            </a:r>
          </a:p>
        </p:txBody>
      </p:sp>
      <p:graphicFrame>
        <p:nvGraphicFramePr>
          <p:cNvPr id="4" name="Content Placeholder 3">
            <a:extLst>
              <a:ext uri="{FF2B5EF4-FFF2-40B4-BE49-F238E27FC236}">
                <a16:creationId xmlns:a16="http://schemas.microsoft.com/office/drawing/2014/main" id="{0FE434A0-C2E8-D640-98E2-86609EF1FCD6}"/>
              </a:ext>
            </a:extLst>
          </p:cNvPr>
          <p:cNvGraphicFramePr>
            <a:graphicFrameLocks noGrp="1"/>
          </p:cNvGraphicFramePr>
          <p:nvPr>
            <p:ph idx="1"/>
            <p:extLst>
              <p:ext uri="{D42A27DB-BD31-4B8C-83A1-F6EECF244321}">
                <p14:modId xmlns:p14="http://schemas.microsoft.com/office/powerpoint/2010/main" val="48597139"/>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1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7EA6-368A-5A1B-3922-48BCEE34EF6B}"/>
              </a:ext>
            </a:extLst>
          </p:cNvPr>
          <p:cNvSpPr>
            <a:spLocks noGrp="1"/>
          </p:cNvSpPr>
          <p:nvPr>
            <p:ph type="title"/>
          </p:nvPr>
        </p:nvSpPr>
        <p:spPr/>
        <p:txBody>
          <a:bodyPr/>
          <a:lstStyle/>
          <a:p>
            <a:r>
              <a:rPr lang="en-US">
                <a:solidFill>
                  <a:schemeClr val="accent2"/>
                </a:solidFill>
              </a:rPr>
              <a:t>Priority Processing:</a:t>
            </a:r>
            <a:r>
              <a:rPr lang="en-US"/>
              <a:t> Key Eligibility Provisions</a:t>
            </a:r>
          </a:p>
        </p:txBody>
      </p:sp>
      <p:graphicFrame>
        <p:nvGraphicFramePr>
          <p:cNvPr id="4" name="Content Placeholder 3">
            <a:extLst>
              <a:ext uri="{FF2B5EF4-FFF2-40B4-BE49-F238E27FC236}">
                <a16:creationId xmlns:a16="http://schemas.microsoft.com/office/drawing/2014/main" id="{7568248C-BD0D-98AC-8A8C-31829F677B33}"/>
              </a:ext>
            </a:extLst>
          </p:cNvPr>
          <p:cNvGraphicFramePr>
            <a:graphicFrameLocks noGrp="1"/>
          </p:cNvGraphicFramePr>
          <p:nvPr>
            <p:ph idx="1"/>
            <p:extLst>
              <p:ext uri="{D42A27DB-BD31-4B8C-83A1-F6EECF244321}">
                <p14:modId xmlns:p14="http://schemas.microsoft.com/office/powerpoint/2010/main" val="3641934575"/>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45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C14E-B8AC-46AA-58CC-8D1899413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58531-F784-603A-6C6E-B359DA73BBC4}"/>
              </a:ext>
            </a:extLst>
          </p:cNvPr>
          <p:cNvSpPr>
            <a:spLocks noGrp="1"/>
          </p:cNvSpPr>
          <p:nvPr>
            <p:ph type="title"/>
          </p:nvPr>
        </p:nvSpPr>
        <p:spPr/>
        <p:txBody>
          <a:bodyPr/>
          <a:lstStyle/>
          <a:p>
            <a:r>
              <a:rPr lang="en-US">
                <a:solidFill>
                  <a:schemeClr val="accent2"/>
                </a:solidFill>
              </a:rPr>
              <a:t>Priority Processing: </a:t>
            </a:r>
            <a:r>
              <a:rPr lang="en-US"/>
              <a:t>Key Process Provisions</a:t>
            </a:r>
          </a:p>
        </p:txBody>
      </p:sp>
      <p:graphicFrame>
        <p:nvGraphicFramePr>
          <p:cNvPr id="4" name="Content Placeholder 3">
            <a:extLst>
              <a:ext uri="{FF2B5EF4-FFF2-40B4-BE49-F238E27FC236}">
                <a16:creationId xmlns:a16="http://schemas.microsoft.com/office/drawing/2014/main" id="{F37D5A4F-6AE3-B60E-7957-A0F8A454640C}"/>
              </a:ext>
            </a:extLst>
          </p:cNvPr>
          <p:cNvGraphicFramePr>
            <a:graphicFrameLocks noGrp="1"/>
          </p:cNvGraphicFramePr>
          <p:nvPr>
            <p:ph idx="1"/>
            <p:extLst>
              <p:ext uri="{D42A27DB-BD31-4B8C-83A1-F6EECF244321}">
                <p14:modId xmlns:p14="http://schemas.microsoft.com/office/powerpoint/2010/main" val="724785736"/>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030236"/>
      </p:ext>
    </p:extLst>
  </p:cSld>
  <p:clrMapOvr>
    <a:masterClrMapping/>
  </p:clrMapOvr>
</p:sld>
</file>

<file path=ppt/theme/theme1.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190527 WIDESCREEN" id="{54D29534-B28D-4548-8AB1-140BE9476C14}" vid="{0222E9DE-19AC-47AB-9F18-EF9E8DED9C8F}"/>
    </a:ext>
  </a:extLst>
</a:theme>
</file>

<file path=ppt/theme/theme2.xml><?xml version="1.0" encoding="utf-8"?>
<a:theme xmlns:a="http://schemas.openxmlformats.org/drawingml/2006/main" name="1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190527 WIDESCREEN" id="{54D29534-B28D-4548-8AB1-140BE9476C14}" vid="{0222E9DE-19AC-47AB-9F18-EF9E8DED9C8F}"/>
    </a:ext>
  </a:extLst>
</a:theme>
</file>

<file path=ppt/theme/theme3.xml><?xml version="1.0" encoding="utf-8"?>
<a:theme xmlns:a="http://schemas.openxmlformats.org/drawingml/2006/main" name="2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cap="flat" cmpd="sng" algn="ctr">
          <a:solidFill>
            <a:schemeClr val="accent2"/>
          </a:solidFill>
          <a:prstDash val="solid"/>
          <a:round/>
          <a:headEnd type="none" w="med" len="med"/>
          <a:tailEnd type="arrow" w="med" len="med"/>
        </a:ln>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SPP PPT Template 20190814 FINAL WIDESCREEN.potx" id="{10AD0C55-BE9D-4B13-8D75-74B6445015A1}" vid="{8E0107B0-13B2-48E8-83F3-11EE5F9C4C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enrik xmlns="1c4d59ec-3ca7-45ae-8048-ac80299584db">
      <UserInfo>
        <DisplayName/>
        <AccountId xsi:nil="true"/>
        <AccountType/>
      </UserInfo>
    </Henrik>
    <lcf76f155ced4ddcb4097134ff3c332f xmlns="1c4d59ec-3ca7-45ae-8048-ac80299584db">
      <Terms xmlns="http://schemas.microsoft.com/office/infopath/2007/PartnerControls"/>
    </lcf76f155ced4ddcb4097134ff3c332f>
    <TaxCatchAll xmlns="5e207819-3fdd-4ee3-a2f3-ad4d7cb836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90DCD48A7FCC408DC1127391EAAA44" ma:contentTypeVersion="16" ma:contentTypeDescription="Create a new document." ma:contentTypeScope="" ma:versionID="f4f138a7e4d7c217f775531f16d3f2b5">
  <xsd:schema xmlns:xsd="http://www.w3.org/2001/XMLSchema" xmlns:xs="http://www.w3.org/2001/XMLSchema" xmlns:p="http://schemas.microsoft.com/office/2006/metadata/properties" xmlns:ns2="1c4d59ec-3ca7-45ae-8048-ac80299584db" xmlns:ns3="5e207819-3fdd-4ee3-a2f3-ad4d7cb83613" targetNamespace="http://schemas.microsoft.com/office/2006/metadata/properties" ma:root="true" ma:fieldsID="e0ec8269fc4aae4cabeff524c01b3ae4" ns2:_="" ns3:_="">
    <xsd:import namespace="1c4d59ec-3ca7-45ae-8048-ac80299584db"/>
    <xsd:import namespace="5e207819-3fdd-4ee3-a2f3-ad4d7cb836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Henri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d59ec-3ca7-45ae-8048-ac8029958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4174cf4-8bc1-4249-b783-7da8288d63e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Henrik" ma:index="23" nillable="true" ma:displayName="Henrik" ma:format="Dropdown" ma:list="UserInfo" ma:SharePointGroup="0" ma:internalName="Henrik">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207819-3fdd-4ee3-a2f3-ad4d7cb8361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150a7f2-253e-4017-9dce-cdccf0295658}" ma:internalName="TaxCatchAll" ma:showField="CatchAllData" ma:web="5e207819-3fdd-4ee3-a2f3-ad4d7cb836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812CA-3951-4E78-A199-F914743E0601}">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c737f03-c604-4129-808d-f74e90edbffc"/>
    <ds:schemaRef ds:uri="http://www.w3.org/XML/1998/namespace"/>
    <ds:schemaRef ds:uri="http://purl.org/dc/dcmitype/"/>
    <ds:schemaRef ds:uri="1c4d59ec-3ca7-45ae-8048-ac80299584db"/>
    <ds:schemaRef ds:uri="5e207819-3fdd-4ee3-a2f3-ad4d7cb83613"/>
  </ds:schemaRefs>
</ds:datastoreItem>
</file>

<file path=customXml/itemProps2.xml><?xml version="1.0" encoding="utf-8"?>
<ds:datastoreItem xmlns:ds="http://schemas.openxmlformats.org/officeDocument/2006/customXml" ds:itemID="{979212CE-198F-4D3F-9E68-A1447A8C4D10}">
  <ds:schemaRefs>
    <ds:schemaRef ds:uri="http://schemas.microsoft.com/sharepoint/v3/contenttype/forms"/>
  </ds:schemaRefs>
</ds:datastoreItem>
</file>

<file path=customXml/itemProps3.xml><?xml version="1.0" encoding="utf-8"?>
<ds:datastoreItem xmlns:ds="http://schemas.openxmlformats.org/officeDocument/2006/customXml" ds:itemID="{0EC87EDB-0C7A-4BEF-97E0-2C8B2A9C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d59ec-3ca7-45ae-8048-ac80299584db"/>
    <ds:schemaRef ds:uri="5e207819-3fdd-4ee3-a2f3-ad4d7cb836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692091-66b8-45b5-9087-387cbcef98ca}" enabled="1" method="Privileged" siteId="{3230926a-71b7-4370-a137-197badc066a2}" removed="0"/>
</clbl:labelList>
</file>

<file path=docProps/app.xml><?xml version="1.0" encoding="utf-8"?>
<Properties xmlns="http://schemas.openxmlformats.org/officeDocument/2006/extended-properties" xmlns:vt="http://schemas.openxmlformats.org/officeDocument/2006/docPropsVTypes">
  <Template>PPT+Template+20210527+WIDESCREEN (6)</Template>
  <TotalTime>2652</TotalTime>
  <Words>1284</Words>
  <Application>Microsoft Office PowerPoint</Application>
  <PresentationFormat>Widescreen</PresentationFormat>
  <Paragraphs>214</Paragraphs>
  <Slides>20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Segoe UI</vt:lpstr>
      <vt:lpstr>Segoe UI Black</vt:lpstr>
      <vt:lpstr>Segoe UI Light</vt:lpstr>
      <vt:lpstr>Segoe UI Semilight</vt:lpstr>
      <vt:lpstr>Custom Design</vt:lpstr>
      <vt:lpstr>1_Custom Design</vt:lpstr>
      <vt:lpstr>2_Custom Design</vt:lpstr>
      <vt:lpstr>PowerPoint Presentation</vt:lpstr>
      <vt:lpstr>Purpose</vt:lpstr>
      <vt:lpstr>PowerPoint Presentation</vt:lpstr>
      <vt:lpstr>Surplus Plus</vt:lpstr>
      <vt:lpstr>Surplus Plus Components</vt:lpstr>
      <vt:lpstr>PowerPoint Presentation</vt:lpstr>
      <vt:lpstr>Phase 1: Priority Processing</vt:lpstr>
      <vt:lpstr>Priority Processing: Key Eligibility Provisions</vt:lpstr>
      <vt:lpstr>Priority Processing: Key Process Provisions</vt:lpstr>
      <vt:lpstr>Priority Processing: Benefits &amp; Risks</vt:lpstr>
      <vt:lpstr>Priority Processing: Timeline</vt:lpstr>
      <vt:lpstr>Priority Processing: Tariff Revision Index</vt:lpstr>
      <vt:lpstr>Priority Processing: New Definitions</vt:lpstr>
      <vt:lpstr>Priority Processing: Attach V Section 3</vt:lpstr>
      <vt:lpstr>Priority Processing: Attach V Section 4</vt:lpstr>
      <vt:lpstr>Priority Processing: Attach V Section 8</vt:lpstr>
      <vt:lpstr>Priority Processing: Attach V Other</vt:lpstr>
      <vt:lpstr>Priority Processing: Approval Process</vt:lpstr>
      <vt:lpstr>Priority Processing: Questions</vt:lpstr>
      <vt:lpstr>Steve Purdy</vt:lpstr>
    </vt:vector>
  </TitlesOfParts>
  <Company>Southwest Power 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Foster</dc:creator>
  <cp:lastModifiedBy>Ken Sands</cp:lastModifiedBy>
  <cp:revision>3</cp:revision>
  <dcterms:created xsi:type="dcterms:W3CDTF">2025-05-21T20:36:16Z</dcterms:created>
  <dcterms:modified xsi:type="dcterms:W3CDTF">2025-06-15T16:02:21Z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102400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ontentTypeId">
    <vt:lpwstr>0x0101000C90DCD48A7FCC408DC1127391EAAA44</vt:lpwstr>
  </property>
</Properties>
</file>