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4.xml" ContentType="application/vnd.openxmlformats-officedocument.theme+xml"/>
  <Override PartName="/ppt/theme/theme5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3" r:id="rId4"/>
    <p:sldMasterId id="2147483663" r:id="rId5"/>
    <p:sldMasterId id="2147483756" r:id="rId6"/>
  </p:sldMasterIdLst>
  <p:notesMasterIdLst>
    <p:notesMasterId r:id="rId43"/>
  </p:notesMasterIdLst>
  <p:handoutMasterIdLst>
    <p:handoutMasterId r:id="rId44"/>
  </p:handoutMasterIdLst>
  <p:sldIdLst>
    <p:sldId id="542" r:id="rId7"/>
    <p:sldId id="563" r:id="rId8"/>
    <p:sldId id="2787" r:id="rId9"/>
    <p:sldId id="593" r:id="rId10"/>
    <p:sldId id="2791" r:id="rId11"/>
    <p:sldId id="595" r:id="rId12"/>
    <p:sldId id="2939" r:id="rId13"/>
    <p:sldId id="2977" r:id="rId14"/>
    <p:sldId id="2978" r:id="rId15"/>
    <p:sldId id="588" r:id="rId16"/>
    <p:sldId id="2979" r:id="rId17"/>
    <p:sldId id="589" r:id="rId18"/>
    <p:sldId id="600" r:id="rId19"/>
    <p:sldId id="599" r:id="rId20"/>
    <p:sldId id="2980" r:id="rId21"/>
    <p:sldId id="604" r:id="rId22"/>
    <p:sldId id="2984" r:id="rId23"/>
    <p:sldId id="2985" r:id="rId24"/>
    <p:sldId id="2986" r:id="rId25"/>
    <p:sldId id="2987" r:id="rId26"/>
    <p:sldId id="3002" r:id="rId27"/>
    <p:sldId id="2992" r:id="rId28"/>
    <p:sldId id="2993" r:id="rId29"/>
    <p:sldId id="2994" r:id="rId30"/>
    <p:sldId id="2995" r:id="rId31"/>
    <p:sldId id="3000" r:id="rId32"/>
    <p:sldId id="3003" r:id="rId33"/>
    <p:sldId id="3004" r:id="rId34"/>
    <p:sldId id="3005" r:id="rId35"/>
    <p:sldId id="3006" r:id="rId36"/>
    <p:sldId id="3007" r:id="rId37"/>
    <p:sldId id="2988" r:id="rId38"/>
    <p:sldId id="597" r:id="rId39"/>
    <p:sldId id="3009" r:id="rId40"/>
    <p:sldId id="3010" r:id="rId41"/>
    <p:sldId id="591" r:id="rId4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AED60BC-6DC8-9208-15EC-10DB2B0CE731}" name="Mereness, Matt" initials="MM" userId="S::matt.mereness@ercot.com::6db1126a-164e-4475-8d86-5dde160acd3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D07C"/>
    <a:srgbClr val="E6EBF0"/>
    <a:srgbClr val="0076C6"/>
    <a:srgbClr val="00AEC7"/>
    <a:srgbClr val="093C61"/>
    <a:srgbClr val="98C3FA"/>
    <a:srgbClr val="70CDD9"/>
    <a:srgbClr val="8DC3E5"/>
    <a:srgbClr val="A9E5EA"/>
    <a:srgbClr val="5B67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3296810-A885-4BE3-A3E7-6D5BEEA58F35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0" d="100"/>
          <a:sy n="70" d="100"/>
        </p:scale>
        <p:origin x="1180" y="5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2202"/>
    </p:cViewPr>
  </p:sorterViewPr>
  <p:notesViewPr>
    <p:cSldViewPr showGuides="1">
      <p:cViewPr varScale="1">
        <p:scale>
          <a:sx n="61" d="100"/>
          <a:sy n="61" d="100"/>
        </p:scale>
        <p:origin x="2285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theme" Target="theme/theme1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microsoft.com/office/2018/10/relationships/authors" Target="author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viewProps" Target="viewProps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E11038-C648-4BF3-8167-6AE1FF3EFDF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20C27A-FD2A-445A-A719-6C03AF8940F3}">
      <dgm:prSet phldrT="[Text]"/>
      <dgm:spPr>
        <a:solidFill>
          <a:srgbClr val="5B6770"/>
        </a:solidFill>
      </dgm:spPr>
      <dgm:t>
        <a:bodyPr/>
        <a:lstStyle/>
        <a:p>
          <a:r>
            <a:rPr lang="en-US" dirty="0"/>
            <a:t>Click to edit Master subtitle style</a:t>
          </a:r>
        </a:p>
      </dgm:t>
    </dgm:pt>
    <dgm:pt modelId="{70D27D20-9B5C-4ACA-A932-25F2CF915F48}" type="parTrans" cxnId="{A5351B5C-9190-4E1A-BDA3-BCFD1EA44514}">
      <dgm:prSet/>
      <dgm:spPr/>
      <dgm:t>
        <a:bodyPr/>
        <a:lstStyle/>
        <a:p>
          <a:endParaRPr lang="en-US"/>
        </a:p>
      </dgm:t>
    </dgm:pt>
    <dgm:pt modelId="{6F8B888A-19D7-43C8-BC5E-9BDE549DF313}" type="sibTrans" cxnId="{A5351B5C-9190-4E1A-BDA3-BCFD1EA44514}">
      <dgm:prSet/>
      <dgm:spPr/>
      <dgm:t>
        <a:bodyPr/>
        <a:lstStyle/>
        <a:p>
          <a:endParaRPr lang="en-US"/>
        </a:p>
      </dgm:t>
    </dgm:pt>
    <dgm:pt modelId="{E0CEC3AC-4F65-405E-9DD2-9D5A494B4AC7}">
      <dgm:prSet phldrT="[Text]"/>
      <dgm:spPr>
        <a:solidFill>
          <a:srgbClr val="00AEC7"/>
        </a:solidFill>
      </dgm:spPr>
      <dgm:t>
        <a:bodyPr/>
        <a:lstStyle/>
        <a:p>
          <a:r>
            <a:rPr lang="en-US" dirty="0"/>
            <a:t>Click to edit Master subtitle style</a:t>
          </a:r>
        </a:p>
      </dgm:t>
    </dgm:pt>
    <dgm:pt modelId="{EAB6D17A-4709-4A18-AFBB-0789B952020D}" type="parTrans" cxnId="{6C928428-284E-4E7D-9683-6F55F36228FB}">
      <dgm:prSet/>
      <dgm:spPr/>
      <dgm:t>
        <a:bodyPr/>
        <a:lstStyle/>
        <a:p>
          <a:endParaRPr lang="en-US"/>
        </a:p>
      </dgm:t>
    </dgm:pt>
    <dgm:pt modelId="{E80F0502-7CC7-44FF-B609-B9414F795B8A}" type="sibTrans" cxnId="{6C928428-284E-4E7D-9683-6F55F36228FB}">
      <dgm:prSet/>
      <dgm:spPr/>
      <dgm:t>
        <a:bodyPr/>
        <a:lstStyle/>
        <a:p>
          <a:endParaRPr lang="en-US"/>
        </a:p>
      </dgm:t>
    </dgm:pt>
    <dgm:pt modelId="{187606C4-A5C3-49B4-8A18-BB38CA4215D5}">
      <dgm:prSet phldrT="[Text]"/>
      <dgm:spPr>
        <a:solidFill>
          <a:srgbClr val="093C61"/>
        </a:solidFill>
      </dgm:spPr>
      <dgm:t>
        <a:bodyPr/>
        <a:lstStyle/>
        <a:p>
          <a:r>
            <a:rPr lang="en-US" dirty="0"/>
            <a:t>Click to edit Master subtitle style</a:t>
          </a:r>
        </a:p>
      </dgm:t>
    </dgm:pt>
    <dgm:pt modelId="{58AE02CB-D91D-41B6-A813-B4F035391B83}" type="parTrans" cxnId="{72D59750-5757-41CF-AF05-6C57B64FB7ED}">
      <dgm:prSet/>
      <dgm:spPr/>
      <dgm:t>
        <a:bodyPr/>
        <a:lstStyle/>
        <a:p>
          <a:endParaRPr lang="en-US"/>
        </a:p>
      </dgm:t>
    </dgm:pt>
    <dgm:pt modelId="{3CFCF34C-096A-4329-BCDD-0A8D1A075934}" type="sibTrans" cxnId="{72D59750-5757-41CF-AF05-6C57B64FB7ED}">
      <dgm:prSet/>
      <dgm:spPr/>
      <dgm:t>
        <a:bodyPr/>
        <a:lstStyle/>
        <a:p>
          <a:endParaRPr lang="en-US"/>
        </a:p>
      </dgm:t>
    </dgm:pt>
    <dgm:pt modelId="{075A3D39-E191-4C23-AF82-FED389D4714A}" type="pres">
      <dgm:prSet presAssocID="{32E11038-C648-4BF3-8167-6AE1FF3EFDF1}" presName="Name0" presStyleCnt="0">
        <dgm:presLayoutVars>
          <dgm:chMax val="7"/>
          <dgm:chPref val="7"/>
          <dgm:dir/>
        </dgm:presLayoutVars>
      </dgm:prSet>
      <dgm:spPr/>
    </dgm:pt>
    <dgm:pt modelId="{80725D32-2ED8-4B1F-81A2-9F7C840C4E0C}" type="pres">
      <dgm:prSet presAssocID="{32E11038-C648-4BF3-8167-6AE1FF3EFDF1}" presName="Name1" presStyleCnt="0"/>
      <dgm:spPr/>
    </dgm:pt>
    <dgm:pt modelId="{B6A82959-4BD9-4D99-A596-9C774D74AB1C}" type="pres">
      <dgm:prSet presAssocID="{32E11038-C648-4BF3-8167-6AE1FF3EFDF1}" presName="cycle" presStyleCnt="0"/>
      <dgm:spPr/>
    </dgm:pt>
    <dgm:pt modelId="{A2FCC776-BF52-47C4-92E4-17467F9AE6E1}" type="pres">
      <dgm:prSet presAssocID="{32E11038-C648-4BF3-8167-6AE1FF3EFDF1}" presName="srcNode" presStyleLbl="node1" presStyleIdx="0" presStyleCnt="3"/>
      <dgm:spPr/>
    </dgm:pt>
    <dgm:pt modelId="{6304DB4F-C21D-43CE-BC19-7FC9FE4143EB}" type="pres">
      <dgm:prSet presAssocID="{32E11038-C648-4BF3-8167-6AE1FF3EFDF1}" presName="conn" presStyleLbl="parChTrans1D2" presStyleIdx="0" presStyleCnt="1"/>
      <dgm:spPr/>
    </dgm:pt>
    <dgm:pt modelId="{0AC5C796-425F-48EC-9CE3-FF43A9E945D1}" type="pres">
      <dgm:prSet presAssocID="{32E11038-C648-4BF3-8167-6AE1FF3EFDF1}" presName="extraNode" presStyleLbl="node1" presStyleIdx="0" presStyleCnt="3"/>
      <dgm:spPr/>
    </dgm:pt>
    <dgm:pt modelId="{FEDB5C55-0F80-4976-AD26-0CEE89BEB7EA}" type="pres">
      <dgm:prSet presAssocID="{32E11038-C648-4BF3-8167-6AE1FF3EFDF1}" presName="dstNode" presStyleLbl="node1" presStyleIdx="0" presStyleCnt="3"/>
      <dgm:spPr/>
    </dgm:pt>
    <dgm:pt modelId="{89592E09-CC88-4904-BF5E-1629C8C5E634}" type="pres">
      <dgm:prSet presAssocID="{BA20C27A-FD2A-445A-A719-6C03AF8940F3}" presName="text_1" presStyleLbl="node1" presStyleIdx="0" presStyleCnt="3">
        <dgm:presLayoutVars>
          <dgm:bulletEnabled val="1"/>
        </dgm:presLayoutVars>
      </dgm:prSet>
      <dgm:spPr/>
    </dgm:pt>
    <dgm:pt modelId="{9A21976F-30D0-4847-9028-5756044BAAC3}" type="pres">
      <dgm:prSet presAssocID="{BA20C27A-FD2A-445A-A719-6C03AF8940F3}" presName="accent_1" presStyleCnt="0"/>
      <dgm:spPr/>
    </dgm:pt>
    <dgm:pt modelId="{36E4D279-9DCF-4996-B9DB-80023277EC34}" type="pres">
      <dgm:prSet presAssocID="{BA20C27A-FD2A-445A-A719-6C03AF8940F3}" presName="accentRepeatNode" presStyleLbl="solidFgAcc1" presStyleIdx="0" presStyleCnt="3"/>
      <dgm:spPr>
        <a:ln w="50800">
          <a:solidFill>
            <a:srgbClr val="5B6770"/>
          </a:solidFill>
        </a:ln>
      </dgm:spPr>
    </dgm:pt>
    <dgm:pt modelId="{FA8E3AD4-7354-43A8-B93D-74F840B6AEF6}" type="pres">
      <dgm:prSet presAssocID="{E0CEC3AC-4F65-405E-9DD2-9D5A494B4AC7}" presName="text_2" presStyleLbl="node1" presStyleIdx="1" presStyleCnt="3">
        <dgm:presLayoutVars>
          <dgm:bulletEnabled val="1"/>
        </dgm:presLayoutVars>
      </dgm:prSet>
      <dgm:spPr/>
    </dgm:pt>
    <dgm:pt modelId="{FDAFDD12-87AE-496F-A9BD-D8FA3C5C588E}" type="pres">
      <dgm:prSet presAssocID="{E0CEC3AC-4F65-405E-9DD2-9D5A494B4AC7}" presName="accent_2" presStyleCnt="0"/>
      <dgm:spPr/>
    </dgm:pt>
    <dgm:pt modelId="{CE0FEE12-C9DD-48AF-B095-635EAD24EB23}" type="pres">
      <dgm:prSet presAssocID="{E0CEC3AC-4F65-405E-9DD2-9D5A494B4AC7}" presName="accentRepeatNode" presStyleLbl="solidFgAcc1" presStyleIdx="1" presStyleCnt="3"/>
      <dgm:spPr>
        <a:ln w="50800">
          <a:solidFill>
            <a:srgbClr val="00AEC7"/>
          </a:solidFill>
        </a:ln>
      </dgm:spPr>
    </dgm:pt>
    <dgm:pt modelId="{30EB52CC-4F02-4C80-AAF8-62BFF5A038EA}" type="pres">
      <dgm:prSet presAssocID="{187606C4-A5C3-49B4-8A18-BB38CA4215D5}" presName="text_3" presStyleLbl="node1" presStyleIdx="2" presStyleCnt="3">
        <dgm:presLayoutVars>
          <dgm:bulletEnabled val="1"/>
        </dgm:presLayoutVars>
      </dgm:prSet>
      <dgm:spPr/>
    </dgm:pt>
    <dgm:pt modelId="{C8B76DD7-65EF-4958-B29D-8E09C2D14548}" type="pres">
      <dgm:prSet presAssocID="{187606C4-A5C3-49B4-8A18-BB38CA4215D5}" presName="accent_3" presStyleCnt="0"/>
      <dgm:spPr/>
    </dgm:pt>
    <dgm:pt modelId="{E96C1AF3-5332-4D40-8E92-7C851D843D9E}" type="pres">
      <dgm:prSet presAssocID="{187606C4-A5C3-49B4-8A18-BB38CA4215D5}" presName="accentRepeatNode" presStyleLbl="solidFgAcc1" presStyleIdx="2" presStyleCnt="3"/>
      <dgm:spPr>
        <a:ln w="50800">
          <a:solidFill>
            <a:srgbClr val="093C61"/>
          </a:solidFill>
        </a:ln>
      </dgm:spPr>
    </dgm:pt>
  </dgm:ptLst>
  <dgm:cxnLst>
    <dgm:cxn modelId="{6C928428-284E-4E7D-9683-6F55F36228FB}" srcId="{32E11038-C648-4BF3-8167-6AE1FF3EFDF1}" destId="{E0CEC3AC-4F65-405E-9DD2-9D5A494B4AC7}" srcOrd="1" destOrd="0" parTransId="{EAB6D17A-4709-4A18-AFBB-0789B952020D}" sibTransId="{E80F0502-7CC7-44FF-B609-B9414F795B8A}"/>
    <dgm:cxn modelId="{57C00C33-A140-4336-BF90-35942F94805A}" type="presOf" srcId="{187606C4-A5C3-49B4-8A18-BB38CA4215D5}" destId="{30EB52CC-4F02-4C80-AAF8-62BFF5A038EA}" srcOrd="0" destOrd="0" presId="urn:microsoft.com/office/officeart/2008/layout/VerticalCurvedList"/>
    <dgm:cxn modelId="{A5351B5C-9190-4E1A-BDA3-BCFD1EA44514}" srcId="{32E11038-C648-4BF3-8167-6AE1FF3EFDF1}" destId="{BA20C27A-FD2A-445A-A719-6C03AF8940F3}" srcOrd="0" destOrd="0" parTransId="{70D27D20-9B5C-4ACA-A932-25F2CF915F48}" sibTransId="{6F8B888A-19D7-43C8-BC5E-9BDE549DF313}"/>
    <dgm:cxn modelId="{53883844-14BD-4351-A151-F1F21DB11AA2}" type="presOf" srcId="{E0CEC3AC-4F65-405E-9DD2-9D5A494B4AC7}" destId="{FA8E3AD4-7354-43A8-B93D-74F840B6AEF6}" srcOrd="0" destOrd="0" presId="urn:microsoft.com/office/officeart/2008/layout/VerticalCurvedList"/>
    <dgm:cxn modelId="{72D59750-5757-41CF-AF05-6C57B64FB7ED}" srcId="{32E11038-C648-4BF3-8167-6AE1FF3EFDF1}" destId="{187606C4-A5C3-49B4-8A18-BB38CA4215D5}" srcOrd="2" destOrd="0" parTransId="{58AE02CB-D91D-41B6-A813-B4F035391B83}" sibTransId="{3CFCF34C-096A-4329-BCDD-0A8D1A075934}"/>
    <dgm:cxn modelId="{EBE72F74-33D1-4060-A3B4-F3A60F68D2DE}" type="presOf" srcId="{BA20C27A-FD2A-445A-A719-6C03AF8940F3}" destId="{89592E09-CC88-4904-BF5E-1629C8C5E634}" srcOrd="0" destOrd="0" presId="urn:microsoft.com/office/officeart/2008/layout/VerticalCurvedList"/>
    <dgm:cxn modelId="{44A009B9-4C6E-4056-A237-21B77C751944}" type="presOf" srcId="{32E11038-C648-4BF3-8167-6AE1FF3EFDF1}" destId="{075A3D39-E191-4C23-AF82-FED389D4714A}" srcOrd="0" destOrd="0" presId="urn:microsoft.com/office/officeart/2008/layout/VerticalCurvedList"/>
    <dgm:cxn modelId="{C12810DE-047C-44F0-893C-5DBF7D150250}" type="presOf" srcId="{6F8B888A-19D7-43C8-BC5E-9BDE549DF313}" destId="{6304DB4F-C21D-43CE-BC19-7FC9FE4143EB}" srcOrd="0" destOrd="0" presId="urn:microsoft.com/office/officeart/2008/layout/VerticalCurvedList"/>
    <dgm:cxn modelId="{C8DF18D6-9728-4B9E-8416-9844D37BED16}" type="presParOf" srcId="{075A3D39-E191-4C23-AF82-FED389D4714A}" destId="{80725D32-2ED8-4B1F-81A2-9F7C840C4E0C}" srcOrd="0" destOrd="0" presId="urn:microsoft.com/office/officeart/2008/layout/VerticalCurvedList"/>
    <dgm:cxn modelId="{E35D8989-C4EB-4877-88F9-278C7A5D79BE}" type="presParOf" srcId="{80725D32-2ED8-4B1F-81A2-9F7C840C4E0C}" destId="{B6A82959-4BD9-4D99-A596-9C774D74AB1C}" srcOrd="0" destOrd="0" presId="urn:microsoft.com/office/officeart/2008/layout/VerticalCurvedList"/>
    <dgm:cxn modelId="{2E10BBB5-BB5F-4213-81D6-299D4ED932F9}" type="presParOf" srcId="{B6A82959-4BD9-4D99-A596-9C774D74AB1C}" destId="{A2FCC776-BF52-47C4-92E4-17467F9AE6E1}" srcOrd="0" destOrd="0" presId="urn:microsoft.com/office/officeart/2008/layout/VerticalCurvedList"/>
    <dgm:cxn modelId="{5B23B201-EE0E-41FD-994F-D36FF4AEDA82}" type="presParOf" srcId="{B6A82959-4BD9-4D99-A596-9C774D74AB1C}" destId="{6304DB4F-C21D-43CE-BC19-7FC9FE4143EB}" srcOrd="1" destOrd="0" presId="urn:microsoft.com/office/officeart/2008/layout/VerticalCurvedList"/>
    <dgm:cxn modelId="{44830F56-0B6E-4957-B591-535E7C4AE88E}" type="presParOf" srcId="{B6A82959-4BD9-4D99-A596-9C774D74AB1C}" destId="{0AC5C796-425F-48EC-9CE3-FF43A9E945D1}" srcOrd="2" destOrd="0" presId="urn:microsoft.com/office/officeart/2008/layout/VerticalCurvedList"/>
    <dgm:cxn modelId="{B512C53B-041E-4F05-874B-6C14137472B2}" type="presParOf" srcId="{B6A82959-4BD9-4D99-A596-9C774D74AB1C}" destId="{FEDB5C55-0F80-4976-AD26-0CEE89BEB7EA}" srcOrd="3" destOrd="0" presId="urn:microsoft.com/office/officeart/2008/layout/VerticalCurvedList"/>
    <dgm:cxn modelId="{B5267D50-E7E0-4BB1-BFA8-A827CCA77309}" type="presParOf" srcId="{80725D32-2ED8-4B1F-81A2-9F7C840C4E0C}" destId="{89592E09-CC88-4904-BF5E-1629C8C5E634}" srcOrd="1" destOrd="0" presId="urn:microsoft.com/office/officeart/2008/layout/VerticalCurvedList"/>
    <dgm:cxn modelId="{B277B9AB-1A22-46B8-AB75-EA271659F9A9}" type="presParOf" srcId="{80725D32-2ED8-4B1F-81A2-9F7C840C4E0C}" destId="{9A21976F-30D0-4847-9028-5756044BAAC3}" srcOrd="2" destOrd="0" presId="urn:microsoft.com/office/officeart/2008/layout/VerticalCurvedList"/>
    <dgm:cxn modelId="{F63A9C37-6ADA-42F7-9567-B5030E7619A5}" type="presParOf" srcId="{9A21976F-30D0-4847-9028-5756044BAAC3}" destId="{36E4D279-9DCF-4996-B9DB-80023277EC34}" srcOrd="0" destOrd="0" presId="urn:microsoft.com/office/officeart/2008/layout/VerticalCurvedList"/>
    <dgm:cxn modelId="{F0AF24C9-085E-4E7F-84AF-44BDBD83C8D6}" type="presParOf" srcId="{80725D32-2ED8-4B1F-81A2-9F7C840C4E0C}" destId="{FA8E3AD4-7354-43A8-B93D-74F840B6AEF6}" srcOrd="3" destOrd="0" presId="urn:microsoft.com/office/officeart/2008/layout/VerticalCurvedList"/>
    <dgm:cxn modelId="{53C3BAA1-3CEB-4E9B-B244-D18A0E21044B}" type="presParOf" srcId="{80725D32-2ED8-4B1F-81A2-9F7C840C4E0C}" destId="{FDAFDD12-87AE-496F-A9BD-D8FA3C5C588E}" srcOrd="4" destOrd="0" presId="urn:microsoft.com/office/officeart/2008/layout/VerticalCurvedList"/>
    <dgm:cxn modelId="{D9AAB689-C278-446B-B50B-F0121693A922}" type="presParOf" srcId="{FDAFDD12-87AE-496F-A9BD-D8FA3C5C588E}" destId="{CE0FEE12-C9DD-48AF-B095-635EAD24EB23}" srcOrd="0" destOrd="0" presId="urn:microsoft.com/office/officeart/2008/layout/VerticalCurvedList"/>
    <dgm:cxn modelId="{6BE5BE6F-02B9-4318-9BB9-B7CD1051F0D2}" type="presParOf" srcId="{80725D32-2ED8-4B1F-81A2-9F7C840C4E0C}" destId="{30EB52CC-4F02-4C80-AAF8-62BFF5A038EA}" srcOrd="5" destOrd="0" presId="urn:microsoft.com/office/officeart/2008/layout/VerticalCurvedList"/>
    <dgm:cxn modelId="{37A2E405-9B83-4313-96A7-0A679F777B18}" type="presParOf" srcId="{80725D32-2ED8-4B1F-81A2-9F7C840C4E0C}" destId="{C8B76DD7-65EF-4958-B29D-8E09C2D14548}" srcOrd="6" destOrd="0" presId="urn:microsoft.com/office/officeart/2008/layout/VerticalCurvedList"/>
    <dgm:cxn modelId="{BA1CF7BF-1B96-48C4-ADB0-9317E5BC7454}" type="presParOf" srcId="{C8B76DD7-65EF-4958-B29D-8E09C2D14548}" destId="{E96C1AF3-5332-4D40-8E92-7C851D843D9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E11038-C648-4BF3-8167-6AE1FF3EFDF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20C27A-FD2A-445A-A719-6C03AF8940F3}">
      <dgm:prSet phldrT="[Text]"/>
      <dgm:spPr>
        <a:solidFill>
          <a:srgbClr val="5B6770"/>
        </a:solidFill>
      </dgm:spPr>
      <dgm:t>
        <a:bodyPr/>
        <a:lstStyle/>
        <a:p>
          <a:r>
            <a:rPr lang="en-US"/>
            <a:t>Click to edit Master subtitle style</a:t>
          </a:r>
        </a:p>
      </dgm:t>
    </dgm:pt>
    <dgm:pt modelId="{70D27D20-9B5C-4ACA-A932-25F2CF915F48}" type="parTrans" cxnId="{A5351B5C-9190-4E1A-BDA3-BCFD1EA44514}">
      <dgm:prSet/>
      <dgm:spPr/>
      <dgm:t>
        <a:bodyPr/>
        <a:lstStyle/>
        <a:p>
          <a:endParaRPr lang="en-US"/>
        </a:p>
      </dgm:t>
    </dgm:pt>
    <dgm:pt modelId="{6F8B888A-19D7-43C8-BC5E-9BDE549DF313}" type="sibTrans" cxnId="{A5351B5C-9190-4E1A-BDA3-BCFD1EA44514}">
      <dgm:prSet/>
      <dgm:spPr/>
      <dgm:t>
        <a:bodyPr/>
        <a:lstStyle/>
        <a:p>
          <a:endParaRPr lang="en-US"/>
        </a:p>
      </dgm:t>
    </dgm:pt>
    <dgm:pt modelId="{E0CEC3AC-4F65-405E-9DD2-9D5A494B4AC7}">
      <dgm:prSet phldrT="[Text]"/>
      <dgm:spPr>
        <a:solidFill>
          <a:srgbClr val="00AEC7"/>
        </a:solidFill>
      </dgm:spPr>
      <dgm:t>
        <a:bodyPr/>
        <a:lstStyle/>
        <a:p>
          <a:r>
            <a:rPr lang="en-US"/>
            <a:t>Click to edit Master subtitle style</a:t>
          </a:r>
        </a:p>
      </dgm:t>
    </dgm:pt>
    <dgm:pt modelId="{EAB6D17A-4709-4A18-AFBB-0789B952020D}" type="parTrans" cxnId="{6C928428-284E-4E7D-9683-6F55F36228FB}">
      <dgm:prSet/>
      <dgm:spPr/>
      <dgm:t>
        <a:bodyPr/>
        <a:lstStyle/>
        <a:p>
          <a:endParaRPr lang="en-US"/>
        </a:p>
      </dgm:t>
    </dgm:pt>
    <dgm:pt modelId="{E80F0502-7CC7-44FF-B609-B9414F795B8A}" type="sibTrans" cxnId="{6C928428-284E-4E7D-9683-6F55F36228FB}">
      <dgm:prSet/>
      <dgm:spPr/>
      <dgm:t>
        <a:bodyPr/>
        <a:lstStyle/>
        <a:p>
          <a:endParaRPr lang="en-US"/>
        </a:p>
      </dgm:t>
    </dgm:pt>
    <dgm:pt modelId="{187606C4-A5C3-49B4-8A18-BB38CA4215D5}">
      <dgm:prSet phldrT="[Text]"/>
      <dgm:spPr>
        <a:solidFill>
          <a:srgbClr val="093C61"/>
        </a:solidFill>
      </dgm:spPr>
      <dgm:t>
        <a:bodyPr/>
        <a:lstStyle/>
        <a:p>
          <a:r>
            <a:rPr lang="en-US"/>
            <a:t>Click to edit Master subtitle style</a:t>
          </a:r>
        </a:p>
      </dgm:t>
    </dgm:pt>
    <dgm:pt modelId="{58AE02CB-D91D-41B6-A813-B4F035391B83}" type="parTrans" cxnId="{72D59750-5757-41CF-AF05-6C57B64FB7ED}">
      <dgm:prSet/>
      <dgm:spPr/>
      <dgm:t>
        <a:bodyPr/>
        <a:lstStyle/>
        <a:p>
          <a:endParaRPr lang="en-US"/>
        </a:p>
      </dgm:t>
    </dgm:pt>
    <dgm:pt modelId="{3CFCF34C-096A-4329-BCDD-0A8D1A075934}" type="sibTrans" cxnId="{72D59750-5757-41CF-AF05-6C57B64FB7ED}">
      <dgm:prSet/>
      <dgm:spPr/>
      <dgm:t>
        <a:bodyPr/>
        <a:lstStyle/>
        <a:p>
          <a:endParaRPr lang="en-US"/>
        </a:p>
      </dgm:t>
    </dgm:pt>
    <dgm:pt modelId="{075A3D39-E191-4C23-AF82-FED389D4714A}" type="pres">
      <dgm:prSet presAssocID="{32E11038-C648-4BF3-8167-6AE1FF3EFDF1}" presName="Name0" presStyleCnt="0">
        <dgm:presLayoutVars>
          <dgm:chMax val="7"/>
          <dgm:chPref val="7"/>
          <dgm:dir/>
        </dgm:presLayoutVars>
      </dgm:prSet>
      <dgm:spPr/>
    </dgm:pt>
    <dgm:pt modelId="{80725D32-2ED8-4B1F-81A2-9F7C840C4E0C}" type="pres">
      <dgm:prSet presAssocID="{32E11038-C648-4BF3-8167-6AE1FF3EFDF1}" presName="Name1" presStyleCnt="0"/>
      <dgm:spPr/>
    </dgm:pt>
    <dgm:pt modelId="{B6A82959-4BD9-4D99-A596-9C774D74AB1C}" type="pres">
      <dgm:prSet presAssocID="{32E11038-C648-4BF3-8167-6AE1FF3EFDF1}" presName="cycle" presStyleCnt="0"/>
      <dgm:spPr/>
    </dgm:pt>
    <dgm:pt modelId="{A2FCC776-BF52-47C4-92E4-17467F9AE6E1}" type="pres">
      <dgm:prSet presAssocID="{32E11038-C648-4BF3-8167-6AE1FF3EFDF1}" presName="srcNode" presStyleLbl="node1" presStyleIdx="0" presStyleCnt="3"/>
      <dgm:spPr/>
    </dgm:pt>
    <dgm:pt modelId="{6304DB4F-C21D-43CE-BC19-7FC9FE4143EB}" type="pres">
      <dgm:prSet presAssocID="{32E11038-C648-4BF3-8167-6AE1FF3EFDF1}" presName="conn" presStyleLbl="parChTrans1D2" presStyleIdx="0" presStyleCnt="1"/>
      <dgm:spPr/>
    </dgm:pt>
    <dgm:pt modelId="{0AC5C796-425F-48EC-9CE3-FF43A9E945D1}" type="pres">
      <dgm:prSet presAssocID="{32E11038-C648-4BF3-8167-6AE1FF3EFDF1}" presName="extraNode" presStyleLbl="node1" presStyleIdx="0" presStyleCnt="3"/>
      <dgm:spPr/>
    </dgm:pt>
    <dgm:pt modelId="{FEDB5C55-0F80-4976-AD26-0CEE89BEB7EA}" type="pres">
      <dgm:prSet presAssocID="{32E11038-C648-4BF3-8167-6AE1FF3EFDF1}" presName="dstNode" presStyleLbl="node1" presStyleIdx="0" presStyleCnt="3"/>
      <dgm:spPr/>
    </dgm:pt>
    <dgm:pt modelId="{89592E09-CC88-4904-BF5E-1629C8C5E634}" type="pres">
      <dgm:prSet presAssocID="{BA20C27A-FD2A-445A-A719-6C03AF8940F3}" presName="text_1" presStyleLbl="node1" presStyleIdx="0" presStyleCnt="3">
        <dgm:presLayoutVars>
          <dgm:bulletEnabled val="1"/>
        </dgm:presLayoutVars>
      </dgm:prSet>
      <dgm:spPr/>
    </dgm:pt>
    <dgm:pt modelId="{9A21976F-30D0-4847-9028-5756044BAAC3}" type="pres">
      <dgm:prSet presAssocID="{BA20C27A-FD2A-445A-A719-6C03AF8940F3}" presName="accent_1" presStyleCnt="0"/>
      <dgm:spPr/>
    </dgm:pt>
    <dgm:pt modelId="{36E4D279-9DCF-4996-B9DB-80023277EC34}" type="pres">
      <dgm:prSet presAssocID="{BA20C27A-FD2A-445A-A719-6C03AF8940F3}" presName="accentRepeatNode" presStyleLbl="solidFgAcc1" presStyleIdx="0" presStyleCnt="3"/>
      <dgm:spPr>
        <a:ln w="50800">
          <a:solidFill>
            <a:srgbClr val="5B6770"/>
          </a:solidFill>
        </a:ln>
      </dgm:spPr>
    </dgm:pt>
    <dgm:pt modelId="{FA8E3AD4-7354-43A8-B93D-74F840B6AEF6}" type="pres">
      <dgm:prSet presAssocID="{E0CEC3AC-4F65-405E-9DD2-9D5A494B4AC7}" presName="text_2" presStyleLbl="node1" presStyleIdx="1" presStyleCnt="3">
        <dgm:presLayoutVars>
          <dgm:bulletEnabled val="1"/>
        </dgm:presLayoutVars>
      </dgm:prSet>
      <dgm:spPr/>
    </dgm:pt>
    <dgm:pt modelId="{FDAFDD12-87AE-496F-A9BD-D8FA3C5C588E}" type="pres">
      <dgm:prSet presAssocID="{E0CEC3AC-4F65-405E-9DD2-9D5A494B4AC7}" presName="accent_2" presStyleCnt="0"/>
      <dgm:spPr/>
    </dgm:pt>
    <dgm:pt modelId="{CE0FEE12-C9DD-48AF-B095-635EAD24EB23}" type="pres">
      <dgm:prSet presAssocID="{E0CEC3AC-4F65-405E-9DD2-9D5A494B4AC7}" presName="accentRepeatNode" presStyleLbl="solidFgAcc1" presStyleIdx="1" presStyleCnt="3"/>
      <dgm:spPr>
        <a:ln w="50800">
          <a:solidFill>
            <a:srgbClr val="00AEC7"/>
          </a:solidFill>
        </a:ln>
      </dgm:spPr>
    </dgm:pt>
    <dgm:pt modelId="{30EB52CC-4F02-4C80-AAF8-62BFF5A038EA}" type="pres">
      <dgm:prSet presAssocID="{187606C4-A5C3-49B4-8A18-BB38CA4215D5}" presName="text_3" presStyleLbl="node1" presStyleIdx="2" presStyleCnt="3">
        <dgm:presLayoutVars>
          <dgm:bulletEnabled val="1"/>
        </dgm:presLayoutVars>
      </dgm:prSet>
      <dgm:spPr/>
    </dgm:pt>
    <dgm:pt modelId="{C8B76DD7-65EF-4958-B29D-8E09C2D14548}" type="pres">
      <dgm:prSet presAssocID="{187606C4-A5C3-49B4-8A18-BB38CA4215D5}" presName="accent_3" presStyleCnt="0"/>
      <dgm:spPr/>
    </dgm:pt>
    <dgm:pt modelId="{E96C1AF3-5332-4D40-8E92-7C851D843D9E}" type="pres">
      <dgm:prSet presAssocID="{187606C4-A5C3-49B4-8A18-BB38CA4215D5}" presName="accentRepeatNode" presStyleLbl="solidFgAcc1" presStyleIdx="2" presStyleCnt="3"/>
      <dgm:spPr>
        <a:ln w="50800">
          <a:solidFill>
            <a:srgbClr val="093C61"/>
          </a:solidFill>
        </a:ln>
      </dgm:spPr>
    </dgm:pt>
  </dgm:ptLst>
  <dgm:cxnLst>
    <dgm:cxn modelId="{6C928428-284E-4E7D-9683-6F55F36228FB}" srcId="{32E11038-C648-4BF3-8167-6AE1FF3EFDF1}" destId="{E0CEC3AC-4F65-405E-9DD2-9D5A494B4AC7}" srcOrd="1" destOrd="0" parTransId="{EAB6D17A-4709-4A18-AFBB-0789B952020D}" sibTransId="{E80F0502-7CC7-44FF-B609-B9414F795B8A}"/>
    <dgm:cxn modelId="{57C00C33-A140-4336-BF90-35942F94805A}" type="presOf" srcId="{187606C4-A5C3-49B4-8A18-BB38CA4215D5}" destId="{30EB52CC-4F02-4C80-AAF8-62BFF5A038EA}" srcOrd="0" destOrd="0" presId="urn:microsoft.com/office/officeart/2008/layout/VerticalCurvedList"/>
    <dgm:cxn modelId="{A5351B5C-9190-4E1A-BDA3-BCFD1EA44514}" srcId="{32E11038-C648-4BF3-8167-6AE1FF3EFDF1}" destId="{BA20C27A-FD2A-445A-A719-6C03AF8940F3}" srcOrd="0" destOrd="0" parTransId="{70D27D20-9B5C-4ACA-A932-25F2CF915F48}" sibTransId="{6F8B888A-19D7-43C8-BC5E-9BDE549DF313}"/>
    <dgm:cxn modelId="{53883844-14BD-4351-A151-F1F21DB11AA2}" type="presOf" srcId="{E0CEC3AC-4F65-405E-9DD2-9D5A494B4AC7}" destId="{FA8E3AD4-7354-43A8-B93D-74F840B6AEF6}" srcOrd="0" destOrd="0" presId="urn:microsoft.com/office/officeart/2008/layout/VerticalCurvedList"/>
    <dgm:cxn modelId="{72D59750-5757-41CF-AF05-6C57B64FB7ED}" srcId="{32E11038-C648-4BF3-8167-6AE1FF3EFDF1}" destId="{187606C4-A5C3-49B4-8A18-BB38CA4215D5}" srcOrd="2" destOrd="0" parTransId="{58AE02CB-D91D-41B6-A813-B4F035391B83}" sibTransId="{3CFCF34C-096A-4329-BCDD-0A8D1A075934}"/>
    <dgm:cxn modelId="{EBE72F74-33D1-4060-A3B4-F3A60F68D2DE}" type="presOf" srcId="{BA20C27A-FD2A-445A-A719-6C03AF8940F3}" destId="{89592E09-CC88-4904-BF5E-1629C8C5E634}" srcOrd="0" destOrd="0" presId="urn:microsoft.com/office/officeart/2008/layout/VerticalCurvedList"/>
    <dgm:cxn modelId="{44A009B9-4C6E-4056-A237-21B77C751944}" type="presOf" srcId="{32E11038-C648-4BF3-8167-6AE1FF3EFDF1}" destId="{075A3D39-E191-4C23-AF82-FED389D4714A}" srcOrd="0" destOrd="0" presId="urn:microsoft.com/office/officeart/2008/layout/VerticalCurvedList"/>
    <dgm:cxn modelId="{C12810DE-047C-44F0-893C-5DBF7D150250}" type="presOf" srcId="{6F8B888A-19D7-43C8-BC5E-9BDE549DF313}" destId="{6304DB4F-C21D-43CE-BC19-7FC9FE4143EB}" srcOrd="0" destOrd="0" presId="urn:microsoft.com/office/officeart/2008/layout/VerticalCurvedList"/>
    <dgm:cxn modelId="{C8DF18D6-9728-4B9E-8416-9844D37BED16}" type="presParOf" srcId="{075A3D39-E191-4C23-AF82-FED389D4714A}" destId="{80725D32-2ED8-4B1F-81A2-9F7C840C4E0C}" srcOrd="0" destOrd="0" presId="urn:microsoft.com/office/officeart/2008/layout/VerticalCurvedList"/>
    <dgm:cxn modelId="{E35D8989-C4EB-4877-88F9-278C7A5D79BE}" type="presParOf" srcId="{80725D32-2ED8-4B1F-81A2-9F7C840C4E0C}" destId="{B6A82959-4BD9-4D99-A596-9C774D74AB1C}" srcOrd="0" destOrd="0" presId="urn:microsoft.com/office/officeart/2008/layout/VerticalCurvedList"/>
    <dgm:cxn modelId="{2E10BBB5-BB5F-4213-81D6-299D4ED932F9}" type="presParOf" srcId="{B6A82959-4BD9-4D99-A596-9C774D74AB1C}" destId="{A2FCC776-BF52-47C4-92E4-17467F9AE6E1}" srcOrd="0" destOrd="0" presId="urn:microsoft.com/office/officeart/2008/layout/VerticalCurvedList"/>
    <dgm:cxn modelId="{5B23B201-EE0E-41FD-994F-D36FF4AEDA82}" type="presParOf" srcId="{B6A82959-4BD9-4D99-A596-9C774D74AB1C}" destId="{6304DB4F-C21D-43CE-BC19-7FC9FE4143EB}" srcOrd="1" destOrd="0" presId="urn:microsoft.com/office/officeart/2008/layout/VerticalCurvedList"/>
    <dgm:cxn modelId="{44830F56-0B6E-4957-B591-535E7C4AE88E}" type="presParOf" srcId="{B6A82959-4BD9-4D99-A596-9C774D74AB1C}" destId="{0AC5C796-425F-48EC-9CE3-FF43A9E945D1}" srcOrd="2" destOrd="0" presId="urn:microsoft.com/office/officeart/2008/layout/VerticalCurvedList"/>
    <dgm:cxn modelId="{B512C53B-041E-4F05-874B-6C14137472B2}" type="presParOf" srcId="{B6A82959-4BD9-4D99-A596-9C774D74AB1C}" destId="{FEDB5C55-0F80-4976-AD26-0CEE89BEB7EA}" srcOrd="3" destOrd="0" presId="urn:microsoft.com/office/officeart/2008/layout/VerticalCurvedList"/>
    <dgm:cxn modelId="{B5267D50-E7E0-4BB1-BFA8-A827CCA77309}" type="presParOf" srcId="{80725D32-2ED8-4B1F-81A2-9F7C840C4E0C}" destId="{89592E09-CC88-4904-BF5E-1629C8C5E634}" srcOrd="1" destOrd="0" presId="urn:microsoft.com/office/officeart/2008/layout/VerticalCurvedList"/>
    <dgm:cxn modelId="{B277B9AB-1A22-46B8-AB75-EA271659F9A9}" type="presParOf" srcId="{80725D32-2ED8-4B1F-81A2-9F7C840C4E0C}" destId="{9A21976F-30D0-4847-9028-5756044BAAC3}" srcOrd="2" destOrd="0" presId="urn:microsoft.com/office/officeart/2008/layout/VerticalCurvedList"/>
    <dgm:cxn modelId="{F63A9C37-6ADA-42F7-9567-B5030E7619A5}" type="presParOf" srcId="{9A21976F-30D0-4847-9028-5756044BAAC3}" destId="{36E4D279-9DCF-4996-B9DB-80023277EC34}" srcOrd="0" destOrd="0" presId="urn:microsoft.com/office/officeart/2008/layout/VerticalCurvedList"/>
    <dgm:cxn modelId="{F0AF24C9-085E-4E7F-84AF-44BDBD83C8D6}" type="presParOf" srcId="{80725D32-2ED8-4B1F-81A2-9F7C840C4E0C}" destId="{FA8E3AD4-7354-43A8-B93D-74F840B6AEF6}" srcOrd="3" destOrd="0" presId="urn:microsoft.com/office/officeart/2008/layout/VerticalCurvedList"/>
    <dgm:cxn modelId="{53C3BAA1-3CEB-4E9B-B244-D18A0E21044B}" type="presParOf" srcId="{80725D32-2ED8-4B1F-81A2-9F7C840C4E0C}" destId="{FDAFDD12-87AE-496F-A9BD-D8FA3C5C588E}" srcOrd="4" destOrd="0" presId="urn:microsoft.com/office/officeart/2008/layout/VerticalCurvedList"/>
    <dgm:cxn modelId="{D9AAB689-C278-446B-B50B-F0121693A922}" type="presParOf" srcId="{FDAFDD12-87AE-496F-A9BD-D8FA3C5C588E}" destId="{CE0FEE12-C9DD-48AF-B095-635EAD24EB23}" srcOrd="0" destOrd="0" presId="urn:microsoft.com/office/officeart/2008/layout/VerticalCurvedList"/>
    <dgm:cxn modelId="{6BE5BE6F-02B9-4318-9BB9-B7CD1051F0D2}" type="presParOf" srcId="{80725D32-2ED8-4B1F-81A2-9F7C840C4E0C}" destId="{30EB52CC-4F02-4C80-AAF8-62BFF5A038EA}" srcOrd="5" destOrd="0" presId="urn:microsoft.com/office/officeart/2008/layout/VerticalCurvedList"/>
    <dgm:cxn modelId="{37A2E405-9B83-4313-96A7-0A679F777B18}" type="presParOf" srcId="{80725D32-2ED8-4B1F-81A2-9F7C840C4E0C}" destId="{C8B76DD7-65EF-4958-B29D-8E09C2D14548}" srcOrd="6" destOrd="0" presId="urn:microsoft.com/office/officeart/2008/layout/VerticalCurvedList"/>
    <dgm:cxn modelId="{BA1CF7BF-1B96-48C4-ADB0-9317E5BC7454}" type="presParOf" srcId="{C8B76DD7-65EF-4958-B29D-8E09C2D14548}" destId="{E96C1AF3-5332-4D40-8E92-7C851D843D9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04DB4F-C21D-43CE-BC19-7FC9FE4143EB}">
      <dsp:nvSpPr>
        <dsp:cNvPr id="0" name=""/>
        <dsp:cNvSpPr/>
      </dsp:nvSpPr>
      <dsp:spPr>
        <a:xfrm>
          <a:off x="-6201673" y="-949060"/>
          <a:ext cx="7384521" cy="7384521"/>
        </a:xfrm>
        <a:prstGeom prst="blockArc">
          <a:avLst>
            <a:gd name="adj1" fmla="val 18900000"/>
            <a:gd name="adj2" fmla="val 2700000"/>
            <a:gd name="adj3" fmla="val 293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592E09-CC88-4904-BF5E-1629C8C5E634}">
      <dsp:nvSpPr>
        <dsp:cNvPr id="0" name=""/>
        <dsp:cNvSpPr/>
      </dsp:nvSpPr>
      <dsp:spPr>
        <a:xfrm>
          <a:off x="761512" y="548640"/>
          <a:ext cx="7697175" cy="1097280"/>
        </a:xfrm>
        <a:prstGeom prst="rect">
          <a:avLst/>
        </a:prstGeom>
        <a:solidFill>
          <a:srgbClr val="5B677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0966" tIns="86360" rIns="86360" bIns="8636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Click to edit Master subtitle style</a:t>
          </a:r>
        </a:p>
      </dsp:txBody>
      <dsp:txXfrm>
        <a:off x="761512" y="548640"/>
        <a:ext cx="7697175" cy="1097280"/>
      </dsp:txXfrm>
    </dsp:sp>
    <dsp:sp modelId="{36E4D279-9DCF-4996-B9DB-80023277EC34}">
      <dsp:nvSpPr>
        <dsp:cNvPr id="0" name=""/>
        <dsp:cNvSpPr/>
      </dsp:nvSpPr>
      <dsp:spPr>
        <a:xfrm>
          <a:off x="75712" y="411480"/>
          <a:ext cx="1371600" cy="13716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rgbClr val="5B677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8E3AD4-7354-43A8-B93D-74F840B6AEF6}">
      <dsp:nvSpPr>
        <dsp:cNvPr id="0" name=""/>
        <dsp:cNvSpPr/>
      </dsp:nvSpPr>
      <dsp:spPr>
        <a:xfrm>
          <a:off x="1160373" y="2194560"/>
          <a:ext cx="7298314" cy="1097280"/>
        </a:xfrm>
        <a:prstGeom prst="rect">
          <a:avLst/>
        </a:prstGeom>
        <a:solidFill>
          <a:srgbClr val="00AEC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0966" tIns="86360" rIns="86360" bIns="8636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Click to edit Master subtitle style</a:t>
          </a:r>
        </a:p>
      </dsp:txBody>
      <dsp:txXfrm>
        <a:off x="1160373" y="2194560"/>
        <a:ext cx="7298314" cy="1097280"/>
      </dsp:txXfrm>
    </dsp:sp>
    <dsp:sp modelId="{CE0FEE12-C9DD-48AF-B095-635EAD24EB23}">
      <dsp:nvSpPr>
        <dsp:cNvPr id="0" name=""/>
        <dsp:cNvSpPr/>
      </dsp:nvSpPr>
      <dsp:spPr>
        <a:xfrm>
          <a:off x="474573" y="2057400"/>
          <a:ext cx="1371600" cy="13716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rgbClr val="00AEC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EB52CC-4F02-4C80-AAF8-62BFF5A038EA}">
      <dsp:nvSpPr>
        <dsp:cNvPr id="0" name=""/>
        <dsp:cNvSpPr/>
      </dsp:nvSpPr>
      <dsp:spPr>
        <a:xfrm>
          <a:off x="761512" y="3840480"/>
          <a:ext cx="7697175" cy="1097280"/>
        </a:xfrm>
        <a:prstGeom prst="rect">
          <a:avLst/>
        </a:prstGeom>
        <a:solidFill>
          <a:srgbClr val="093C6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0966" tIns="86360" rIns="86360" bIns="8636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Click to edit Master subtitle style</a:t>
          </a:r>
        </a:p>
      </dsp:txBody>
      <dsp:txXfrm>
        <a:off x="761512" y="3840480"/>
        <a:ext cx="7697175" cy="1097280"/>
      </dsp:txXfrm>
    </dsp:sp>
    <dsp:sp modelId="{E96C1AF3-5332-4D40-8E92-7C851D843D9E}">
      <dsp:nvSpPr>
        <dsp:cNvPr id="0" name=""/>
        <dsp:cNvSpPr/>
      </dsp:nvSpPr>
      <dsp:spPr>
        <a:xfrm>
          <a:off x="75712" y="3703320"/>
          <a:ext cx="1371600" cy="13716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rgbClr val="093C6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04DB4F-C21D-43CE-BC19-7FC9FE4143EB}">
      <dsp:nvSpPr>
        <dsp:cNvPr id="0" name=""/>
        <dsp:cNvSpPr/>
      </dsp:nvSpPr>
      <dsp:spPr>
        <a:xfrm>
          <a:off x="-6201673" y="-949060"/>
          <a:ext cx="7384521" cy="7384521"/>
        </a:xfrm>
        <a:prstGeom prst="blockArc">
          <a:avLst>
            <a:gd name="adj1" fmla="val 18900000"/>
            <a:gd name="adj2" fmla="val 2700000"/>
            <a:gd name="adj3" fmla="val 293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592E09-CC88-4904-BF5E-1629C8C5E634}">
      <dsp:nvSpPr>
        <dsp:cNvPr id="0" name=""/>
        <dsp:cNvSpPr/>
      </dsp:nvSpPr>
      <dsp:spPr>
        <a:xfrm>
          <a:off x="761512" y="548640"/>
          <a:ext cx="7697175" cy="1097280"/>
        </a:xfrm>
        <a:prstGeom prst="rect">
          <a:avLst/>
        </a:prstGeom>
        <a:solidFill>
          <a:srgbClr val="5B677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0966" tIns="86360" rIns="86360" bIns="8636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Click to edit Master subtitle style</a:t>
          </a:r>
        </a:p>
      </dsp:txBody>
      <dsp:txXfrm>
        <a:off x="761512" y="548640"/>
        <a:ext cx="7697175" cy="1097280"/>
      </dsp:txXfrm>
    </dsp:sp>
    <dsp:sp modelId="{36E4D279-9DCF-4996-B9DB-80023277EC34}">
      <dsp:nvSpPr>
        <dsp:cNvPr id="0" name=""/>
        <dsp:cNvSpPr/>
      </dsp:nvSpPr>
      <dsp:spPr>
        <a:xfrm>
          <a:off x="75712" y="411480"/>
          <a:ext cx="1371600" cy="13716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rgbClr val="5B677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8E3AD4-7354-43A8-B93D-74F840B6AEF6}">
      <dsp:nvSpPr>
        <dsp:cNvPr id="0" name=""/>
        <dsp:cNvSpPr/>
      </dsp:nvSpPr>
      <dsp:spPr>
        <a:xfrm>
          <a:off x="1160373" y="2194560"/>
          <a:ext cx="7298314" cy="1097280"/>
        </a:xfrm>
        <a:prstGeom prst="rect">
          <a:avLst/>
        </a:prstGeom>
        <a:solidFill>
          <a:srgbClr val="00AEC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0966" tIns="86360" rIns="86360" bIns="8636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Click to edit Master subtitle style</a:t>
          </a:r>
        </a:p>
      </dsp:txBody>
      <dsp:txXfrm>
        <a:off x="1160373" y="2194560"/>
        <a:ext cx="7298314" cy="1097280"/>
      </dsp:txXfrm>
    </dsp:sp>
    <dsp:sp modelId="{CE0FEE12-C9DD-48AF-B095-635EAD24EB23}">
      <dsp:nvSpPr>
        <dsp:cNvPr id="0" name=""/>
        <dsp:cNvSpPr/>
      </dsp:nvSpPr>
      <dsp:spPr>
        <a:xfrm>
          <a:off x="474573" y="2057400"/>
          <a:ext cx="1371600" cy="13716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rgbClr val="00AEC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EB52CC-4F02-4C80-AAF8-62BFF5A038EA}">
      <dsp:nvSpPr>
        <dsp:cNvPr id="0" name=""/>
        <dsp:cNvSpPr/>
      </dsp:nvSpPr>
      <dsp:spPr>
        <a:xfrm>
          <a:off x="761512" y="3840480"/>
          <a:ext cx="7697175" cy="1097280"/>
        </a:xfrm>
        <a:prstGeom prst="rect">
          <a:avLst/>
        </a:prstGeom>
        <a:solidFill>
          <a:srgbClr val="093C6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0966" tIns="86360" rIns="86360" bIns="8636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Click to edit Master subtitle style</a:t>
          </a:r>
        </a:p>
      </dsp:txBody>
      <dsp:txXfrm>
        <a:off x="761512" y="3840480"/>
        <a:ext cx="7697175" cy="1097280"/>
      </dsp:txXfrm>
    </dsp:sp>
    <dsp:sp modelId="{E96C1AF3-5332-4D40-8E92-7C851D843D9E}">
      <dsp:nvSpPr>
        <dsp:cNvPr id="0" name=""/>
        <dsp:cNvSpPr/>
      </dsp:nvSpPr>
      <dsp:spPr>
        <a:xfrm>
          <a:off x="75712" y="3703320"/>
          <a:ext cx="1371600" cy="13716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rgbClr val="093C6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8/2/2025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8/2/2025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Master" Target="../slideMasters/slideMaster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4537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A0837FE-C71E-9CF6-AC64-3D795C3B5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A5C917-3A9B-FEDC-2C2D-7DCD85F5C1DF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9D2196-8960-8007-C0C0-62EFA03EA586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5B05C1E4-0ADA-E143-5454-47ACE69FE9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CB3C4B1-5703-0FC3-7F3A-467B71334E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51E1165-2D5E-A8BA-AD01-59C2367A01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762000"/>
            <a:ext cx="8534400" cy="22098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1068C6B-C94E-547A-7102-71442E874B5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04800" y="3124200"/>
            <a:ext cx="8534400" cy="2667000"/>
          </a:xfrm>
          <a:prstGeom prst="rect">
            <a:avLst/>
          </a:prstGeom>
          <a:solidFill>
            <a:srgbClr val="E6EBF0"/>
          </a:solidFill>
          <a:ln w="15875" cap="rnd">
            <a:solidFill>
              <a:schemeClr val="bg1">
                <a:lumMod val="85000"/>
                <a:alpha val="59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81068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 descr="xdgdfgdfg">
            <a:extLst>
              <a:ext uri="{FF2B5EF4-FFF2-40B4-BE49-F238E27FC236}">
                <a16:creationId xmlns:a16="http://schemas.microsoft.com/office/drawing/2014/main" id="{11BF4596-49BD-5DCB-711C-47030A443E0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04800" y="1058219"/>
            <a:ext cx="8534400" cy="19481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 cap="rnd">
            <a:solidFill>
              <a:srgbClr val="00AEC7">
                <a:alpha val="59000"/>
              </a:srgb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C2FC120C-B1CB-16E5-B00E-55E88FB1592E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04800" y="3524730"/>
            <a:ext cx="8534400" cy="2212106"/>
          </a:xfrm>
          <a:prstGeom prst="rect">
            <a:avLst/>
          </a:prstGeom>
          <a:solidFill>
            <a:schemeClr val="bg2"/>
          </a:solidFill>
          <a:ln w="15875" cap="rnd">
            <a:solidFill>
              <a:schemeClr val="bg1">
                <a:lumMod val="85000"/>
                <a:alpha val="59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A0837FE-C71E-9CF6-AC64-3D795C3B5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A5C917-3A9B-FEDC-2C2D-7DCD85F5C1DF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9D2196-8960-8007-C0C0-62EFA03EA586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5B05C1E4-0ADA-E143-5454-47ACE69FE9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CB3C4B1-5703-0FC3-7F3A-467B71334E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8573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2 (Gray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DA98D29-CFFC-C296-B023-91A03EEC3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12A03F-8D2E-8532-3203-031013FA5A10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FFCD6A5-9B36-D9E5-72F2-FBEA5B672AB9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EFC8874-25EC-5A5F-D57F-0691879F1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762000"/>
            <a:ext cx="5410200" cy="53340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D7C7B98-DF84-E7E1-CF67-1DA50AD9067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867400" y="914400"/>
            <a:ext cx="2971800" cy="5181600"/>
          </a:xfrm>
          <a:prstGeom prst="rect">
            <a:avLst/>
          </a:prstGeom>
          <a:solidFill>
            <a:srgbClr val="E6EBF0"/>
          </a:solidFill>
          <a:ln w="15875" cap="rnd">
            <a:solidFill>
              <a:schemeClr val="bg1">
                <a:lumMod val="85000"/>
                <a:alpha val="62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182880" rIns="274320" bIns="182880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EC87C22B-ECB6-24C9-CA51-802C0CC5A9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C902CBC-1565-53AF-76EE-5EA87EAAED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2400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 Background with Co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BF0DE-C10A-1045-5990-B1FA49AF9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1C69C7-7D39-DEDD-BE1B-B8C046B0CA95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DE78E12-A908-1977-15C5-27DAB2FF2F2B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18275120-314C-AFBD-B170-4B990F0EFBAF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304801" y="1066800"/>
            <a:ext cx="8534400" cy="21913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 cap="rnd" cmpd="sng">
            <a:solidFill>
              <a:schemeClr val="accent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2880" tIns="182880" rIns="182880" bIns="182880" numCol="2" spcCol="548640"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9C95B286-9A86-1DCC-052D-7E695490B198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304801" y="3574374"/>
            <a:ext cx="8534400" cy="2277547"/>
          </a:xfrm>
          <a:prstGeom prst="rect">
            <a:avLst/>
          </a:prstGeom>
          <a:solidFill>
            <a:srgbClr val="093C61"/>
          </a:solidFill>
          <a:ln w="15875" cap="rnd" cmpd="sng">
            <a:solidFill>
              <a:srgbClr val="093C6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2880" tIns="182880" rIns="182880" bIns="182880" numCol="3" spcCol="54864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AF8B1A1-8352-B98E-3C78-48C46BD8F2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40D7F8C-7E87-E617-9858-400C5F8AC2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0293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4800" y="762000"/>
            <a:ext cx="4210050" cy="5029201"/>
          </a:xfrm>
          <a:prstGeom prst="rect">
            <a:avLst/>
          </a:prstGeom>
        </p:spPr>
        <p:txBody>
          <a:bodyPr lIns="274320" tIns="274320" rIns="274320" bIns="274320"/>
          <a:lstStyle>
            <a:lvl1pPr>
              <a:defRPr lang="en-US" sz="2000" dirty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29150" y="762000"/>
            <a:ext cx="3886200" cy="5029201"/>
          </a:xfrm>
          <a:prstGeom prst="rect">
            <a:avLst/>
          </a:prstGeom>
        </p:spPr>
        <p:txBody>
          <a:bodyPr lIns="274320" tIns="274320" rIns="274320" bIns="274320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F6FD2C47-F578-2F9E-22DF-DA95B857A3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2ED327A-7496-0E17-F5C8-2E5C3BB961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405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A2E64688-55C6-E357-9586-99D476DEA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240594"/>
            <a:ext cx="2743200" cy="5762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rgbClr val="00AEC7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5647BB42-DB2F-5A0E-E38E-6058202FE98E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00516" y="1926394"/>
            <a:ext cx="2743200" cy="3941006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CFE8832-28AD-B47C-8C26-31B963CA9E5A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3200400" y="1240594"/>
            <a:ext cx="2743200" cy="576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AEC7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2945EFAC-694A-3BD3-547B-6671ECA14576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3219916" y="1926394"/>
            <a:ext cx="2743200" cy="3941006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559C7A71-BBBF-254C-4D14-5F4DC1F4ED33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6000284" y="1237099"/>
            <a:ext cx="2743200" cy="5762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rgbClr val="00AEC7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B003D11D-EC33-ECB2-82CF-2D9A887EAC5E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6019800" y="1922899"/>
            <a:ext cx="2743200" cy="3941006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00B85CC8-6F83-6404-ACAA-F1FA4529AE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AE8A331-9F84-084C-7267-CFE65AA777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3796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Sh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F9EE3F64-5084-626C-72A7-533838A69759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536825941"/>
              </p:ext>
            </p:extLst>
          </p:nvPr>
        </p:nvGraphicFramePr>
        <p:xfrm>
          <a:off x="304800" y="762000"/>
          <a:ext cx="85344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440F2B08-EC92-A561-8BE4-EDCE8DB34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1FF5FC3-0BB0-C369-E541-DAB7BF2A7B43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DA8C3691-EDE4-B07C-F114-E502244790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7B83F30-EC1D-F71C-95D7-1B5BC9FD20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3866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70951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48532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324600"/>
            <a:ext cx="609600" cy="2968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299284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Footer text goes here.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534400" y="6324600"/>
            <a:ext cx="609600" cy="2968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6364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Footer text goes 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/>
          <a:lstStyle/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990601"/>
            <a:ext cx="3886200" cy="480060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29150" y="990601"/>
            <a:ext cx="3886200" cy="480060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1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77395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534400" y="6561138"/>
            <a:ext cx="533400" cy="220662"/>
          </a:xfrm>
          <a:prstGeom prst="rect">
            <a:avLst/>
          </a:prstGeom>
        </p:spPr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50" y="990601"/>
            <a:ext cx="3886200" cy="480060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29150" y="990601"/>
            <a:ext cx="3886200" cy="4800600"/>
          </a:xfrm>
          <a:prstGeom prst="rect">
            <a:avLst/>
          </a:prstGeom>
        </p:spPr>
        <p:txBody>
          <a:bodyPr/>
          <a:lstStyle>
            <a:lvl1pPr>
              <a:defRPr sz="18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1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endParaRPr lang="en-US" sz="1350">
              <a:solidFill>
                <a:srgbClr val="FFFFFF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4635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130429"/>
            <a:ext cx="8005618" cy="14700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2418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61D9533-CB1D-41E2-A7CA-83FDF6B751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41D418E-9C88-65C3-7644-3BFD9E325C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3166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130431"/>
            <a:ext cx="8005618" cy="14700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2418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BA199AC-D2A1-091A-DA81-F6D6886C50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3" y="65611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0441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438406"/>
            <a:ext cx="8005618" cy="14700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AF8914-EDD3-FC49-4CAF-D7AFEA0598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3" y="65611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2982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/>
          <p:cNvSpPr/>
          <p:nvPr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F5400B3-30FC-250E-0E40-F769CD495F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3" y="65611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8619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1"/>
            <a:ext cx="8534400" cy="5280822"/>
          </a:xfrm>
          <a:prstGeom prst="rect">
            <a:avLst/>
          </a:prstGeom>
        </p:spPr>
        <p:txBody>
          <a:bodyPr lIns="274320" tIns="182880" rIns="274320" bIns="182880"/>
          <a:lstStyle>
            <a:lvl1pPr>
              <a:defRPr sz="1500" b="0">
                <a:solidFill>
                  <a:schemeClr val="tx1"/>
                </a:solidFill>
              </a:defRPr>
            </a:lvl1pPr>
            <a:lvl2pPr>
              <a:defRPr sz="1350">
                <a:solidFill>
                  <a:srgbClr val="5B6770"/>
                </a:solidFill>
              </a:defRPr>
            </a:lvl2pPr>
            <a:lvl3pPr>
              <a:defRPr sz="1200">
                <a:solidFill>
                  <a:srgbClr val="5B6770"/>
                </a:solidFill>
              </a:defRPr>
            </a:lvl3pPr>
            <a:lvl4pPr>
              <a:defRPr sz="1050">
                <a:solidFill>
                  <a:srgbClr val="5B6770"/>
                </a:solidFill>
              </a:defRPr>
            </a:lvl4pPr>
            <a:lvl5pPr>
              <a:defRPr sz="900">
                <a:solidFill>
                  <a:srgbClr val="5B677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271C7-351C-6A53-1BD1-4B6987F11F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3" y="65611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1598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(Gray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5181600" cy="54102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1500" b="0">
                <a:solidFill>
                  <a:schemeClr val="tx1"/>
                </a:solidFill>
                <a:latin typeface="+mj-lt"/>
              </a:defRPr>
            </a:lvl1pPr>
            <a:lvl2pPr>
              <a:defRPr sz="1350">
                <a:solidFill>
                  <a:schemeClr val="tx2"/>
                </a:solidFill>
              </a:defRPr>
            </a:lvl2pPr>
            <a:lvl3pPr>
              <a:defRPr sz="1200">
                <a:solidFill>
                  <a:schemeClr val="tx2"/>
                </a:solidFill>
              </a:defRPr>
            </a:lvl3pPr>
            <a:lvl4pPr>
              <a:defRPr sz="1050">
                <a:solidFill>
                  <a:schemeClr val="tx2"/>
                </a:solidFill>
              </a:defRPr>
            </a:lvl4pPr>
            <a:lvl5pPr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08BA54D-6CCD-C3E8-6751-1276B8364E6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486400" y="0"/>
            <a:ext cx="3657600" cy="6464808"/>
          </a:xfrm>
          <a:prstGeom prst="rect">
            <a:avLst/>
          </a:prstGeom>
          <a:solidFill>
            <a:srgbClr val="E6EBF0"/>
          </a:solidFill>
        </p:spPr>
        <p:txBody>
          <a:bodyPr lIns="274320" tIns="1051560" rIns="274320" bIns="731520"/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  <a:lvl2pPr>
              <a:defRPr sz="1350">
                <a:solidFill>
                  <a:schemeClr val="tx2"/>
                </a:solidFill>
              </a:defRPr>
            </a:lvl2pPr>
            <a:lvl3pPr>
              <a:defRPr sz="1200">
                <a:solidFill>
                  <a:schemeClr val="tx2"/>
                </a:solidFill>
              </a:defRPr>
            </a:lvl3pPr>
            <a:lvl4pPr>
              <a:defRPr sz="1050">
                <a:solidFill>
                  <a:schemeClr val="tx2"/>
                </a:solidFill>
              </a:defRPr>
            </a:lvl4pPr>
            <a:lvl5pPr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CC83710-C64D-1BD2-447D-28FF58823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FF9252-B1FC-9936-53BB-BEE6DD5CEFBE}"/>
              </a:ext>
            </a:extLst>
          </p:cNvPr>
          <p:cNvSpPr/>
          <p:nvPr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60D07C2-2A38-B953-E52E-4EBD6A8D19A2}"/>
              </a:ext>
            </a:extLst>
          </p:cNvPr>
          <p:cNvCxnSpPr/>
          <p:nvPr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DBED4E2-E7A2-AE66-639C-4EE96FC06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8926B97-2A6D-A2E6-33E5-91F5C2A6F7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3" y="65611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4649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(Blue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560A137-FB98-0536-3809-C26CC3FAD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762000"/>
            <a:ext cx="5181600" cy="54102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1500" b="0">
                <a:solidFill>
                  <a:schemeClr val="tx1"/>
                </a:solidFill>
                <a:latin typeface="+mj-lt"/>
              </a:defRPr>
            </a:lvl1pPr>
            <a:lvl2pPr>
              <a:defRPr sz="1350">
                <a:solidFill>
                  <a:schemeClr val="tx2"/>
                </a:solidFill>
              </a:defRPr>
            </a:lvl2pPr>
            <a:lvl3pPr>
              <a:defRPr sz="1200">
                <a:solidFill>
                  <a:schemeClr val="tx2"/>
                </a:solidFill>
              </a:defRPr>
            </a:lvl3pPr>
            <a:lvl4pPr>
              <a:defRPr sz="1050">
                <a:solidFill>
                  <a:schemeClr val="tx2"/>
                </a:solidFill>
              </a:defRPr>
            </a:lvl4pPr>
            <a:lvl5pPr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5AB1D34-51BB-4778-251A-21036E98CE5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486400" y="0"/>
            <a:ext cx="3657600" cy="6464808"/>
          </a:xfrm>
          <a:prstGeom prst="rect">
            <a:avLst/>
          </a:prstGeom>
          <a:solidFill>
            <a:srgbClr val="E6EBF0"/>
          </a:solidFill>
        </p:spPr>
        <p:txBody>
          <a:bodyPr lIns="274320" tIns="1051560" rIns="274320" bIns="731520"/>
          <a:lstStyle>
            <a:lvl1pPr marL="0" indent="0">
              <a:buNone/>
              <a:defRPr sz="1500" b="0">
                <a:solidFill>
                  <a:schemeClr val="accent1"/>
                </a:solidFill>
              </a:defRPr>
            </a:lvl1pPr>
            <a:lvl2pPr>
              <a:defRPr sz="1350">
                <a:solidFill>
                  <a:schemeClr val="tx2"/>
                </a:solidFill>
              </a:defRPr>
            </a:lvl2pPr>
            <a:lvl3pPr>
              <a:defRPr sz="1200">
                <a:solidFill>
                  <a:schemeClr val="tx2"/>
                </a:solidFill>
              </a:defRPr>
            </a:lvl3pPr>
            <a:lvl4pPr>
              <a:defRPr sz="1050">
                <a:solidFill>
                  <a:schemeClr val="tx2"/>
                </a:solidFill>
              </a:defRPr>
            </a:lvl4pPr>
            <a:lvl5pPr>
              <a:defRPr sz="9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96BAD60-5C45-1A72-0429-2EA7A0968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60EBBE-A2F2-20F7-8FB9-432D577E3F22}"/>
              </a:ext>
            </a:extLst>
          </p:cNvPr>
          <p:cNvSpPr/>
          <p:nvPr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30BE998-F70B-DF4E-4F08-F7692DA494DE}"/>
              </a:ext>
            </a:extLst>
          </p:cNvPr>
          <p:cNvCxnSpPr/>
          <p:nvPr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EA07743-71C9-2937-9D4F-786590E10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C980251-D77A-C3CE-5889-2579FFB6AC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3" y="65611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3362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 (Gray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A0D26C4-F0B9-8786-63BA-3230F0D9E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2746A8-CEB7-DA32-2E46-4CD875A53BEE}"/>
              </a:ext>
            </a:extLst>
          </p:cNvPr>
          <p:cNvSpPr/>
          <p:nvPr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5B6770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81F622A-1E5B-9C1F-4B89-952F231997D8}"/>
              </a:ext>
            </a:extLst>
          </p:cNvPr>
          <p:cNvCxnSpPr/>
          <p:nvPr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504BE0D-CAFF-A353-053D-04E6FAB570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762000"/>
            <a:ext cx="8534400" cy="2514600"/>
          </a:xfrm>
          <a:prstGeom prst="rect">
            <a:avLst/>
          </a:prstGeom>
        </p:spPr>
        <p:txBody>
          <a:bodyPr lIns="274320" tIns="274320" rIns="274320" bIns="365760"/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  <a:lvl2pPr>
              <a:defRPr sz="1500">
                <a:solidFill>
                  <a:schemeClr val="tx2"/>
                </a:solidFill>
              </a:defRPr>
            </a:lvl2pPr>
            <a:lvl3pPr>
              <a:defRPr sz="135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0A47C1F-9F12-8BE1-EFDD-1FE189FAAD5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04800" y="3429000"/>
            <a:ext cx="8534400" cy="2667000"/>
          </a:xfrm>
          <a:prstGeom prst="rect">
            <a:avLst/>
          </a:prstGeom>
          <a:solidFill>
            <a:srgbClr val="E6EBF0"/>
          </a:solidFill>
          <a:ln w="15875" cap="rnd">
            <a:solidFill>
              <a:schemeClr val="bg1">
                <a:lumMod val="85000"/>
                <a:alpha val="59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4BAB97C9-A225-B5FE-3934-62A46DFCC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744CFBEC-5C8F-3F37-0431-43415179EE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3" y="65611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6337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 (Blue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A0837FE-C71E-9CF6-AC64-3D795C3B5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A5C917-3A9B-FEDC-2C2D-7DCD85F5C1DF}"/>
              </a:ext>
            </a:extLst>
          </p:cNvPr>
          <p:cNvSpPr/>
          <p:nvPr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9D2196-8960-8007-C0C0-62EFA03EA586}"/>
              </a:ext>
            </a:extLst>
          </p:cNvPr>
          <p:cNvCxnSpPr/>
          <p:nvPr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28BCE00-998E-E986-BAB5-DFC04DAB5E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762000"/>
            <a:ext cx="8534400" cy="40386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  <a:lvl2pPr>
              <a:defRPr sz="1500">
                <a:solidFill>
                  <a:schemeClr val="tx2"/>
                </a:solidFill>
              </a:defRPr>
            </a:lvl2pPr>
            <a:lvl3pPr>
              <a:defRPr sz="135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811FEB3-47F2-0622-E85A-BC25AB9BF11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04800" y="4800600"/>
            <a:ext cx="8534400" cy="1295400"/>
          </a:xfrm>
          <a:prstGeom prst="rect">
            <a:avLst/>
          </a:prstGeom>
          <a:solidFill>
            <a:srgbClr val="E6EBF0"/>
          </a:solidFill>
          <a:ln w="15875" cap="rnd">
            <a:solidFill>
              <a:schemeClr val="bg1">
                <a:lumMod val="85000"/>
                <a:alpha val="59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1200" b="0">
                <a:solidFill>
                  <a:schemeClr val="accent1"/>
                </a:solidFill>
              </a:defRPr>
            </a:lvl1pPr>
            <a:lvl2pPr>
              <a:defRPr sz="1050">
                <a:solidFill>
                  <a:schemeClr val="tx2"/>
                </a:solidFill>
              </a:defRPr>
            </a:lvl2pPr>
            <a:lvl3pPr>
              <a:defRPr sz="9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15A3345B-D5C7-2F88-8026-20E44CDC1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2DBDC06-CAF6-397A-E258-1B91B7BE4A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3" y="65611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0116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 (Aqu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A0837FE-C71E-9CF6-AC64-3D795C3B5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A5C917-3A9B-FEDC-2C2D-7DCD85F5C1DF}"/>
              </a:ext>
            </a:extLst>
          </p:cNvPr>
          <p:cNvSpPr/>
          <p:nvPr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9D2196-8960-8007-C0C0-62EFA03EA586}"/>
              </a:ext>
            </a:extLst>
          </p:cNvPr>
          <p:cNvCxnSpPr/>
          <p:nvPr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28BCE00-998E-E986-BAB5-DFC04DAB5E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762000"/>
            <a:ext cx="8534400" cy="31242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  <a:lvl2pPr>
              <a:defRPr sz="1500">
                <a:solidFill>
                  <a:schemeClr val="tx2"/>
                </a:solidFill>
              </a:defRPr>
            </a:lvl2pPr>
            <a:lvl3pPr>
              <a:defRPr sz="135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811FEB3-47F2-0622-E85A-BC25AB9BF11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04800" y="4053685"/>
            <a:ext cx="8534400" cy="20423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 cap="rnd">
            <a:solidFill>
              <a:srgbClr val="00AEC7">
                <a:alpha val="59000"/>
              </a:srgb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1350" b="0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15A3345B-D5C7-2F88-8026-20E44CDC1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2DBDC06-CAF6-397A-E258-1B91B7BE4A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3" y="65611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112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Takeawa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A0837FE-C71E-9CF6-AC64-3D795C3B5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A5C917-3A9B-FEDC-2C2D-7DCD85F5C1DF}"/>
              </a:ext>
            </a:extLst>
          </p:cNvPr>
          <p:cNvSpPr/>
          <p:nvPr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9D2196-8960-8007-C0C0-62EFA03EA586}"/>
              </a:ext>
            </a:extLst>
          </p:cNvPr>
          <p:cNvCxnSpPr/>
          <p:nvPr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15A3345B-D5C7-2F88-8026-20E44CDC1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2DBDC06-CAF6-397A-E258-1B91B7BE4A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3" y="65611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8650E65A-77F2-BD31-7884-036E0E1C769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04800" y="4038602"/>
            <a:ext cx="8340436" cy="20573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 cap="rnd">
            <a:solidFill>
              <a:srgbClr val="00AEC7">
                <a:alpha val="59000"/>
              </a:srgb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1350" b="0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05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307E5F9A-4C8E-B655-9F97-B41B055E27A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04800" y="1219203"/>
            <a:ext cx="8305800" cy="2042317"/>
          </a:xfrm>
          <a:prstGeom prst="rect">
            <a:avLst/>
          </a:prstGeom>
          <a:solidFill>
            <a:schemeClr val="bg2"/>
          </a:solidFill>
          <a:ln w="15875" cap="rnd">
            <a:solidFill>
              <a:schemeClr val="bg1">
                <a:lumMod val="85000"/>
                <a:alpha val="59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  <a:lvl2pPr>
              <a:defRPr sz="1350">
                <a:solidFill>
                  <a:schemeClr val="tx2"/>
                </a:solidFill>
              </a:defRPr>
            </a:lvl2pPr>
            <a:lvl3pPr>
              <a:defRPr sz="12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99312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438404"/>
            <a:ext cx="8005618" cy="14700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F378818-BDFE-F884-8C6C-4CCC2735F4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41FCBFE-0DE4-6F22-6E66-AE772DD05E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8552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 2 (Gray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DA98D29-CFFC-C296-B023-91A03EEC3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12A03F-8D2E-8532-3203-031013FA5A10}"/>
              </a:ext>
            </a:extLst>
          </p:cNvPr>
          <p:cNvSpPr/>
          <p:nvPr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FFCD6A5-9B36-D9E5-72F2-FBEA5B672AB9}"/>
              </a:ext>
            </a:extLst>
          </p:cNvPr>
          <p:cNvCxnSpPr/>
          <p:nvPr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EFC8874-25EC-5A5F-D57F-0691879F1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762000"/>
            <a:ext cx="5562600" cy="53340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  <a:lvl2pPr>
              <a:defRPr sz="1350">
                <a:solidFill>
                  <a:schemeClr val="tx2"/>
                </a:solidFill>
              </a:defRPr>
            </a:lvl2pPr>
            <a:lvl3pPr>
              <a:defRPr sz="12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D7C7B98-DF84-E7E1-CF67-1DA50AD9067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867400" y="914400"/>
            <a:ext cx="2971800" cy="5181600"/>
          </a:xfrm>
          <a:prstGeom prst="rect">
            <a:avLst/>
          </a:prstGeom>
          <a:solidFill>
            <a:srgbClr val="E6EBF0"/>
          </a:solidFill>
          <a:ln w="15875" cap="rnd">
            <a:solidFill>
              <a:schemeClr val="bg1">
                <a:lumMod val="85000"/>
                <a:alpha val="62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182880" rIns="274320" bIns="182880"/>
          <a:lstStyle>
            <a:lvl1pPr marL="0" indent="0">
              <a:buNone/>
              <a:defRPr sz="1200" b="0">
                <a:solidFill>
                  <a:schemeClr val="tx1"/>
                </a:solidFill>
              </a:defRPr>
            </a:lvl1pPr>
            <a:lvl2pPr>
              <a:defRPr sz="1050">
                <a:solidFill>
                  <a:schemeClr val="tx2"/>
                </a:solidFill>
              </a:defRPr>
            </a:lvl2pPr>
            <a:lvl3pPr>
              <a:defRPr sz="9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D41AE20F-67AB-7F58-E5C0-B80B60EB4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B40FEBA-A659-D520-0764-206779E237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3" y="65611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7362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 2 (Blue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1C8B81A-95BD-E991-9B9F-3E9298BDD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D1C03C-3DF7-A3DE-6887-F11B8EF5149C}"/>
              </a:ext>
            </a:extLst>
          </p:cNvPr>
          <p:cNvSpPr/>
          <p:nvPr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FB76CBF-9431-A50C-08E3-E8EE4F236149}"/>
              </a:ext>
            </a:extLst>
          </p:cNvPr>
          <p:cNvCxnSpPr/>
          <p:nvPr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0BA04B7-EE99-D736-11AC-D183C0DF7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762000"/>
            <a:ext cx="5410200" cy="53340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1500" b="1">
                <a:solidFill>
                  <a:schemeClr val="tx2"/>
                </a:solidFill>
              </a:defRPr>
            </a:lvl1pPr>
            <a:lvl2pPr>
              <a:defRPr sz="1350">
                <a:solidFill>
                  <a:schemeClr val="tx2"/>
                </a:solidFill>
              </a:defRPr>
            </a:lvl2pPr>
            <a:lvl3pPr>
              <a:defRPr sz="12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A5A8A3F-3706-273B-1AFB-760A102730E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867400" y="914400"/>
            <a:ext cx="2971800" cy="5181600"/>
          </a:xfrm>
          <a:prstGeom prst="rect">
            <a:avLst/>
          </a:prstGeom>
          <a:solidFill>
            <a:srgbClr val="E6EBF0"/>
          </a:solidFill>
          <a:ln w="15875" cap="rnd">
            <a:solidFill>
              <a:schemeClr val="bg1">
                <a:lumMod val="85000"/>
                <a:alpha val="62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182880" rIns="274320" bIns="182880"/>
          <a:lstStyle>
            <a:lvl1pPr marL="0" indent="0">
              <a:buNone/>
              <a:defRPr sz="1200" b="0">
                <a:solidFill>
                  <a:schemeClr val="accent1"/>
                </a:solidFill>
              </a:defRPr>
            </a:lvl1pPr>
            <a:lvl2pPr>
              <a:defRPr sz="1050">
                <a:solidFill>
                  <a:schemeClr val="tx2"/>
                </a:solidFill>
              </a:defRPr>
            </a:lvl2pPr>
            <a:lvl3pPr>
              <a:defRPr sz="9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DB59DB38-0284-35BB-FCF2-EAA64B408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9556402B-DC9D-8431-8023-AD33522805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3" y="65611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2485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ate with Captions (Aqu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5181600" cy="54864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1500" b="1">
                <a:solidFill>
                  <a:schemeClr val="tx1"/>
                </a:solidFill>
              </a:defRPr>
            </a:lvl1pPr>
            <a:lvl2pPr>
              <a:defRPr sz="1350">
                <a:solidFill>
                  <a:schemeClr val="tx2"/>
                </a:solidFill>
              </a:defRPr>
            </a:lvl2pPr>
            <a:lvl3pPr>
              <a:defRPr sz="12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7CE442-37B7-476C-9FE8-E96267B02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D15576-9FF6-A891-FEC4-42E2548A9FC7}"/>
              </a:ext>
            </a:extLst>
          </p:cNvPr>
          <p:cNvSpPr/>
          <p:nvPr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556E2A8-9379-D337-6383-63A755F631AD}"/>
              </a:ext>
            </a:extLst>
          </p:cNvPr>
          <p:cNvCxnSpPr/>
          <p:nvPr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3DA0FCEA-D36B-8171-D6EF-668CFAA33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435EFE1-64FF-A596-7050-A720211A5B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3" y="65611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29BC0-04FA-F2B5-5399-0E40A64D356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486400" y="838201"/>
            <a:ext cx="3352800" cy="54102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 cap="rnd">
            <a:solidFill>
              <a:srgbClr val="00AEC7">
                <a:alpha val="59000"/>
              </a:srgb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1350" b="0">
                <a:solidFill>
                  <a:schemeClr val="tx1"/>
                </a:solidFill>
              </a:defRPr>
            </a:lvl1pPr>
            <a:lvl2pPr>
              <a:defRPr sz="1200">
                <a:solidFill>
                  <a:schemeClr val="tx1"/>
                </a:solidFill>
              </a:defRPr>
            </a:lvl2pPr>
            <a:lvl3pPr>
              <a:defRPr sz="105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681148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hape Background with Co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BF0DE-C10A-1045-5990-B1FA49AF9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1C69C7-7D39-DEDD-BE1B-B8C046B0CA95}"/>
              </a:ext>
            </a:extLst>
          </p:cNvPr>
          <p:cNvSpPr/>
          <p:nvPr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DE78E12-A908-1977-15C5-27DAB2FF2F2B}"/>
              </a:ext>
            </a:extLst>
          </p:cNvPr>
          <p:cNvCxnSpPr/>
          <p:nvPr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CEE2A56D-1F8F-6D34-5142-3AFE504C0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19A953EB-673D-F477-0F68-19BB330849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3" y="65611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18275120-314C-AFBD-B170-4B990F0EFBAF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304801" y="1066801"/>
            <a:ext cx="8534400" cy="16250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 cap="rnd" cmpd="sng">
            <a:solidFill>
              <a:schemeClr val="accent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2880" tIns="182880" rIns="182880" bIns="182880" numCol="2" spcCol="548640">
            <a:spAutoFit/>
          </a:bodyPr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>
              <a:defRPr sz="1350">
                <a:solidFill>
                  <a:schemeClr val="accent2"/>
                </a:solidFill>
              </a:defRPr>
            </a:lvl2pPr>
            <a:lvl3pPr>
              <a:defRPr sz="120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9C95B286-9A86-1DCC-052D-7E695490B198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304801" y="3574376"/>
            <a:ext cx="8534400" cy="1855893"/>
          </a:xfrm>
          <a:prstGeom prst="rect">
            <a:avLst/>
          </a:prstGeom>
          <a:solidFill>
            <a:srgbClr val="093C61"/>
          </a:solidFill>
          <a:ln w="15875" cap="rnd" cmpd="sng">
            <a:solidFill>
              <a:srgbClr val="093C6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2880" tIns="182880" rIns="182880" bIns="182880" numCol="3" spcCol="548640">
            <a:sp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>
              <a:defRPr sz="1350">
                <a:solidFill>
                  <a:schemeClr val="bg1"/>
                </a:solidFill>
              </a:defRPr>
            </a:lvl2pPr>
            <a:lvl3pPr marL="685800" indent="0">
              <a:buNone/>
              <a:defRPr sz="12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753357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4800" y="762002"/>
            <a:ext cx="4210050" cy="5029201"/>
          </a:xfrm>
          <a:prstGeom prst="rect">
            <a:avLst/>
          </a:prstGeom>
        </p:spPr>
        <p:txBody>
          <a:bodyPr lIns="274320" tIns="274320" rIns="274320" bIns="274320"/>
          <a:lstStyle>
            <a:lvl1pPr>
              <a:defRPr lang="en-US" sz="150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29150" y="762002"/>
            <a:ext cx="3886200" cy="5029201"/>
          </a:xfrm>
          <a:prstGeom prst="rect">
            <a:avLst/>
          </a:prstGeom>
        </p:spPr>
        <p:txBody>
          <a:bodyPr lIns="274320" tIns="274320" rIns="274320" bIns="274320"/>
          <a:lstStyle>
            <a:lvl1pPr>
              <a:defRPr sz="15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/>
          <p:cNvSpPr/>
          <p:nvPr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4EF78B07-4E0F-444F-3584-E6AC1A3DDB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3" y="65611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5757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/>
          <p:cNvSpPr/>
          <p:nvPr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E8A51F0A-9475-9DAE-242E-33E187825E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3" y="65611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2EE9DFC8-B2E5-E793-2150-517381008A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4800" y="762002"/>
            <a:ext cx="2819400" cy="5029201"/>
          </a:xfrm>
          <a:prstGeom prst="rect">
            <a:avLst/>
          </a:prstGeom>
        </p:spPr>
        <p:txBody>
          <a:bodyPr lIns="274320" tIns="274320" rIns="274320" bIns="274320"/>
          <a:lstStyle>
            <a:lvl1pPr>
              <a:defRPr lang="en-US" sz="150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378E2229-F384-0D03-A606-DDA1EF9C1598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3169229" y="762002"/>
            <a:ext cx="2819400" cy="5029201"/>
          </a:xfrm>
          <a:prstGeom prst="rect">
            <a:avLst/>
          </a:prstGeom>
        </p:spPr>
        <p:txBody>
          <a:bodyPr lIns="274320" tIns="274320" rIns="274320" bIns="274320"/>
          <a:lstStyle>
            <a:lvl1pPr>
              <a:defRPr lang="en-US" sz="150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A025B271-82B7-1F6E-F1D4-5CDE1CA26D69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026729" y="762002"/>
            <a:ext cx="2819400" cy="5029201"/>
          </a:xfrm>
          <a:prstGeom prst="rect">
            <a:avLst/>
          </a:prstGeom>
        </p:spPr>
        <p:txBody>
          <a:bodyPr lIns="274320" tIns="274320" rIns="274320" bIns="274320"/>
          <a:lstStyle>
            <a:lvl1pPr>
              <a:defRPr lang="en-US" sz="150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26215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/>
          <p:cNvSpPr/>
          <p:nvPr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A2E64688-55C6-E357-9586-99D476DEA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240594"/>
            <a:ext cx="2743200" cy="5762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500">
                <a:solidFill>
                  <a:srgbClr val="00AEC7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5647BB42-DB2F-5A0E-E38E-6058202FE98E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00516" y="1926394"/>
            <a:ext cx="2743200" cy="3941006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CFE8832-28AD-B47C-8C26-31B963CA9E5A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3200400" y="1240594"/>
            <a:ext cx="2743200" cy="576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>
                <a:solidFill>
                  <a:srgbClr val="00AEC7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2945EFAC-694A-3BD3-547B-6671ECA14576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3219916" y="1926394"/>
            <a:ext cx="2743200" cy="3941006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559C7A71-BBBF-254C-4D14-5F4DC1F4ED33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6000284" y="1237099"/>
            <a:ext cx="2743200" cy="5762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500">
                <a:solidFill>
                  <a:srgbClr val="00AEC7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B003D11D-EC33-ECB2-82CF-2D9A887EAC5E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6019800" y="1922899"/>
            <a:ext cx="2743200" cy="3941006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3C43E465-E8F7-518D-DB0A-14D6D41085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3" y="65611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5598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with Sh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F9EE3F64-5084-626C-72A7-533838A697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6825941"/>
              </p:ext>
            </p:extLst>
          </p:nvPr>
        </p:nvGraphicFramePr>
        <p:xfrm>
          <a:off x="304800" y="762000"/>
          <a:ext cx="85344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440F2B08-EC92-A561-8BE4-EDCE8DB34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1FF5FC3-0BB0-C369-E541-DAB7BF2A7B43}"/>
              </a:ext>
            </a:extLst>
          </p:cNvPr>
          <p:cNvSpPr/>
          <p:nvPr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E1BA5E2-F942-F1C0-42B8-24244D128F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3" y="65611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7070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F5400B3-30FC-250E-0E40-F769CD495F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3" y="65611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264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45B7A48-1656-2C3F-0296-FBEF4281AB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866302B-9158-11F4-3B77-9F86EAAEC2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720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1"/>
            <a:ext cx="8534400" cy="5280822"/>
          </a:xfrm>
          <a:prstGeom prst="rect">
            <a:avLst/>
          </a:prstGeom>
        </p:spPr>
        <p:txBody>
          <a:bodyPr lIns="274320" tIns="274320" rIns="274320" bIns="274320"/>
          <a:lstStyle>
            <a:lvl1pPr>
              <a:defRPr sz="2000" b="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66858FE-C979-8B8E-03D2-C3C16DE57A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C82599C-5AEF-12A9-5E15-1FCCC1DE3F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117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hape Background with Co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BF0DE-C10A-1045-5990-B1FA49AF9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1C69C7-7D39-DEDD-BE1B-B8C046B0CA95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DE78E12-A908-1977-15C5-27DAB2FF2F2B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18275120-314C-AFBD-B170-4B990F0EFBAF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304800" y="762000"/>
            <a:ext cx="8534400" cy="2080570"/>
          </a:xfrm>
          <a:prstGeom prst="rect">
            <a:avLst/>
          </a:prstGeom>
          <a:noFill/>
          <a:ln w="15875" cap="rnd" cmpd="sng">
            <a:noFill/>
            <a:miter lim="800000"/>
          </a:ln>
          <a:effectLst/>
        </p:spPr>
        <p:txBody>
          <a:bodyPr wrap="square" lIns="274320" tIns="274320" rIns="274320" bIns="274320" numCol="1" spcCol="0"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56E5B54-4089-96A7-2D9D-9DE3B556DE6C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304800" y="4283179"/>
            <a:ext cx="8534400" cy="17235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 cap="rnd" cmpd="sng">
            <a:solidFill>
              <a:schemeClr val="accent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274320" tIns="274320" rIns="274320" bIns="274320" numCol="1" spcCol="0">
            <a:sp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6C41BB5-1EEC-FCDB-01DA-7245FD308E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DE784D3-CB7A-BC89-24C2-BFB1A76006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657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te with Captions (Aqu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5181600" cy="54864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7CE442-37B7-476C-9FE8-E96267B02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D15576-9FF6-A891-FEC4-42E2548A9FC7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556E2A8-9379-D337-6383-63A755F631AD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55758650-6057-27BA-3042-74E6ED3D25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5F3A14D9-11BE-48EC-BFD4-7B66ECAF99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2DD23C-49EE-C657-D737-13CB53F52F7D}"/>
              </a:ext>
            </a:extLst>
          </p:cNvPr>
          <p:cNvSpPr txBox="1"/>
          <p:nvPr userDrawn="1"/>
        </p:nvSpPr>
        <p:spPr>
          <a:xfrm>
            <a:off x="5638800" y="914400"/>
            <a:ext cx="3124200" cy="12926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>
            <a:solidFill>
              <a:srgbClr val="00AEC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2880" tIns="182880" rIns="182880" bIns="182880" rtlCol="0">
            <a:spAutoFit/>
          </a:bodyPr>
          <a:lstStyle/>
          <a:p>
            <a:pPr lvl="0"/>
            <a:r>
              <a:rPr lang="en-US" sz="1600" dirty="0">
                <a:solidFill>
                  <a:schemeClr val="tx1"/>
                </a:solidFill>
              </a:rPr>
              <a:t>Click to edit Master text styles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Second level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</a:rPr>
              <a:t>Third level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291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(Gray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08BA54D-6CCD-C3E8-6751-1276B8364E6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486400" y="0"/>
            <a:ext cx="3657600" cy="6318504"/>
          </a:xfrm>
          <a:prstGeom prst="rect">
            <a:avLst/>
          </a:prstGeom>
          <a:solidFill>
            <a:srgbClr val="E6EBF0"/>
          </a:solidFill>
        </p:spPr>
        <p:txBody>
          <a:bodyPr lIns="274320" tIns="1051560" rIns="274320" bIns="73152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5181600" cy="52578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  <a:latin typeface="+mj-lt"/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CC83710-C64D-1BD2-447D-28FF58823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FF9252-B1FC-9936-53BB-BEE6DD5CEFBE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60D07C2-2A38-B953-E52E-4EBD6A8D19A2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FB953F4-81A3-8A2B-DF43-0A159C2AAB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F00FF52-E6F1-3C2A-4808-5A12AA3953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322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(Blue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560A137-FB98-0536-3809-C26CC3FAD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762000"/>
            <a:ext cx="4572000" cy="54102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  <a:latin typeface="+mj-lt"/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5AB1D34-51BB-4778-251A-21036E98CE5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486400" y="0"/>
            <a:ext cx="3657600" cy="6318504"/>
          </a:xfrm>
          <a:prstGeom prst="rect">
            <a:avLst/>
          </a:prstGeom>
          <a:solidFill>
            <a:srgbClr val="E6EBF0"/>
          </a:solidFill>
        </p:spPr>
        <p:txBody>
          <a:bodyPr lIns="274320" tIns="1005840" rIns="274320" bIns="731520"/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96BAD60-5C45-1A72-0429-2EA7A0968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60EBBE-A2F2-20F7-8FB9-432D577E3F22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30BE998-F70B-DF4E-4F08-F7692DA494DE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08A006D7-B111-59A0-C107-A762902634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25D1E40-D3DE-D4F4-AD78-7AD3CD8F1D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313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38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slideLayout" Target="../slideLayouts/slideLayout37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24" Type="http://schemas.openxmlformats.org/officeDocument/2006/relationships/image" Target="../media/image4.svg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23" Type="http://schemas.openxmlformats.org/officeDocument/2006/relationships/image" Target="../media/image3.png"/><Relationship Id="rId10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6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Relationship Id="rId2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657600" y="0"/>
            <a:ext cx="5486400" cy="6858000"/>
          </a:xfrm>
          <a:prstGeom prst="rect">
            <a:avLst/>
          </a:prstGeom>
          <a:solidFill>
            <a:srgbClr val="E6EBF0"/>
          </a:solidFill>
          <a:ln>
            <a:noFill/>
          </a:ln>
          <a:effectLst>
            <a:outerShdw blurRad="50800" dist="50800" dir="114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14" y="2876281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696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164D7AF-E2F5-1599-41AA-3C3E7364C4D0}"/>
              </a:ext>
            </a:extLst>
          </p:cNvPr>
          <p:cNvSpPr/>
          <p:nvPr userDrawn="1"/>
        </p:nvSpPr>
        <p:spPr>
          <a:xfrm>
            <a:off x="8534402" y="6324604"/>
            <a:ext cx="533399" cy="5333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2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C265F66-6D17-D963-C0E8-D5570992A0F6}"/>
              </a:ext>
            </a:extLst>
          </p:cNvPr>
          <p:cNvSpPr/>
          <p:nvPr userDrawn="1"/>
        </p:nvSpPr>
        <p:spPr>
          <a:xfrm>
            <a:off x="9019630" y="6324600"/>
            <a:ext cx="124369" cy="533396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4008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3246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324604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096000"/>
            <a:ext cx="1181868" cy="4572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415D4E-E4EE-28DF-8C01-159908B931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4087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58BBB7-4F61-67AB-A4FB-BF4DCCE49743}"/>
              </a:ext>
            </a:extLst>
          </p:cNvPr>
          <p:cNvSpPr txBox="1"/>
          <p:nvPr userDrawn="1"/>
        </p:nvSpPr>
        <p:spPr>
          <a:xfrm>
            <a:off x="54675" y="6324600"/>
            <a:ext cx="2840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1000" b="0" baseline="0" dirty="0">
              <a:solidFill>
                <a:schemeClr val="tx1"/>
              </a:solidFill>
            </a:endParaRPr>
          </a:p>
          <a:p>
            <a:pPr algn="l"/>
            <a:r>
              <a:rPr lang="en-US" sz="1000" b="0" baseline="0" dirty="0">
                <a:solidFill>
                  <a:schemeClr val="tx1"/>
                </a:solidFill>
              </a:rPr>
              <a:t>Public</a:t>
            </a:r>
            <a:endParaRPr lang="en-US" sz="10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641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736" r:id="rId2"/>
    <p:sldLayoutId id="2147483665" r:id="rId3"/>
    <p:sldLayoutId id="2147483738" r:id="rId4"/>
    <p:sldLayoutId id="2147483739" r:id="rId5"/>
    <p:sldLayoutId id="2147483719" r:id="rId6"/>
    <p:sldLayoutId id="2147483713" r:id="rId7"/>
    <p:sldLayoutId id="2147483714" r:id="rId8"/>
    <p:sldLayoutId id="2147483716" r:id="rId9"/>
    <p:sldLayoutId id="2147483740" r:id="rId10"/>
    <p:sldLayoutId id="2147483717" r:id="rId11"/>
    <p:sldLayoutId id="2147483720" r:id="rId12"/>
    <p:sldLayoutId id="2147483666" r:id="rId13"/>
    <p:sldLayoutId id="2147483737" r:id="rId14"/>
    <p:sldLayoutId id="2147483721" r:id="rId15"/>
    <p:sldLayoutId id="2147483755" r:id="rId1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164D7AF-E2F5-1599-41AA-3C3E7364C4D0}"/>
              </a:ext>
            </a:extLst>
          </p:cNvPr>
          <p:cNvSpPr/>
          <p:nvPr/>
        </p:nvSpPr>
        <p:spPr>
          <a:xfrm>
            <a:off x="8534403" y="6477006"/>
            <a:ext cx="533399" cy="381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bg2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C265F66-6D17-D963-C0E8-D5570992A0F6}"/>
              </a:ext>
            </a:extLst>
          </p:cNvPr>
          <p:cNvSpPr/>
          <p:nvPr/>
        </p:nvSpPr>
        <p:spPr>
          <a:xfrm>
            <a:off x="9019631" y="6477000"/>
            <a:ext cx="124369" cy="3810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Footer text goes here.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194560" y="6477006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4677" y="6553201"/>
            <a:ext cx="707325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b="1">
                <a:solidFill>
                  <a:schemeClr val="tx1"/>
                </a:solidFill>
              </a:rPr>
              <a:t>PUBLIC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415D4E-E4EE-28DF-8C01-159908B931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3" y="65611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927BBE96-0B6E-DC6F-634C-1066027ADE9F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987179" y="6296044"/>
            <a:ext cx="936358" cy="51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858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  <p:sldLayoutId id="2147483774" r:id="rId18"/>
    <p:sldLayoutId id="2147483775" r:id="rId19"/>
    <p:sldLayoutId id="2147483776" r:id="rId20"/>
    <p:sldLayoutId id="2147483777" r:id="rId21"/>
  </p:sldLayoutIdLst>
  <p:hf hdr="0" ft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rcot.com/committees/tac/rtcbtf" TargetMode="Externa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hyperlink" Target="https://www.ercot.com/files/docs/2025/04/07/RTCB_Market_Trials_Handbook_3_OpenLoop_RTC_SCED.docx" TargetMode="Externa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ercot.com/files/docs/2025/04/07/RTCB_Market_Trials_Handbook_4_QSE-Telemetry-Tests_Rev_06132025_FINAL.docx" TargetMode="Externa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mailto:RTCB@ERCOT.com" TargetMode="Externa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interchange.puc.texas.gov/search/documents/?controlNumber=55999&amp;itemNumber=150" TargetMode="Externa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1B380C9-83F4-13B7-773B-9880F0F13E5F}"/>
              </a:ext>
            </a:extLst>
          </p:cNvPr>
          <p:cNvSpPr txBox="1"/>
          <p:nvPr/>
        </p:nvSpPr>
        <p:spPr>
          <a:xfrm>
            <a:off x="3810000" y="1674673"/>
            <a:ext cx="4953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RTC+B Task Force</a:t>
            </a:r>
          </a:p>
          <a:p>
            <a:r>
              <a:rPr lang="en-US" sz="2400" b="1" dirty="0"/>
              <a:t>Update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en-US" i="1" dirty="0"/>
              <a:t>Matt Mereness</a:t>
            </a:r>
            <a:endParaRPr lang="en-US" dirty="0"/>
          </a:p>
          <a:p>
            <a:endParaRPr lang="en-US" dirty="0"/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TAC 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July 30, 2025</a:t>
            </a:r>
          </a:p>
          <a:p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6767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7F686-03C1-A234-9589-65F09DE77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Weekly Market Trials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96B72-A6AF-5FC4-5DD1-EE5C59D35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562600"/>
          </a:xfrm>
        </p:spPr>
        <p:txBody>
          <a:bodyPr/>
          <a:lstStyle/>
          <a:p>
            <a:r>
              <a:rPr lang="en-US" sz="2400" u="sng" dirty="0">
                <a:solidFill>
                  <a:schemeClr val="tx2"/>
                </a:solidFill>
              </a:rPr>
              <a:t>Trials meeting every Monday 10-10:30am until December</a:t>
            </a:r>
          </a:p>
          <a:p>
            <a:pPr lvl="1"/>
            <a:r>
              <a:rPr lang="en-US" sz="2000" dirty="0">
                <a:solidFill>
                  <a:schemeClr val="tx2"/>
                </a:solidFill>
              </a:rPr>
              <a:t>Standalone calendar page each week with </a:t>
            </a:r>
            <a:r>
              <a:rPr lang="en-US" sz="2000" dirty="0" err="1">
                <a:solidFill>
                  <a:schemeClr val="tx2"/>
                </a:solidFill>
              </a:rPr>
              <a:t>WebEx</a:t>
            </a:r>
            <a:endParaRPr lang="en-US" sz="2000" dirty="0">
              <a:solidFill>
                <a:schemeClr val="tx2"/>
              </a:solidFill>
            </a:endParaRPr>
          </a:p>
          <a:p>
            <a:pPr lvl="2"/>
            <a:r>
              <a:rPr lang="en-US" sz="1800" dirty="0">
                <a:solidFill>
                  <a:schemeClr val="tx2"/>
                </a:solidFill>
                <a:hlinkClick r:id="rId2"/>
              </a:rPr>
              <a:t>RTCBTF Home Page </a:t>
            </a:r>
            <a:r>
              <a:rPr lang="en-US" sz="1800" dirty="0">
                <a:solidFill>
                  <a:schemeClr val="tx2"/>
                </a:solidFill>
              </a:rPr>
              <a:t>houses all market trials documentation</a:t>
            </a:r>
          </a:p>
          <a:p>
            <a:pPr lvl="1"/>
            <a:r>
              <a:rPr lang="en-US" sz="2000" dirty="0">
                <a:solidFill>
                  <a:schemeClr val="tx2"/>
                </a:solidFill>
              </a:rPr>
              <a:t>Averaging 150-175 participants</a:t>
            </a:r>
          </a:p>
          <a:p>
            <a:pPr lvl="1"/>
            <a:r>
              <a:rPr lang="en-US" sz="2000" dirty="0">
                <a:solidFill>
                  <a:schemeClr val="tx2"/>
                </a:solidFill>
              </a:rPr>
              <a:t>Weekly presentation walk-through with Q&amp;A</a:t>
            </a:r>
          </a:p>
          <a:p>
            <a:endParaRPr lang="en-US" sz="2400" dirty="0">
              <a:solidFill>
                <a:schemeClr val="tx2"/>
              </a:solidFill>
            </a:endParaRPr>
          </a:p>
          <a:p>
            <a:r>
              <a:rPr lang="en-US" sz="2400" dirty="0">
                <a:solidFill>
                  <a:schemeClr val="tx2"/>
                </a:solidFill>
              </a:rPr>
              <a:t>Highlights of weekly Market Trials on following slides</a:t>
            </a:r>
          </a:p>
          <a:p>
            <a:pPr lvl="1">
              <a:buFontTx/>
              <a:buChar char="-"/>
            </a:pPr>
            <a:r>
              <a:rPr lang="en-US" sz="1600" dirty="0">
                <a:solidFill>
                  <a:srgbClr val="FF0000"/>
                </a:solidFill>
              </a:rPr>
              <a:t>Phase 1 May/June Scorecards  (next 3 slides)</a:t>
            </a:r>
          </a:p>
          <a:p>
            <a:pPr lvl="1">
              <a:buFontTx/>
              <a:buChar char="-"/>
            </a:pPr>
            <a:r>
              <a:rPr lang="en-US" sz="1600" dirty="0">
                <a:solidFill>
                  <a:srgbClr val="FF0000"/>
                </a:solidFill>
              </a:rPr>
              <a:t>Phase 2 July/Aug began 7/7/25  (next 18 slides in 10-minute flyover)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3847A7-58C2-789D-0A96-8057855B15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42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21D515-7487-5895-5A68-E2B2F3892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295400"/>
            <a:ext cx="8229600" cy="38100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MAY AND JUNE TRIALS WERE COMPLETED SUCCESSFULLY</a:t>
            </a:r>
          </a:p>
          <a:p>
            <a:r>
              <a:rPr lang="en-US" dirty="0">
                <a:solidFill>
                  <a:schemeClr val="tx2"/>
                </a:solidFill>
              </a:rPr>
              <a:t>Thank you!  (next 3 slides)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F15E8C-6449-850A-44C5-4E5BE29C96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0200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6A8FE-95AF-188F-A032-8A720E651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982" y="243681"/>
            <a:ext cx="8458200" cy="1155293"/>
          </a:xfrm>
        </p:spPr>
        <p:txBody>
          <a:bodyPr lIns="91440" tIns="45720" rIns="91440" bIns="45720" anchor="t"/>
          <a:lstStyle/>
          <a:p>
            <a:r>
              <a:rPr lang="en-US" sz="2000"/>
              <a:t>Scorecard 1 for </a:t>
            </a:r>
            <a:br>
              <a:rPr lang="en-US" sz="2000"/>
            </a:br>
            <a:r>
              <a:rPr lang="en-US" sz="2000"/>
              <a:t>Handbook 1-</a:t>
            </a:r>
            <a:br>
              <a:rPr lang="en-US" sz="2000"/>
            </a:br>
            <a:r>
              <a:rPr lang="en-US" sz="2000"/>
              <a:t>Market submissions</a:t>
            </a:r>
            <a:r>
              <a:rPr lang="en-US"/>
              <a:t>:</a:t>
            </a:r>
            <a:br>
              <a:rPr lang="en-US"/>
            </a:b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EB970C-F5B5-5970-D012-575455E0F3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8832D1-A608-C9B2-FCBA-8365AD9F37D2}"/>
              </a:ext>
            </a:extLst>
          </p:cNvPr>
          <p:cNvSpPr txBox="1"/>
          <p:nvPr/>
        </p:nvSpPr>
        <p:spPr>
          <a:xfrm>
            <a:off x="282889" y="1295400"/>
            <a:ext cx="2734652" cy="258532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dirty="0"/>
          </a:p>
          <a:p>
            <a:r>
              <a:rPr lang="en-US" dirty="0"/>
              <a:t>7/3 Scores for QSEs with Resources – successful submissions for resource types specified in Handbook 1</a:t>
            </a:r>
            <a:endParaRPr lang="en-US" dirty="0">
              <a:cs typeface="Arial"/>
            </a:endParaRPr>
          </a:p>
          <a:p>
            <a:endParaRPr lang="en-US" dirty="0">
              <a:solidFill>
                <a:schemeClr val="accent3"/>
              </a:solidFill>
            </a:endParaRPr>
          </a:p>
          <a:p>
            <a:endParaRPr lang="en-US" dirty="0">
              <a:solidFill>
                <a:schemeClr val="accent3"/>
              </a:solidFill>
            </a:endParaRPr>
          </a:p>
          <a:p>
            <a:r>
              <a:rPr lang="en-US" dirty="0"/>
              <a:t>Scoring: 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Complete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  <a:cs typeface="Arial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10E433E-D90D-3EF8-BCF6-5BEC632F6A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889" y="4114800"/>
            <a:ext cx="2531692" cy="964454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0D64417-A3D5-4968-BB21-ED273DD5DF60}"/>
              </a:ext>
            </a:extLst>
          </p:cNvPr>
          <p:cNvGraphicFramePr>
            <a:graphicFrameLocks noGrp="1"/>
          </p:cNvGraphicFramePr>
          <p:nvPr/>
        </p:nvGraphicFramePr>
        <p:xfrm>
          <a:off x="4229100" y="3291840"/>
          <a:ext cx="685800" cy="274320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617346868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endParaRPr lang="en-US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7197185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2F8C6BF0-8287-6403-687F-EBEBFF602EE3}"/>
              </a:ext>
            </a:extLst>
          </p:cNvPr>
          <p:cNvGraphicFramePr>
            <a:graphicFrameLocks noGrp="1"/>
          </p:cNvGraphicFramePr>
          <p:nvPr/>
        </p:nvGraphicFramePr>
        <p:xfrm>
          <a:off x="4229100" y="3291840"/>
          <a:ext cx="685800" cy="274320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1127954324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endParaRPr lang="en-US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3101922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603D792E-C894-9BE8-E66E-6B04AAE2CD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4770" y="0"/>
            <a:ext cx="2484410" cy="6324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6E930B6-4B9B-F2C5-604E-91A9B3D315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5329" y="0"/>
            <a:ext cx="2445978" cy="63246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387FB5E-5E45-91B4-4F4F-3E7F3E1BDF31}"/>
              </a:ext>
            </a:extLst>
          </p:cNvPr>
          <p:cNvSpPr/>
          <p:nvPr/>
        </p:nvSpPr>
        <p:spPr>
          <a:xfrm rot="19999750">
            <a:off x="2693423" y="2830175"/>
            <a:ext cx="33393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Complete</a:t>
            </a:r>
          </a:p>
        </p:txBody>
      </p:sp>
    </p:spTree>
    <p:extLst>
      <p:ext uri="{BB962C8B-B14F-4D97-AF65-F5344CB8AC3E}">
        <p14:creationId xmlns:p14="http://schemas.microsoft.com/office/powerpoint/2010/main" val="19244327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6A8FE-95AF-188F-A032-8A720E651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sz="1800" dirty="0"/>
              <a:t>Scorecard 2A for </a:t>
            </a:r>
            <a:br>
              <a:rPr lang="en-US" sz="1800" dirty="0">
                <a:cs typeface="Arial"/>
              </a:rPr>
            </a:br>
            <a:r>
              <a:rPr lang="en-US" sz="1800" dirty="0"/>
              <a:t>Handbook 2- </a:t>
            </a:r>
            <a:br>
              <a:rPr lang="en-US" sz="1800" dirty="0"/>
            </a:br>
            <a:r>
              <a:rPr lang="en-US" sz="1800" dirty="0">
                <a:solidFill>
                  <a:srgbClr val="C00000"/>
                </a:solidFill>
              </a:rPr>
              <a:t>100% of ICCP Telemetry </a:t>
            </a:r>
            <a:br>
              <a:rPr lang="en-US" sz="1800" dirty="0">
                <a:solidFill>
                  <a:srgbClr val="C00000"/>
                </a:solidFill>
              </a:rPr>
            </a:br>
            <a:r>
              <a:rPr lang="en-US" sz="1800" dirty="0">
                <a:solidFill>
                  <a:srgbClr val="C00000"/>
                </a:solidFill>
              </a:rPr>
              <a:t>points added by QSE</a:t>
            </a:r>
            <a:r>
              <a:rPr lang="en-US" sz="2000" dirty="0">
                <a:solidFill>
                  <a:srgbClr val="C00000"/>
                </a:solidFill>
              </a:rPr>
              <a:t>:</a:t>
            </a:r>
            <a:br>
              <a:rPr lang="en-US" dirty="0"/>
            </a:br>
            <a:endParaRPr lang="en-US" dirty="0"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EB970C-F5B5-5970-D012-575455E0F3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8832D1-A608-C9B2-FCBA-8365AD9F37D2}"/>
              </a:ext>
            </a:extLst>
          </p:cNvPr>
          <p:cNvSpPr txBox="1"/>
          <p:nvPr/>
        </p:nvSpPr>
        <p:spPr>
          <a:xfrm>
            <a:off x="381000" y="1600200"/>
            <a:ext cx="2920932" cy="329320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7/21 Scores for QSE with Resources - ICCP Telemetry points added in current model. </a:t>
            </a:r>
          </a:p>
          <a:p>
            <a:endParaRPr lang="en-US" sz="1600" dirty="0">
              <a:solidFill>
                <a:srgbClr val="C00000"/>
              </a:solidFill>
            </a:endParaRPr>
          </a:p>
          <a:p>
            <a:r>
              <a:rPr lang="en-US" sz="1600" dirty="0">
                <a:solidFill>
                  <a:srgbClr val="C00000"/>
                </a:solidFill>
                <a:cs typeface="Arial"/>
              </a:rPr>
              <a:t>99.5% of 26k points complete</a:t>
            </a:r>
          </a:p>
          <a:p>
            <a:r>
              <a:rPr lang="en-US" sz="1600" dirty="0">
                <a:solidFill>
                  <a:srgbClr val="C00000"/>
                </a:solidFill>
                <a:cs typeface="Arial"/>
              </a:rPr>
              <a:t> Last points are identified and are being worked on.</a:t>
            </a:r>
          </a:p>
          <a:p>
            <a:endParaRPr lang="en-US" dirty="0"/>
          </a:p>
          <a:p>
            <a:r>
              <a:rPr lang="en-US" dirty="0"/>
              <a:t>Scoring:</a:t>
            </a:r>
            <a:endParaRPr lang="en-US" dirty="0">
              <a:cs typeface="Arial"/>
            </a:endParaRPr>
          </a:p>
          <a:p>
            <a:endParaRPr lang="en-US" dirty="0"/>
          </a:p>
          <a:p>
            <a:endParaRPr lang="en-US" dirty="0">
              <a:solidFill>
                <a:schemeClr val="accent3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8CC0760-19EB-B1BC-867D-0C4CF8DBA5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753" y="4329642"/>
            <a:ext cx="3019425" cy="11811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47426F-52F8-665C-8327-B55DCDB211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0339" y="47264"/>
            <a:ext cx="2619067" cy="62773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0546B33-E2A4-A877-6015-7A86D97E19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8022" y="0"/>
            <a:ext cx="2698402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3452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6A8FE-95AF-188F-A032-8A720E6511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sz="2000" dirty="0"/>
              <a:t>Scorecard 2B for</a:t>
            </a:r>
            <a:br>
              <a:rPr lang="en-US" sz="2000" dirty="0">
                <a:cs typeface="Arial"/>
              </a:rPr>
            </a:br>
            <a:r>
              <a:rPr lang="en-US" sz="2000" dirty="0"/>
              <a:t> Handbook 2-</a:t>
            </a:r>
            <a:br>
              <a:rPr lang="en-US" sz="2000" dirty="0"/>
            </a:br>
            <a:r>
              <a:rPr lang="en-US" sz="2000" dirty="0">
                <a:solidFill>
                  <a:srgbClr val="C00000"/>
                </a:solidFill>
              </a:rPr>
              <a:t>Telemetry checkout </a:t>
            </a:r>
            <a:br>
              <a:rPr lang="en-US" sz="2000" dirty="0">
                <a:solidFill>
                  <a:srgbClr val="C00000"/>
                </a:solidFill>
              </a:rPr>
            </a:br>
            <a:r>
              <a:rPr lang="en-US" sz="2000" dirty="0">
                <a:solidFill>
                  <a:srgbClr val="C00000"/>
                </a:solidFill>
              </a:rPr>
              <a:t>meetings completed </a:t>
            </a:r>
            <a:br>
              <a:rPr lang="en-US" sz="2000" dirty="0">
                <a:solidFill>
                  <a:srgbClr val="C00000"/>
                </a:solidFill>
              </a:rPr>
            </a:br>
            <a:r>
              <a:rPr lang="en-US" sz="2000" dirty="0">
                <a:solidFill>
                  <a:srgbClr val="C00000"/>
                </a:solidFill>
              </a:rPr>
              <a:t>with ERCOT staff </a:t>
            </a:r>
            <a:br>
              <a:rPr lang="en-US" sz="2000" dirty="0">
                <a:solidFill>
                  <a:srgbClr val="C00000"/>
                </a:solidFill>
              </a:rPr>
            </a:br>
            <a:r>
              <a:rPr lang="en-US" sz="2000" dirty="0">
                <a:solidFill>
                  <a:srgbClr val="C00000"/>
                </a:solidFill>
              </a:rPr>
              <a:t>for sample of live </a:t>
            </a:r>
            <a:br>
              <a:rPr lang="en-US" sz="2000" dirty="0">
                <a:solidFill>
                  <a:srgbClr val="C00000"/>
                </a:solidFill>
              </a:rPr>
            </a:br>
            <a:r>
              <a:rPr lang="en-US" sz="2000" dirty="0">
                <a:solidFill>
                  <a:srgbClr val="C00000"/>
                </a:solidFill>
              </a:rPr>
              <a:t>data transfer </a:t>
            </a:r>
            <a:br>
              <a:rPr lang="en-US" sz="2000" dirty="0">
                <a:solidFill>
                  <a:srgbClr val="C00000"/>
                </a:solidFill>
              </a:rPr>
            </a:br>
            <a:r>
              <a:rPr lang="en-US" sz="2000" dirty="0">
                <a:solidFill>
                  <a:srgbClr val="C00000"/>
                </a:solidFill>
              </a:rPr>
              <a:t>capability</a:t>
            </a:r>
            <a:br>
              <a:rPr lang="en-US" dirty="0"/>
            </a:br>
            <a:endParaRPr lang="en-US" dirty="0"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EB970C-F5B5-5970-D012-575455E0F3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8832D1-A608-C9B2-FCBA-8365AD9F37D2}"/>
              </a:ext>
            </a:extLst>
          </p:cNvPr>
          <p:cNvSpPr txBox="1"/>
          <p:nvPr/>
        </p:nvSpPr>
        <p:spPr>
          <a:xfrm>
            <a:off x="302918" y="3143926"/>
            <a:ext cx="3078457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7/3 Scores for QSEs with Resources – Scheduling Check-out and Check-out complete</a:t>
            </a:r>
          </a:p>
          <a:p>
            <a:endParaRPr lang="en-US" dirty="0">
              <a:solidFill>
                <a:schemeClr val="accent3"/>
              </a:solidFill>
            </a:endParaRPr>
          </a:p>
          <a:p>
            <a:r>
              <a:rPr lang="en-US" dirty="0">
                <a:cs typeface="Arial"/>
              </a:rPr>
              <a:t>Scoring: 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Complete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213B00C-4E97-2FE7-D505-4C7350051D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4900613"/>
            <a:ext cx="2635704" cy="6830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550751-8F80-7717-B55C-0279BFB587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8329" y="0"/>
            <a:ext cx="2834248" cy="63234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994AAB-CA69-DC64-DEB4-E88FB3D27C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1593" y="-33334"/>
            <a:ext cx="2443359" cy="635676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C7E4B6D-8AAD-A3F6-82B6-6F9889A9F4B3}"/>
              </a:ext>
            </a:extLst>
          </p:cNvPr>
          <p:cNvSpPr/>
          <p:nvPr/>
        </p:nvSpPr>
        <p:spPr>
          <a:xfrm rot="19999750">
            <a:off x="2693423" y="2830175"/>
            <a:ext cx="33393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Complete</a:t>
            </a:r>
          </a:p>
        </p:txBody>
      </p:sp>
    </p:spTree>
    <p:extLst>
      <p:ext uri="{BB962C8B-B14F-4D97-AF65-F5344CB8AC3E}">
        <p14:creationId xmlns:p14="http://schemas.microsoft.com/office/powerpoint/2010/main" val="21246377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1D6021-B3CD-27C3-E1FE-F3FAAE18A2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668B0D-397B-5F2F-8D05-1C61C9BFC1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295400"/>
            <a:ext cx="8229600" cy="38100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JULY/AUGUST TRIALS ARE SUCCESSFULLY UNDERWAY</a:t>
            </a:r>
          </a:p>
          <a:p>
            <a:r>
              <a:rPr lang="en-US" dirty="0">
                <a:solidFill>
                  <a:schemeClr val="tx2"/>
                </a:solidFill>
              </a:rPr>
              <a:t>10-minute flyover of next 18 slides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606B26-A26D-192F-B1E2-00C498AADD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9892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016E0-4BE9-7730-5DBB-6B8B3A7CE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cs typeface="Arial"/>
              </a:rPr>
              <a:t>July/August Market Trials Summary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ECE1EF-4509-93B5-1017-B3C92DE980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024128"/>
            <a:ext cx="8665464" cy="4334256"/>
          </a:xfrm>
        </p:spPr>
        <p:txBody>
          <a:bodyPr lIns="91440" tIns="45720" rIns="91440" bIns="45720" anchor="t"/>
          <a:lstStyle/>
          <a:p>
            <a:r>
              <a:rPr lang="en-US" sz="1800" dirty="0">
                <a:solidFill>
                  <a:schemeClr val="tx2"/>
                </a:solidFill>
                <a:cs typeface="Arial"/>
                <a:hlinkClick r:id="rId2"/>
              </a:rPr>
              <a:t>Handbook #3</a:t>
            </a:r>
            <a:r>
              <a:rPr lang="en-US" sz="1800" dirty="0">
                <a:solidFill>
                  <a:schemeClr val="tx2"/>
                </a:solidFill>
                <a:cs typeface="Arial"/>
              </a:rPr>
              <a:t> - </a:t>
            </a:r>
            <a:r>
              <a:rPr lang="en-US" sz="1800" dirty="0">
                <a:solidFill>
                  <a:srgbClr val="C00000"/>
                </a:solidFill>
                <a:cs typeface="Arial"/>
              </a:rPr>
              <a:t>Dual “production-like” data Tue/Thu 9am-5pm</a:t>
            </a:r>
          </a:p>
          <a:p>
            <a:pPr lvl="1"/>
            <a:r>
              <a:rPr lang="en-US" sz="1800" dirty="0">
                <a:solidFill>
                  <a:schemeClr val="tx2"/>
                </a:solidFill>
                <a:cs typeface="Arial"/>
              </a:rPr>
              <a:t>Market Trials ERCOT/QSE support required for:</a:t>
            </a:r>
          </a:p>
          <a:p>
            <a:pPr lvl="2"/>
            <a:r>
              <a:rPr lang="en-US" sz="1600" dirty="0">
                <a:solidFill>
                  <a:schemeClr val="tx2"/>
                </a:solidFill>
                <a:cs typeface="Arial"/>
              </a:rPr>
              <a:t>Submissions (TPO/COP/</a:t>
            </a:r>
            <a:r>
              <a:rPr lang="en-US" sz="1600" dirty="0" err="1">
                <a:solidFill>
                  <a:schemeClr val="tx2"/>
                </a:solidFill>
                <a:cs typeface="Arial"/>
              </a:rPr>
              <a:t>ASOffer</a:t>
            </a:r>
            <a:r>
              <a:rPr lang="en-US" sz="1600" dirty="0">
                <a:solidFill>
                  <a:schemeClr val="tx2"/>
                </a:solidFill>
                <a:cs typeface="Arial"/>
              </a:rPr>
              <a:t> etc.) – No outage submissions required</a:t>
            </a:r>
          </a:p>
          <a:p>
            <a:pPr lvl="2"/>
            <a:r>
              <a:rPr lang="en-US" sz="1600" dirty="0">
                <a:solidFill>
                  <a:schemeClr val="tx2"/>
                </a:solidFill>
                <a:cs typeface="Arial"/>
              </a:rPr>
              <a:t>Telemetry (current and new telemetry points)</a:t>
            </a:r>
          </a:p>
          <a:p>
            <a:pPr lvl="2"/>
            <a:r>
              <a:rPr lang="en-US" sz="1400" dirty="0">
                <a:solidFill>
                  <a:schemeClr val="tx2"/>
                </a:solidFill>
                <a:cs typeface="Arial"/>
              </a:rPr>
              <a:t>To assist RUC studies, please submit COP, 3PSO, </a:t>
            </a:r>
            <a:r>
              <a:rPr lang="en-US" sz="1400" dirty="0" err="1">
                <a:solidFill>
                  <a:schemeClr val="tx2"/>
                </a:solidFill>
                <a:cs typeface="Arial"/>
              </a:rPr>
              <a:t>ASOffer</a:t>
            </a:r>
            <a:r>
              <a:rPr lang="en-US" sz="1400" dirty="0">
                <a:solidFill>
                  <a:schemeClr val="tx2"/>
                </a:solidFill>
                <a:cs typeface="Arial"/>
              </a:rPr>
              <a:t> through end of OD (midnight)</a:t>
            </a:r>
          </a:p>
          <a:p>
            <a:pPr lvl="2"/>
            <a:r>
              <a:rPr lang="en-US" sz="1400" dirty="0">
                <a:solidFill>
                  <a:schemeClr val="tx2"/>
                </a:solidFill>
                <a:cs typeface="Arial"/>
              </a:rPr>
              <a:t>Systems will be running 7x24, so submissions encouraged but not required on all days.</a:t>
            </a:r>
          </a:p>
          <a:p>
            <a:endParaRPr lang="en-US" sz="1800" dirty="0">
              <a:solidFill>
                <a:schemeClr val="tx2"/>
              </a:solidFill>
              <a:cs typeface="Arial"/>
            </a:endParaRPr>
          </a:p>
          <a:p>
            <a:r>
              <a:rPr lang="en-US" sz="1800" dirty="0">
                <a:solidFill>
                  <a:schemeClr val="tx2"/>
                </a:solidFill>
                <a:cs typeface="Arial"/>
              </a:rPr>
              <a:t>Scoring for QSE submissions &amp; telemetry as 2 scorecards for Handbook #3</a:t>
            </a:r>
          </a:p>
          <a:p>
            <a:pPr marL="457200" lvl="1" indent="0">
              <a:buNone/>
            </a:pPr>
            <a:r>
              <a:rPr lang="en-US" sz="1400" b="1" u="sng" dirty="0">
                <a:solidFill>
                  <a:schemeClr val="tx2"/>
                </a:solidFill>
                <a:cs typeface="Arial"/>
              </a:rPr>
              <a:t>All QSEs</a:t>
            </a:r>
            <a:r>
              <a:rPr lang="en-US" sz="1400" b="1" dirty="0">
                <a:solidFill>
                  <a:schemeClr val="tx2"/>
                </a:solidFill>
                <a:cs typeface="Arial"/>
              </a:rPr>
              <a:t> for </a:t>
            </a:r>
            <a:r>
              <a:rPr lang="en-US" sz="1400" b="1" u="sng" dirty="0">
                <a:solidFill>
                  <a:schemeClr val="tx2"/>
                </a:solidFill>
                <a:cs typeface="Arial"/>
              </a:rPr>
              <a:t>all Resources</a:t>
            </a:r>
            <a:r>
              <a:rPr lang="en-US" sz="1400" b="1" dirty="0">
                <a:solidFill>
                  <a:schemeClr val="tx2"/>
                </a:solidFill>
                <a:cs typeface="Arial"/>
              </a:rPr>
              <a:t> on Monitored Operating Days July 22– Aug 28 every Tue/Thu 9-5 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Green is &gt; 95%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Yellow is 85% - 95%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Red is &lt; 85%</a:t>
            </a:r>
          </a:p>
          <a:p>
            <a:pPr lvl="1"/>
            <a:r>
              <a:rPr lang="en-US" sz="1600" dirty="0">
                <a:solidFill>
                  <a:schemeClr val="tx2"/>
                </a:solidFill>
                <a:cs typeface="Arial"/>
              </a:rPr>
              <a:t>Also an “ERCOT-wide score”</a:t>
            </a:r>
          </a:p>
          <a:p>
            <a:endParaRPr lang="en-US" sz="1000" dirty="0">
              <a:solidFill>
                <a:schemeClr val="tx2"/>
              </a:solidFill>
              <a:cs typeface="Arial"/>
            </a:endParaRPr>
          </a:p>
          <a:p>
            <a:endParaRPr lang="en-US" sz="2400" dirty="0">
              <a:solidFill>
                <a:srgbClr val="5B6770"/>
              </a:solidFill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34F44B-2DCC-AA75-C288-27CF04C228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FAE2B8-17BB-8AEF-00B7-584DC624E8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0358" y="4270574"/>
            <a:ext cx="4286250" cy="78105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60FDCE7-6209-8B2F-F14D-0CA4B99AF7C6}"/>
              </a:ext>
            </a:extLst>
          </p:cNvPr>
          <p:cNvSpPr/>
          <p:nvPr/>
        </p:nvSpPr>
        <p:spPr>
          <a:xfrm>
            <a:off x="5247850" y="4441869"/>
            <a:ext cx="26597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12 </a:t>
            </a:r>
            <a:r>
              <a:rPr lang="en-US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OpDays</a:t>
            </a:r>
            <a:r>
              <a:rPr 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  <a:r>
              <a:rPr 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cored in 3a</a:t>
            </a:r>
          </a:p>
          <a:p>
            <a:pPr algn="ctr"/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for market submissions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B6E480-9DAF-7D06-8E0F-AF24E8EEC9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6454" y="5282510"/>
            <a:ext cx="4286250" cy="78105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DB57AD0-2487-B6B7-6D55-307FE1F34C5D}"/>
              </a:ext>
            </a:extLst>
          </p:cNvPr>
          <p:cNvSpPr/>
          <p:nvPr/>
        </p:nvSpPr>
        <p:spPr>
          <a:xfrm>
            <a:off x="5253946" y="5453805"/>
            <a:ext cx="265970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12 </a:t>
            </a:r>
            <a:r>
              <a:rPr lang="en-US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OpDays</a:t>
            </a:r>
            <a:r>
              <a:rPr 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</a:t>
            </a:r>
            <a:r>
              <a:rPr lang="en-US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cored in 3b</a:t>
            </a:r>
          </a:p>
          <a:p>
            <a:pPr algn="ctr"/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for accurate telemetry</a:t>
            </a:r>
            <a:endParaRPr 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62216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8AC01F-3D72-F099-1821-0C79E04F7E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CB983-29D3-2E27-8C56-A9B58D0EC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cs typeface="Arial"/>
              </a:rPr>
              <a:t>July/August Market Trials Summary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6BED9-1B9F-D8A5-C28E-FB3A5AB1CF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718457"/>
            <a:ext cx="8534400" cy="4283311"/>
          </a:xfrm>
        </p:spPr>
        <p:txBody>
          <a:bodyPr lIns="91440" tIns="45720" rIns="91440" bIns="45720" anchor="t"/>
          <a:lstStyle/>
          <a:p>
            <a:endParaRPr lang="en-US" sz="1000" dirty="0">
              <a:solidFill>
                <a:schemeClr val="tx2"/>
              </a:solidFill>
              <a:cs typeface="Arial"/>
            </a:endParaRPr>
          </a:p>
          <a:p>
            <a:r>
              <a:rPr lang="en-US" sz="1800" dirty="0">
                <a:solidFill>
                  <a:schemeClr val="tx2"/>
                </a:solidFill>
                <a:cs typeface="Arial"/>
                <a:hlinkClick r:id="rId2"/>
              </a:rPr>
              <a:t>Handbook #4</a:t>
            </a:r>
            <a:r>
              <a:rPr lang="en-US" sz="1800" dirty="0">
                <a:solidFill>
                  <a:schemeClr val="tx2"/>
                </a:solidFill>
                <a:cs typeface="Arial"/>
              </a:rPr>
              <a:t> - Coordinated Individual QSE Tests to follow UDSP</a:t>
            </a:r>
          </a:p>
          <a:p>
            <a:pPr lvl="1"/>
            <a:r>
              <a:rPr lang="en-US" sz="1800" dirty="0">
                <a:solidFill>
                  <a:schemeClr val="tx2"/>
                </a:solidFill>
                <a:cs typeface="Arial"/>
              </a:rPr>
              <a:t>ERCOT will schedule meetings with QSEs </a:t>
            </a:r>
          </a:p>
          <a:p>
            <a:pPr lvl="2"/>
            <a:r>
              <a:rPr lang="en-US" sz="1400" dirty="0">
                <a:solidFill>
                  <a:srgbClr val="C00000"/>
                </a:solidFill>
                <a:cs typeface="Arial"/>
              </a:rPr>
              <a:t>Meeting and test not required for “NCLR-only” QSEs</a:t>
            </a:r>
          </a:p>
          <a:p>
            <a:pPr lvl="1"/>
            <a:r>
              <a:rPr lang="en-US" sz="1800" dirty="0">
                <a:solidFill>
                  <a:schemeClr val="tx2"/>
                </a:solidFill>
                <a:cs typeface="Arial"/>
              </a:rPr>
              <a:t>Please contact ERCOT if you are ready to test in the trials window</a:t>
            </a:r>
          </a:p>
          <a:p>
            <a:pPr lvl="1"/>
            <a:endParaRPr lang="en-US" sz="1800" dirty="0">
              <a:solidFill>
                <a:schemeClr val="tx2"/>
              </a:solidFill>
              <a:cs typeface="Arial"/>
            </a:endParaRPr>
          </a:p>
          <a:p>
            <a:pPr lvl="1"/>
            <a:r>
              <a:rPr lang="en-US" sz="1800" dirty="0">
                <a:solidFill>
                  <a:schemeClr val="tx2"/>
                </a:solidFill>
                <a:cs typeface="Arial"/>
              </a:rPr>
              <a:t>Single successful test for QSE to complete.</a:t>
            </a:r>
          </a:p>
          <a:p>
            <a:pPr lvl="2"/>
            <a:r>
              <a:rPr lang="en-US" sz="1400" dirty="0">
                <a:solidFill>
                  <a:schemeClr val="tx2"/>
                </a:solidFill>
                <a:cs typeface="Arial"/>
              </a:rPr>
              <a:t>Green is successfully tested</a:t>
            </a:r>
          </a:p>
          <a:p>
            <a:pPr lvl="2"/>
            <a:r>
              <a:rPr lang="en-US" sz="1400" dirty="0">
                <a:solidFill>
                  <a:schemeClr val="tx2"/>
                </a:solidFill>
                <a:cs typeface="Arial"/>
              </a:rPr>
              <a:t>Yellow is scheduled but not complete</a:t>
            </a:r>
          </a:p>
          <a:p>
            <a:pPr lvl="2"/>
            <a:r>
              <a:rPr lang="en-US" sz="1400" dirty="0">
                <a:solidFill>
                  <a:schemeClr val="tx2"/>
                </a:solidFill>
                <a:cs typeface="Arial"/>
              </a:rPr>
              <a:t>Red is not scheduled for test</a:t>
            </a:r>
          </a:p>
          <a:p>
            <a:pPr lvl="1"/>
            <a:endParaRPr lang="en-US" sz="2000" dirty="0">
              <a:solidFill>
                <a:schemeClr val="tx2"/>
              </a:solidFill>
              <a:cs typeface="Arial"/>
            </a:endParaRPr>
          </a:p>
          <a:p>
            <a:pPr lvl="1"/>
            <a:endParaRPr lang="en-US" sz="2000" dirty="0">
              <a:solidFill>
                <a:schemeClr val="tx2"/>
              </a:solidFill>
              <a:cs typeface="Arial"/>
            </a:endParaRPr>
          </a:p>
          <a:p>
            <a:pPr lvl="1"/>
            <a:r>
              <a:rPr lang="en-US" sz="2000" dirty="0">
                <a:solidFill>
                  <a:schemeClr val="tx2"/>
                </a:solidFill>
                <a:cs typeface="Arial"/>
              </a:rPr>
              <a:t>Also tracking an “ERCOT-wide score” to achieve 98% testing completed by end of August</a:t>
            </a:r>
          </a:p>
          <a:p>
            <a:endParaRPr lang="en-US" sz="2400" dirty="0">
              <a:solidFill>
                <a:srgbClr val="5B6770"/>
              </a:solidFill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532464-7BB1-8F31-C1B0-2302C4F267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C71648-66F0-FA2A-8821-D7740AB55B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2387" y="2937768"/>
            <a:ext cx="3475021" cy="137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4329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79B368-2F88-3909-9A41-40469A3D3E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BAED3-CC3A-4F29-73AF-7B596D73A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982" y="243681"/>
            <a:ext cx="8458200" cy="1155293"/>
          </a:xfrm>
        </p:spPr>
        <p:txBody>
          <a:bodyPr lIns="91440" tIns="45720" rIns="91440" bIns="45720" anchor="t"/>
          <a:lstStyle/>
          <a:p>
            <a:r>
              <a:rPr lang="en-US" sz="2000" dirty="0"/>
              <a:t>Scorecard 3A for </a:t>
            </a:r>
            <a:br>
              <a:rPr lang="en-US" sz="2000" dirty="0"/>
            </a:br>
            <a:r>
              <a:rPr lang="en-US" sz="2000" dirty="0"/>
              <a:t>Handbook 3-</a:t>
            </a:r>
            <a:br>
              <a:rPr lang="en-US" sz="2000" dirty="0"/>
            </a:br>
            <a:r>
              <a:rPr lang="en-US" sz="2000" dirty="0"/>
              <a:t>Market submissions</a:t>
            </a:r>
            <a:r>
              <a:rPr lang="en-US" dirty="0"/>
              <a:t>: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6A2AAF-4E8D-76E5-C097-F7BBFAE2DC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83395A-D59B-3C32-DFB6-67A47CDBD502}"/>
              </a:ext>
            </a:extLst>
          </p:cNvPr>
          <p:cNvSpPr txBox="1"/>
          <p:nvPr/>
        </p:nvSpPr>
        <p:spPr>
          <a:xfrm>
            <a:off x="282888" y="1295400"/>
            <a:ext cx="3271085" cy="31393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Scores for QSEs with Resources – Appropriate submissions made for each owned resources.</a:t>
            </a:r>
          </a:p>
          <a:p>
            <a:endParaRPr lang="en-US" dirty="0"/>
          </a:p>
          <a:p>
            <a:r>
              <a:rPr lang="en-US" dirty="0">
                <a:cs typeface="Arial"/>
              </a:rPr>
              <a:t>COP – </a:t>
            </a:r>
            <a:r>
              <a:rPr lang="en-US" sz="1600" dirty="0">
                <a:cs typeface="Arial"/>
              </a:rPr>
              <a:t>ALL</a:t>
            </a:r>
          </a:p>
          <a:p>
            <a:r>
              <a:rPr lang="en-US" dirty="0">
                <a:cs typeface="Arial"/>
              </a:rPr>
              <a:t>TPO – </a:t>
            </a:r>
            <a:r>
              <a:rPr lang="en-US" sz="1600" dirty="0">
                <a:cs typeface="Arial"/>
              </a:rPr>
              <a:t>Gen, ESR, CLR</a:t>
            </a:r>
          </a:p>
          <a:p>
            <a:r>
              <a:rPr lang="en-US" dirty="0">
                <a:cs typeface="Arial"/>
              </a:rPr>
              <a:t>ASO – </a:t>
            </a:r>
            <a:r>
              <a:rPr lang="en-US" sz="1600" dirty="0">
                <a:cs typeface="Arial"/>
              </a:rPr>
              <a:t>AS Qualified Resources</a:t>
            </a:r>
          </a:p>
          <a:p>
            <a:endParaRPr lang="en-US" dirty="0">
              <a:solidFill>
                <a:schemeClr val="accent3"/>
              </a:solidFill>
            </a:endParaRPr>
          </a:p>
          <a:p>
            <a:endParaRPr lang="en-US" dirty="0">
              <a:solidFill>
                <a:schemeClr val="accent3"/>
              </a:solidFill>
            </a:endParaRPr>
          </a:p>
          <a:p>
            <a:r>
              <a:rPr lang="en-US" dirty="0"/>
              <a:t>Scoring: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  <a:cs typeface="Arial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3E61F56-C33C-C165-FD95-8C0469C673D5}"/>
              </a:ext>
            </a:extLst>
          </p:cNvPr>
          <p:cNvGraphicFramePr>
            <a:graphicFrameLocks noGrp="1"/>
          </p:cNvGraphicFramePr>
          <p:nvPr/>
        </p:nvGraphicFramePr>
        <p:xfrm>
          <a:off x="4229100" y="3291840"/>
          <a:ext cx="685800" cy="274320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617346868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endParaRPr lang="en-US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7197185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23E89F4-CE5B-AE2A-6222-9A74E63A2779}"/>
              </a:ext>
            </a:extLst>
          </p:cNvPr>
          <p:cNvGraphicFramePr>
            <a:graphicFrameLocks noGrp="1"/>
          </p:cNvGraphicFramePr>
          <p:nvPr/>
        </p:nvGraphicFramePr>
        <p:xfrm>
          <a:off x="4229100" y="3291840"/>
          <a:ext cx="685800" cy="274320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1127954324"/>
                    </a:ext>
                  </a:extLst>
                </a:gridCol>
              </a:tblGrid>
              <a:tr h="180975">
                <a:tc>
                  <a:txBody>
                    <a:bodyPr/>
                    <a:lstStyle/>
                    <a:p>
                      <a:endParaRPr lang="en-US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3101922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86A84653-2115-9350-22F6-50417EB12E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9708" y="0"/>
            <a:ext cx="2636753" cy="62388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F5CEAE7-ADEF-4734-20B2-CFD9B79DBA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0267" y="0"/>
            <a:ext cx="2787258" cy="62388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884FF71-05EA-C7FC-54AA-C629D7A854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434721"/>
            <a:ext cx="34290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208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D00894-50D3-ECB4-F886-85F3296FFE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E8245-082C-B85B-DC8E-71E82A6CE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sz="1800" dirty="0"/>
              <a:t>Scorecard 3B for </a:t>
            </a:r>
            <a:br>
              <a:rPr lang="en-US" sz="1800" dirty="0">
                <a:cs typeface="Arial"/>
              </a:rPr>
            </a:br>
            <a:r>
              <a:rPr lang="en-US" sz="1800" dirty="0"/>
              <a:t>Handbook 3- </a:t>
            </a:r>
            <a:br>
              <a:rPr lang="en-US" sz="1800" dirty="0"/>
            </a:br>
            <a:r>
              <a:rPr lang="en-US" sz="1800" dirty="0">
                <a:solidFill>
                  <a:srgbClr val="C00000"/>
                </a:solidFill>
              </a:rPr>
              <a:t>Acceptable Telemetry point </a:t>
            </a:r>
            <a:br>
              <a:rPr lang="en-US" sz="1800" dirty="0">
                <a:solidFill>
                  <a:srgbClr val="C00000"/>
                </a:solidFill>
              </a:rPr>
            </a:br>
            <a:r>
              <a:rPr lang="en-US" sz="1800" dirty="0">
                <a:solidFill>
                  <a:srgbClr val="C00000"/>
                </a:solidFill>
              </a:rPr>
              <a:t>values received by ERCOT </a:t>
            </a:r>
            <a:br>
              <a:rPr lang="en-US" sz="1800" dirty="0">
                <a:solidFill>
                  <a:srgbClr val="C00000"/>
                </a:solidFill>
              </a:rPr>
            </a:br>
            <a:r>
              <a:rPr lang="en-US" sz="1800" dirty="0">
                <a:solidFill>
                  <a:srgbClr val="C00000"/>
                </a:solidFill>
              </a:rPr>
              <a:t>for active resources.</a:t>
            </a:r>
            <a:br>
              <a:rPr lang="en-US" dirty="0"/>
            </a:br>
            <a:endParaRPr lang="en-US" dirty="0"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D08E9B-BA2D-E2B5-405E-CA2E399C0F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21D96A-5F24-C26A-B5AE-307247CA0470}"/>
              </a:ext>
            </a:extLst>
          </p:cNvPr>
          <p:cNvSpPr txBox="1"/>
          <p:nvPr/>
        </p:nvSpPr>
        <p:spPr>
          <a:xfrm>
            <a:off x="381000" y="1751204"/>
            <a:ext cx="2920932" cy="36625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7/28 Scores for QSE with Resources – Accurate telemetry data sent to ERCOT </a:t>
            </a:r>
          </a:p>
          <a:p>
            <a:endParaRPr lang="en-US" sz="1600" dirty="0">
              <a:solidFill>
                <a:srgbClr val="C00000"/>
              </a:solidFill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Scoring:</a:t>
            </a:r>
            <a:endParaRPr lang="en-US" dirty="0">
              <a:cs typeface="Arial"/>
            </a:endParaRPr>
          </a:p>
          <a:p>
            <a:endParaRPr lang="en-US" dirty="0"/>
          </a:p>
          <a:p>
            <a:endParaRPr lang="en-US" dirty="0">
              <a:solidFill>
                <a:schemeClr val="accent3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2911083-B2DB-BDD0-E702-9D219C370D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2305" y="0"/>
            <a:ext cx="2466260" cy="63407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C9261EB-3B0F-EFF5-4368-4442C9C0B1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8294" y="0"/>
            <a:ext cx="2470906" cy="634072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33BF55D-C2EC-F0AD-F04F-B57E48A44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726" y="4832322"/>
            <a:ext cx="3371850" cy="10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564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D6869-86A1-B83B-8299-C2EB10231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20F1E-D4E3-7A70-2873-597B398F2A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sz="1800" dirty="0">
                <a:solidFill>
                  <a:schemeClr val="tx2"/>
                </a:solidFill>
              </a:rPr>
              <a:t>Update on RTCBTF Issues List</a:t>
            </a:r>
          </a:p>
          <a:p>
            <a:pPr>
              <a:buFontTx/>
              <a:buChar char="-"/>
            </a:pPr>
            <a:r>
              <a:rPr lang="en-US" sz="1800" dirty="0">
                <a:solidFill>
                  <a:schemeClr val="tx2"/>
                </a:solidFill>
              </a:rPr>
              <a:t>Update on RTC NPRRs</a:t>
            </a:r>
          </a:p>
          <a:p>
            <a:pPr>
              <a:buFontTx/>
              <a:buChar char="-"/>
            </a:pPr>
            <a:r>
              <a:rPr lang="en-US" sz="1800" dirty="0">
                <a:solidFill>
                  <a:schemeClr val="tx2"/>
                </a:solidFill>
              </a:rPr>
              <a:t>Market Trials Update</a:t>
            </a:r>
          </a:p>
          <a:p>
            <a:pPr lvl="1">
              <a:buFontTx/>
              <a:buChar char="-"/>
            </a:pPr>
            <a:r>
              <a:rPr lang="en-US" sz="1400" dirty="0">
                <a:solidFill>
                  <a:schemeClr val="tx2"/>
                </a:solidFill>
              </a:rPr>
              <a:t>Phase 1 Scorecards  (3 slides)</a:t>
            </a:r>
          </a:p>
          <a:p>
            <a:pPr lvl="1">
              <a:buFontTx/>
              <a:buChar char="-"/>
            </a:pPr>
            <a:r>
              <a:rPr lang="en-US" sz="1400" dirty="0">
                <a:solidFill>
                  <a:schemeClr val="tx2"/>
                </a:solidFill>
              </a:rPr>
              <a:t>Phase 2 began 7/7/25  (18 slides in 10-minute flyover)</a:t>
            </a:r>
          </a:p>
          <a:p>
            <a:pPr>
              <a:buFontTx/>
              <a:buChar char="-"/>
            </a:pPr>
            <a:r>
              <a:rPr lang="en-US" sz="1800" dirty="0">
                <a:solidFill>
                  <a:schemeClr val="tx2"/>
                </a:solidFill>
              </a:rPr>
              <a:t>Next Steps</a:t>
            </a:r>
          </a:p>
          <a:p>
            <a:pPr>
              <a:buFontTx/>
              <a:buChar char="-"/>
            </a:pPr>
            <a:endParaRPr lang="en-US" sz="2000" dirty="0">
              <a:solidFill>
                <a:schemeClr val="tx2"/>
              </a:solidFill>
            </a:endParaRPr>
          </a:p>
          <a:p>
            <a:pPr marL="457200" lvl="1" indent="0">
              <a:buNone/>
            </a:pPr>
            <a:endParaRPr lang="en-US" sz="1400" dirty="0"/>
          </a:p>
          <a:p>
            <a:pPr lvl="1">
              <a:buFontTx/>
              <a:buChar char="-"/>
            </a:pPr>
            <a:endParaRPr lang="en-US" sz="1400" dirty="0"/>
          </a:p>
          <a:p>
            <a:pPr lvl="1">
              <a:buFontTx/>
              <a:buChar char="-"/>
            </a:pPr>
            <a:endParaRPr lang="en-US" sz="1400" dirty="0"/>
          </a:p>
          <a:p>
            <a:pPr>
              <a:buFontTx/>
              <a:buChar char="-"/>
            </a:pPr>
            <a:endParaRPr lang="en-US" sz="1800" dirty="0"/>
          </a:p>
          <a:p>
            <a:pPr lvl="1">
              <a:buFontTx/>
              <a:buChar char="-"/>
            </a:pPr>
            <a:endParaRPr lang="en-US" sz="1400" dirty="0"/>
          </a:p>
          <a:p>
            <a:pPr lvl="1">
              <a:buFontTx/>
              <a:buChar char="-"/>
            </a:pPr>
            <a:endParaRPr lang="en-US" sz="1400" dirty="0"/>
          </a:p>
          <a:p>
            <a:pPr>
              <a:buFontTx/>
              <a:buChar char="-"/>
            </a:pPr>
            <a:endParaRPr lang="en-US" sz="1800" dirty="0"/>
          </a:p>
          <a:p>
            <a:pPr>
              <a:buFontTx/>
              <a:buChar char="-"/>
            </a:pPr>
            <a:endParaRPr lang="en-US" sz="1800" dirty="0"/>
          </a:p>
          <a:p>
            <a:pPr lvl="1">
              <a:buFontTx/>
              <a:buChar char="-"/>
            </a:pPr>
            <a:endParaRPr lang="en-US" sz="14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8D7AED-487B-8A2B-4965-52C0718789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5938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C644B7-7EB0-9B30-30F6-0722E09947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E89BC-3AF9-EF3C-ADE7-D3A8F0931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sz="2000" dirty="0"/>
              <a:t>Scorecard 4 for</a:t>
            </a:r>
            <a:br>
              <a:rPr lang="en-US" sz="2000" dirty="0">
                <a:cs typeface="Arial"/>
              </a:rPr>
            </a:br>
            <a:r>
              <a:rPr lang="en-US" sz="2000" dirty="0"/>
              <a:t> Handbook 4-</a:t>
            </a:r>
            <a:br>
              <a:rPr lang="en-US" sz="2000" dirty="0"/>
            </a:br>
            <a:r>
              <a:rPr lang="en-US" sz="2000" dirty="0">
                <a:solidFill>
                  <a:srgbClr val="C00000"/>
                </a:solidFill>
              </a:rPr>
              <a:t>QSEs demonstrate </a:t>
            </a:r>
            <a:br>
              <a:rPr lang="en-US" sz="2000" dirty="0">
                <a:solidFill>
                  <a:srgbClr val="C00000"/>
                </a:solidFill>
              </a:rPr>
            </a:br>
            <a:r>
              <a:rPr lang="en-US" sz="2000" dirty="0">
                <a:solidFill>
                  <a:srgbClr val="C00000"/>
                </a:solidFill>
              </a:rPr>
              <a:t>ability to follow UDSP </a:t>
            </a:r>
            <a:br>
              <a:rPr lang="en-US" sz="2000" dirty="0">
                <a:solidFill>
                  <a:srgbClr val="C00000"/>
                </a:solidFill>
              </a:rPr>
            </a:br>
            <a:r>
              <a:rPr lang="en-US" sz="2000" dirty="0">
                <a:solidFill>
                  <a:srgbClr val="C00000"/>
                </a:solidFill>
              </a:rPr>
              <a:t>in coordinated test</a:t>
            </a:r>
            <a:br>
              <a:rPr lang="en-US" sz="2000" dirty="0">
                <a:solidFill>
                  <a:srgbClr val="C00000"/>
                </a:solidFill>
              </a:rPr>
            </a:br>
            <a:r>
              <a:rPr lang="en-US" sz="2000" dirty="0">
                <a:solidFill>
                  <a:srgbClr val="C00000"/>
                </a:solidFill>
              </a:rPr>
              <a:t>with ERCOT</a:t>
            </a:r>
            <a:br>
              <a:rPr lang="en-US" dirty="0"/>
            </a:br>
            <a:endParaRPr lang="en-US" dirty="0"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4A4443-8BEE-B6E3-6F18-2E977E3837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98A1596-0271-09D6-68C6-850084C1100E}"/>
              </a:ext>
            </a:extLst>
          </p:cNvPr>
          <p:cNvSpPr txBox="1"/>
          <p:nvPr/>
        </p:nvSpPr>
        <p:spPr>
          <a:xfrm>
            <a:off x="206965" y="2334301"/>
            <a:ext cx="3078457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7/28 UDSP following tests </a:t>
            </a:r>
          </a:p>
          <a:p>
            <a:endParaRPr lang="en-US" dirty="0">
              <a:solidFill>
                <a:schemeClr val="accent3"/>
              </a:solidFill>
            </a:endParaRPr>
          </a:p>
          <a:p>
            <a:endParaRPr lang="en-US" dirty="0">
              <a:solidFill>
                <a:schemeClr val="accent3"/>
              </a:solidFill>
            </a:endParaRPr>
          </a:p>
          <a:p>
            <a:endParaRPr lang="en-US" dirty="0">
              <a:solidFill>
                <a:schemeClr val="accent3"/>
              </a:solidFill>
            </a:endParaRPr>
          </a:p>
          <a:p>
            <a:endParaRPr lang="en-US" dirty="0">
              <a:solidFill>
                <a:schemeClr val="accent3"/>
              </a:solidFill>
            </a:endParaRPr>
          </a:p>
          <a:p>
            <a:endParaRPr lang="en-US" dirty="0">
              <a:solidFill>
                <a:schemeClr val="accent3"/>
              </a:solidFill>
            </a:endParaRPr>
          </a:p>
          <a:p>
            <a:endParaRPr lang="en-US" dirty="0">
              <a:solidFill>
                <a:schemeClr val="accent3"/>
              </a:solidFill>
            </a:endParaRPr>
          </a:p>
          <a:p>
            <a:r>
              <a:rPr lang="en-US" dirty="0">
                <a:cs typeface="Arial"/>
              </a:rPr>
              <a:t>Scoring: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7962BB-DB74-02DA-93EF-E6772E84FF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5022" y="0"/>
            <a:ext cx="223472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28C360A-189D-AC57-7080-7B48DD0F74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2518" y="0"/>
            <a:ext cx="2331882" cy="6858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1AE74F3-DDD6-DBA9-8DC4-914AFE65B5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965" y="4710112"/>
            <a:ext cx="3476625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0825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EA3FEC-CB4C-FDD2-C00D-049C726520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F1F1130-080E-5447-21E6-F18E250FDA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b="0" dirty="0"/>
              <a:t>Market Trials OD Summary</a:t>
            </a:r>
            <a:br>
              <a:rPr lang="en-US" sz="3600" b="0" dirty="0"/>
            </a:br>
            <a:r>
              <a:rPr lang="en-US" sz="3600" b="0" dirty="0"/>
              <a:t>07-22-2025 (9am – 5pm)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52F04E-2903-82D7-F303-CD0D0D21D5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D93BD3E-1E9A-4970-A6F7-E7AC52762E0C}" type="slidenum">
              <a:rPr lang="en-US" sz="900" smtClean="0"/>
              <a:pPr>
                <a:lnSpc>
                  <a:spcPct val="90000"/>
                </a:lnSpc>
                <a:spcAft>
                  <a:spcPts val="600"/>
                </a:spcAft>
              </a:pPr>
              <a:t>21</a:t>
            </a:fld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8869671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D030B7-C7BB-63DD-4F1F-BDBEF49989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BDBF4-C852-0538-CF69-B94C3E35A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kern="0" dirty="0">
                <a:effectLst/>
              </a:rPr>
              <a:t>System Lambda (plus Adders)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03B7F7-D942-FC65-B95C-7E3B4AED24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E4FA75-1724-F80F-32AC-6AA67CE0D8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772477"/>
            <a:ext cx="8595360" cy="531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1295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7A953E-8847-BD4D-3B3A-649A383A04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2B2F0-F2AF-1B82-27E5-0474775B6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350045" cy="570951"/>
          </a:xfrm>
        </p:spPr>
        <p:txBody>
          <a:bodyPr lIns="91440" tIns="45720" rIns="91440" bIns="45720" anchor="t"/>
          <a:lstStyle/>
          <a:p>
            <a:r>
              <a:rPr lang="en-US" sz="2400" kern="0" dirty="0">
                <a:effectLst/>
              </a:rPr>
              <a:t>Ancillary Service Prices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3D6F6E-FDAF-6A9D-3D2B-FD44CAB419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8B0B2B-E889-7AF7-D33B-216A93028F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" y="733435"/>
            <a:ext cx="8595360" cy="5981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881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EFDBD0-F008-8D0C-8954-5E8853A1D3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5DC6C-DC5B-32AB-C794-2116C823C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566355" cy="570951"/>
          </a:xfrm>
        </p:spPr>
        <p:txBody>
          <a:bodyPr lIns="91440" tIns="45720" rIns="91440" bIns="45720" anchor="t"/>
          <a:lstStyle/>
          <a:p>
            <a:r>
              <a:rPr lang="en-US" sz="2400" kern="0" dirty="0">
                <a:effectLst/>
              </a:rPr>
              <a:t>AS Awards* Summary by Resource Typ</a:t>
            </a:r>
            <a:r>
              <a:rPr lang="en-US" sz="2400" kern="0" dirty="0">
                <a:effectLst/>
                <a:cs typeface="Arial"/>
              </a:rPr>
              <a:t>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5CDA26-F542-B7B9-4FB2-56421ECC7D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4953AA-4927-93F6-9940-60DB7049F4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669290"/>
            <a:ext cx="8595360" cy="55194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B5A5200-71CF-0E62-DDD3-8AFA381B0564}"/>
              </a:ext>
            </a:extLst>
          </p:cNvPr>
          <p:cNvSpPr txBox="1"/>
          <p:nvPr/>
        </p:nvSpPr>
        <p:spPr>
          <a:xfrm>
            <a:off x="5958348" y="6324600"/>
            <a:ext cx="2389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 Pre-RTC (RTM AS Schedule)</a:t>
            </a:r>
          </a:p>
        </p:txBody>
      </p:sp>
    </p:spTree>
    <p:extLst>
      <p:ext uri="{BB962C8B-B14F-4D97-AF65-F5344CB8AC3E}">
        <p14:creationId xmlns:p14="http://schemas.microsoft.com/office/powerpoint/2010/main" val="6231945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8887E1-4FE1-42A4-D2DA-9AA4CFC739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CBE52-F218-5ECB-25DF-28A5B39C7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566355" cy="570951"/>
          </a:xfrm>
        </p:spPr>
        <p:txBody>
          <a:bodyPr lIns="91440" tIns="45720" rIns="91440" bIns="45720" anchor="t"/>
          <a:lstStyle/>
          <a:p>
            <a:r>
              <a:rPr lang="en-US" sz="2400" kern="0" dirty="0">
                <a:effectLst/>
              </a:rPr>
              <a:t>AS Awards* Summary by Resource Typ</a:t>
            </a:r>
            <a:r>
              <a:rPr lang="en-US" sz="2400" kern="0" dirty="0">
                <a:effectLst/>
                <a:cs typeface="Arial"/>
              </a:rPr>
              <a:t>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88D105-E051-5B94-79AC-40A84460EC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F1E970-FA83-F01D-E5AA-BBF9B54B16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669290"/>
            <a:ext cx="8595360" cy="55194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49932F5-4941-4D54-49CA-983D1BB6EAF2}"/>
              </a:ext>
            </a:extLst>
          </p:cNvPr>
          <p:cNvSpPr txBox="1"/>
          <p:nvPr/>
        </p:nvSpPr>
        <p:spPr>
          <a:xfrm>
            <a:off x="5958348" y="6324600"/>
            <a:ext cx="2389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 Pre-RTC (RTM AS Schedule)</a:t>
            </a:r>
          </a:p>
        </p:txBody>
      </p:sp>
    </p:spTree>
    <p:extLst>
      <p:ext uri="{BB962C8B-B14F-4D97-AF65-F5344CB8AC3E}">
        <p14:creationId xmlns:p14="http://schemas.microsoft.com/office/powerpoint/2010/main" val="24011424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5E28C4-B237-9228-3FE3-1675ED4740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F226B-1956-1870-ED47-F5CCBE6E2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SPP by Hub and Competitive Load Zone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503581-1BC4-D4BB-06F3-C67F6CBA8F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6054C9-F7B3-BB0C-B247-A834CAE6B1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772477"/>
            <a:ext cx="8595360" cy="531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4149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6C2F47D-E431-5C25-D05E-2D89A62DA5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b="0" dirty="0"/>
              <a:t>Market Trials OD Summary</a:t>
            </a:r>
            <a:br>
              <a:rPr lang="en-US" sz="3600" b="0" dirty="0"/>
            </a:br>
            <a:r>
              <a:rPr lang="en-US" sz="3600" b="0" dirty="0"/>
              <a:t>07-24-2025 (9am – 5pm)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B899B9-A39A-9A2F-D6BE-191408F313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D93BD3E-1E9A-4970-A6F7-E7AC52762E0C}" type="slidenum">
              <a:rPr lang="en-US" sz="900" smtClean="0"/>
              <a:pPr>
                <a:lnSpc>
                  <a:spcPct val="90000"/>
                </a:lnSpc>
                <a:spcAft>
                  <a:spcPts val="600"/>
                </a:spcAft>
              </a:pPr>
              <a:t>27</a:t>
            </a:fld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8857594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A609E-A3ED-5C11-9DC7-30CA6C25E2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kern="0" dirty="0">
                <a:effectLst/>
              </a:rPr>
              <a:t>System Lambda (plus Adders)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B14FBB-B577-DA40-C34F-EB61E902C1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CA4FA0-E2F2-27F8-660D-B50B26FBCE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984" y="989368"/>
            <a:ext cx="8348570" cy="5160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9386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51ECCD-8AC1-8814-2EAE-A19F92C686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26676-2F7F-133D-FD01-B2C338D8A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350045" cy="570951"/>
          </a:xfrm>
        </p:spPr>
        <p:txBody>
          <a:bodyPr lIns="91440" tIns="45720" rIns="91440" bIns="45720" anchor="t"/>
          <a:lstStyle/>
          <a:p>
            <a:r>
              <a:rPr lang="en-US" sz="2400" kern="0" dirty="0">
                <a:effectLst/>
              </a:rPr>
              <a:t>Ancillary Service Prices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16B912-4FA7-E95B-2657-DCBB4994DB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1A3EBC-7A71-E508-9F2F-C36C97E92B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953" y="814633"/>
            <a:ext cx="7660312" cy="5330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246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9D288E-6415-8D43-81C5-97D4FBFDFE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EE4389-DC4A-E085-4B96-80E1FDF56A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96" y="1600200"/>
            <a:ext cx="8891070" cy="469896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FA0F74-D70A-9BE5-2983-B29DB63DE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RTCBTF Issues List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83D358A0-40FB-C32B-07BD-E13D4EBE1156}"/>
              </a:ext>
            </a:extLst>
          </p:cNvPr>
          <p:cNvSpPr txBox="1">
            <a:spLocks/>
          </p:cNvSpPr>
          <p:nvPr/>
        </p:nvSpPr>
        <p:spPr>
          <a:xfrm>
            <a:off x="226760" y="768337"/>
            <a:ext cx="8763000" cy="57095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u="sng" dirty="0">
                <a:solidFill>
                  <a:schemeClr val="tx2"/>
                </a:solidFill>
              </a:rPr>
              <a:t>Revisions</a:t>
            </a:r>
            <a:r>
              <a:rPr lang="en-US" sz="1600" dirty="0">
                <a:solidFill>
                  <a:schemeClr val="tx2"/>
                </a:solidFill>
              </a:rPr>
              <a:t>- Final Clean-Up NPRR1290 &amp; NOGRR278 (September)</a:t>
            </a:r>
          </a:p>
          <a:p>
            <a:r>
              <a:rPr lang="en-US" sz="1600" u="sng" dirty="0">
                <a:solidFill>
                  <a:schemeClr val="tx2"/>
                </a:solidFill>
              </a:rPr>
              <a:t>Implementation </a:t>
            </a:r>
            <a:r>
              <a:rPr lang="en-US" sz="1600" dirty="0">
                <a:solidFill>
                  <a:schemeClr val="tx2"/>
                </a:solidFill>
              </a:rPr>
              <a:t>- Handbooks complete and initiating transition plan details</a:t>
            </a: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B8295989-A1CC-1E35-FF99-5C82FD72D2E2}"/>
              </a:ext>
            </a:extLst>
          </p:cNvPr>
          <p:cNvSpPr/>
          <p:nvPr/>
        </p:nvSpPr>
        <p:spPr>
          <a:xfrm>
            <a:off x="7467600" y="1295400"/>
            <a:ext cx="457200" cy="381000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1C2EB01-ACB2-EF6A-E328-97509AD98498}"/>
              </a:ext>
            </a:extLst>
          </p:cNvPr>
          <p:cNvSpPr/>
          <p:nvPr/>
        </p:nvSpPr>
        <p:spPr>
          <a:xfrm>
            <a:off x="113696" y="2244630"/>
            <a:ext cx="8876064" cy="33059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578BA03-0FE8-0743-58C1-BAA403160ED0}"/>
              </a:ext>
            </a:extLst>
          </p:cNvPr>
          <p:cNvSpPr/>
          <p:nvPr/>
        </p:nvSpPr>
        <p:spPr>
          <a:xfrm>
            <a:off x="6520768" y="2598081"/>
            <a:ext cx="2512404" cy="2116868"/>
          </a:xfrm>
          <a:prstGeom prst="rect">
            <a:avLst/>
          </a:prstGeom>
          <a:solidFill>
            <a:schemeClr val="tx1">
              <a:lumMod val="25000"/>
              <a:lumOff val="75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Market Trials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B06C092-A88D-BB68-42DD-477CCEEA2D3D}"/>
              </a:ext>
            </a:extLst>
          </p:cNvPr>
          <p:cNvSpPr/>
          <p:nvPr/>
        </p:nvSpPr>
        <p:spPr>
          <a:xfrm>
            <a:off x="100530" y="5410199"/>
            <a:ext cx="8891070" cy="88896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58492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64D9AA-A99D-CE59-7A27-294CDFDC74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EA317-65C7-8FAF-1CB4-31BD10F0C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566355" cy="570951"/>
          </a:xfrm>
        </p:spPr>
        <p:txBody>
          <a:bodyPr lIns="91440" tIns="45720" rIns="91440" bIns="45720" anchor="t"/>
          <a:lstStyle/>
          <a:p>
            <a:r>
              <a:rPr lang="en-US" sz="2400" kern="0" dirty="0">
                <a:effectLst/>
              </a:rPr>
              <a:t>AS Awards* by Resource Typ</a:t>
            </a:r>
            <a:r>
              <a:rPr lang="en-US" sz="2400" kern="0" dirty="0">
                <a:effectLst/>
                <a:cs typeface="Arial"/>
              </a:rPr>
              <a:t>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FD2EEA-AA66-3896-41A1-3492F97C1F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D9314C-6772-E770-15E6-3410D9EAD2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669290"/>
            <a:ext cx="8595360" cy="55194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0D52A80-134E-2FBC-6778-52A77FEAF4BB}"/>
              </a:ext>
            </a:extLst>
          </p:cNvPr>
          <p:cNvSpPr txBox="1"/>
          <p:nvPr/>
        </p:nvSpPr>
        <p:spPr>
          <a:xfrm>
            <a:off x="5958348" y="6324600"/>
            <a:ext cx="2389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 Pre-RTC (RTM AS Schedule)</a:t>
            </a:r>
          </a:p>
        </p:txBody>
      </p:sp>
    </p:spTree>
    <p:extLst>
      <p:ext uri="{BB962C8B-B14F-4D97-AF65-F5344CB8AC3E}">
        <p14:creationId xmlns:p14="http://schemas.microsoft.com/office/powerpoint/2010/main" val="23546696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AD5E39-7EAB-C868-1357-1F1ACA4E46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BA386-FBF2-2485-6205-3AA633EC6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566355" cy="570951"/>
          </a:xfrm>
        </p:spPr>
        <p:txBody>
          <a:bodyPr lIns="91440" tIns="45720" rIns="91440" bIns="45720" anchor="t"/>
          <a:lstStyle/>
          <a:p>
            <a:r>
              <a:rPr lang="en-US" sz="2400" kern="0" dirty="0">
                <a:effectLst/>
              </a:rPr>
              <a:t>AS Awards* by Resource Typ</a:t>
            </a:r>
            <a:r>
              <a:rPr lang="en-US" sz="2400" kern="0" dirty="0">
                <a:effectLst/>
                <a:cs typeface="Arial"/>
              </a:rPr>
              <a:t>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38B312-CCD3-819A-96AE-8D9DC3F9A8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7E34B7-A671-64D4-2CA4-B5CAEA7798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669290"/>
            <a:ext cx="8595360" cy="55194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4A3B2C1-C83E-F394-6A6B-E15DD35744B4}"/>
              </a:ext>
            </a:extLst>
          </p:cNvPr>
          <p:cNvSpPr txBox="1"/>
          <p:nvPr/>
        </p:nvSpPr>
        <p:spPr>
          <a:xfrm>
            <a:off x="5958348" y="6324600"/>
            <a:ext cx="2389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 Pre-RTC (RTM AS Schedule)</a:t>
            </a:r>
          </a:p>
        </p:txBody>
      </p:sp>
    </p:spTree>
    <p:extLst>
      <p:ext uri="{BB962C8B-B14F-4D97-AF65-F5344CB8AC3E}">
        <p14:creationId xmlns:p14="http://schemas.microsoft.com/office/powerpoint/2010/main" val="40206187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F5E46C-8A84-3E58-4713-B22FD9381C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515F8C-066F-4C7D-5B00-B970B4337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SPP by Hub and Competitive Load Zone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E5AF09-C143-9AA8-F941-00341C0B0B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E02CD9-4313-B6FF-E8F5-86DC0F568B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772477"/>
            <a:ext cx="8595360" cy="531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3844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E14902-58A6-F32B-2045-3952E82060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3AA3F-C7A4-AFFC-0DBD-441A412B3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lIns="91440" tIns="45720" rIns="91440" bIns="45720" anchor="t"/>
          <a:lstStyle/>
          <a:p>
            <a:r>
              <a:rPr lang="en-US" dirty="0">
                <a:cs typeface="Arial"/>
              </a:rPr>
              <a:t>Market Trials known issues/updates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89675-8CE0-605E-FB3F-3264FCF030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604" y="899432"/>
            <a:ext cx="8534400" cy="5177082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en-US" sz="2000" dirty="0">
                <a:solidFill>
                  <a:schemeClr val="tx2"/>
                </a:solidFill>
                <a:cs typeface="Arial"/>
              </a:rPr>
              <a:t>First week Open Loop issues/updates:</a:t>
            </a:r>
          </a:p>
          <a:p>
            <a:r>
              <a:rPr lang="en-US" sz="1800" dirty="0">
                <a:solidFill>
                  <a:schemeClr val="tx2"/>
                </a:solidFill>
                <a:cs typeface="Arial"/>
              </a:rPr>
              <a:t>SCED sometimes crashing on ESR proxy curve being created by ERCOT </a:t>
            </a:r>
          </a:p>
          <a:p>
            <a:pPr lvl="1"/>
            <a:r>
              <a:rPr lang="en-US" sz="1400" dirty="0">
                <a:solidFill>
                  <a:schemeClr val="tx2"/>
                </a:solidFill>
                <a:cs typeface="Arial"/>
              </a:rPr>
              <a:t>Fix identified- 7/31 migration this week</a:t>
            </a:r>
          </a:p>
          <a:p>
            <a:pPr lvl="1"/>
            <a:r>
              <a:rPr lang="en-US" sz="1400" dirty="0">
                <a:solidFill>
                  <a:schemeClr val="tx2"/>
                </a:solidFill>
                <a:cs typeface="Arial"/>
              </a:rPr>
              <a:t>Impact of UDSP becomes stale</a:t>
            </a:r>
          </a:p>
          <a:p>
            <a:r>
              <a:rPr lang="en-US" sz="1800" dirty="0">
                <a:solidFill>
                  <a:schemeClr val="tx2"/>
                </a:solidFill>
                <a:cs typeface="Arial"/>
              </a:rPr>
              <a:t>COP issue due to IRR forecast synchronization </a:t>
            </a:r>
          </a:p>
          <a:p>
            <a:pPr lvl="1"/>
            <a:r>
              <a:rPr lang="en-US" sz="1400" dirty="0">
                <a:solidFill>
                  <a:schemeClr val="tx2"/>
                </a:solidFill>
                <a:cs typeface="Arial"/>
              </a:rPr>
              <a:t>Different load forecast than production rejecting COP </a:t>
            </a:r>
          </a:p>
          <a:p>
            <a:pPr lvl="1"/>
            <a:r>
              <a:rPr lang="en-US" sz="1400" dirty="0">
                <a:solidFill>
                  <a:schemeClr val="tx2"/>
                </a:solidFill>
                <a:cs typeface="Arial"/>
              </a:rPr>
              <a:t>ERCOT manually fixing Tues/Thursday, and will still occur until fix in place for other ODs</a:t>
            </a:r>
          </a:p>
          <a:p>
            <a:r>
              <a:rPr lang="en-US" sz="1800" dirty="0">
                <a:solidFill>
                  <a:schemeClr val="tx2"/>
                </a:solidFill>
              </a:rPr>
              <a:t>COP issue for OFFQS status </a:t>
            </a:r>
          </a:p>
          <a:p>
            <a:pPr lvl="1"/>
            <a:r>
              <a:rPr lang="en-US" sz="1400" dirty="0">
                <a:solidFill>
                  <a:schemeClr val="tx2"/>
                </a:solidFill>
              </a:rPr>
              <a:t>Occurs where ECRS+NSPIN capability is being checked against HSL.</a:t>
            </a:r>
          </a:p>
          <a:p>
            <a:pPr lvl="1"/>
            <a:r>
              <a:rPr lang="en-US" sz="1400" dirty="0">
                <a:solidFill>
                  <a:schemeClr val="tx2"/>
                </a:solidFill>
                <a:cs typeface="Arial"/>
              </a:rPr>
              <a:t>Removing this validation rule for AS responsibility. Planned release date (7/31).</a:t>
            </a:r>
          </a:p>
          <a:p>
            <a:r>
              <a:rPr lang="en-US" sz="1800" strike="sngStrike" dirty="0">
                <a:solidFill>
                  <a:schemeClr val="accent3"/>
                </a:solidFill>
              </a:rPr>
              <a:t>Several NCLRs and CLRs that don’t have the updated NSPIN qualification </a:t>
            </a:r>
          </a:p>
          <a:p>
            <a:pPr lvl="1"/>
            <a:r>
              <a:rPr lang="en-US" sz="1400" strike="sngStrike" dirty="0">
                <a:solidFill>
                  <a:schemeClr val="accent3"/>
                </a:solidFill>
                <a:cs typeface="Arial"/>
              </a:rPr>
              <a:t>Load Resource Qualification fixed</a:t>
            </a:r>
          </a:p>
          <a:p>
            <a:r>
              <a:rPr lang="en-US" sz="1800" dirty="0">
                <a:solidFill>
                  <a:schemeClr val="accent3"/>
                </a:solidFill>
                <a:cs typeface="Arial"/>
              </a:rPr>
              <a:t>Enhancement - MMS UI Banner to differentiate from Production</a:t>
            </a:r>
          </a:p>
          <a:p>
            <a:pPr lvl="1"/>
            <a:r>
              <a:rPr lang="en-US" sz="1400" dirty="0">
                <a:solidFill>
                  <a:schemeClr val="accent3"/>
                </a:solidFill>
              </a:rPr>
              <a:t>Target next Thursday release (7/31)</a:t>
            </a:r>
          </a:p>
          <a:p>
            <a:r>
              <a:rPr lang="en-US" sz="1800" dirty="0">
                <a:solidFill>
                  <a:schemeClr val="accent3"/>
                </a:solidFill>
                <a:ea typeface="+mn-lt"/>
                <a:cs typeface="+mn-lt"/>
              </a:rPr>
              <a:t>Day-Ahead submission for Monitored Op Day window</a:t>
            </a:r>
          </a:p>
          <a:p>
            <a:pPr lvl="1"/>
            <a:r>
              <a:rPr lang="en-US" sz="1400" dirty="0">
                <a:solidFill>
                  <a:schemeClr val="accent3"/>
                </a:solidFill>
                <a:ea typeface="+mn-lt"/>
                <a:cs typeface="+mn-lt"/>
              </a:rPr>
              <a:t>Submissions will be closed from 10AM-11AM on the day prior to OD test windows.</a:t>
            </a:r>
          </a:p>
          <a:p>
            <a:pPr lvl="1"/>
            <a:r>
              <a:rPr lang="en-US" sz="1400" dirty="0">
                <a:solidFill>
                  <a:schemeClr val="accent3"/>
                </a:solidFill>
                <a:ea typeface="+mn-lt"/>
                <a:cs typeface="+mn-lt"/>
              </a:rPr>
              <a:t>Day-ahead Submissions window (normally 7AM-10AM) for OD 7/23 will remain open on 7/22 until 6pm for those wanting to test their Day Ahead submissions validation. </a:t>
            </a:r>
            <a:r>
              <a:rPr lang="en-US" sz="1400" b="1" dirty="0">
                <a:solidFill>
                  <a:schemeClr val="accent3"/>
                </a:solidFill>
                <a:ea typeface="+mn-lt"/>
                <a:cs typeface="+mn-lt"/>
              </a:rPr>
              <a:t>Not required.</a:t>
            </a:r>
          </a:p>
          <a:p>
            <a:pPr lvl="1"/>
            <a:endParaRPr lang="en-US" sz="1800" dirty="0">
              <a:solidFill>
                <a:schemeClr val="tx2"/>
              </a:solidFill>
              <a:cs typeface="Arial"/>
            </a:endParaRPr>
          </a:p>
          <a:p>
            <a:pPr lvl="1"/>
            <a:endParaRPr lang="en-US" sz="1400" b="1" dirty="0">
              <a:solidFill>
                <a:schemeClr val="tx2"/>
              </a:solidFill>
              <a:ea typeface="+mn-lt"/>
              <a:cs typeface="+mn-lt"/>
            </a:endParaRPr>
          </a:p>
          <a:p>
            <a:pPr lvl="1"/>
            <a:endParaRPr lang="en-US" sz="1600" dirty="0">
              <a:solidFill>
                <a:schemeClr val="tx2"/>
              </a:solidFill>
              <a:ea typeface="+mn-lt"/>
              <a:cs typeface="+mn-lt"/>
            </a:endParaRPr>
          </a:p>
          <a:p>
            <a:pPr lvl="1"/>
            <a:endParaRPr lang="en-US" sz="1600" dirty="0">
              <a:solidFill>
                <a:srgbClr val="C00000"/>
              </a:solidFill>
              <a:ea typeface="+mn-lt"/>
              <a:cs typeface="+mn-lt"/>
            </a:endParaRPr>
          </a:p>
          <a:p>
            <a:endParaRPr lang="en-US" sz="2000" dirty="0">
              <a:solidFill>
                <a:schemeClr val="tx2"/>
              </a:solidFill>
              <a:highlight>
                <a:srgbClr val="FFFF00"/>
              </a:highlight>
              <a:ea typeface="+mn-lt"/>
              <a:cs typeface="+mn-lt"/>
            </a:endParaRPr>
          </a:p>
          <a:p>
            <a:pPr marL="0" indent="0">
              <a:buNone/>
            </a:pPr>
            <a:endParaRPr lang="en-US" sz="2000" dirty="0">
              <a:solidFill>
                <a:schemeClr val="tx2"/>
              </a:solidFill>
              <a:cs typeface="Arial"/>
            </a:endParaRPr>
          </a:p>
          <a:p>
            <a:pPr>
              <a:buFont typeface="Calibri"/>
              <a:buChar char="-"/>
            </a:pPr>
            <a:endParaRPr lang="en-US" sz="2000" dirty="0">
              <a:solidFill>
                <a:schemeClr val="tx2"/>
              </a:solidFill>
              <a:cs typeface="Arial"/>
            </a:endParaRPr>
          </a:p>
          <a:p>
            <a:pPr lvl="2">
              <a:buFont typeface="Arial"/>
              <a:buChar char="-"/>
            </a:pPr>
            <a:endParaRPr lang="en-US" sz="1600" dirty="0">
              <a:solidFill>
                <a:schemeClr val="tx2"/>
              </a:solidFill>
              <a:cs typeface="Arial"/>
            </a:endParaRPr>
          </a:p>
          <a:p>
            <a:pPr lvl="1">
              <a:buFontTx/>
              <a:buChar char="-"/>
            </a:pPr>
            <a:endParaRPr lang="en-US" sz="1800" dirty="0">
              <a:solidFill>
                <a:schemeClr val="tx2"/>
              </a:solidFill>
              <a:cs typeface="Arial"/>
            </a:endParaRPr>
          </a:p>
          <a:p>
            <a:pPr>
              <a:buFontTx/>
              <a:buChar char="-"/>
            </a:pPr>
            <a:endParaRPr lang="en-US" sz="2000" dirty="0">
              <a:solidFill>
                <a:schemeClr val="tx2"/>
              </a:solidFill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D7DD92-77EB-6699-04B8-0CC8B57317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5128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C4CCDD-8717-C2FC-A818-3F6F6AD4E8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5F2F20-E2BE-A09E-E2A7-4F086375D2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295400"/>
            <a:ext cx="8229600" cy="38100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WRAP-UP OF RTCBTF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7AAC6D-575D-F315-B799-B9C2E5795D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8333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47D35-388B-773E-4BED-BFB0B5168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RTCBTF Discussions: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97F78F1-831D-5D2B-D86F-5DA2B2C9A1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838200"/>
            <a:ext cx="8648700" cy="4900367"/>
          </a:xfrm>
        </p:spPr>
        <p:txBody>
          <a:bodyPr/>
          <a:lstStyle/>
          <a:p>
            <a:r>
              <a:rPr lang="en-US" sz="1800" dirty="0">
                <a:solidFill>
                  <a:schemeClr val="tx2"/>
                </a:solidFill>
              </a:rPr>
              <a:t>NPRR1290 and NOGRR278 discussion</a:t>
            </a:r>
          </a:p>
          <a:p>
            <a:endParaRPr lang="en-US" sz="1800" dirty="0">
              <a:solidFill>
                <a:schemeClr val="tx2"/>
              </a:solidFill>
            </a:endParaRPr>
          </a:p>
          <a:p>
            <a:r>
              <a:rPr lang="en-US" sz="1800" dirty="0">
                <a:solidFill>
                  <a:schemeClr val="tx2"/>
                </a:solidFill>
              </a:rPr>
              <a:t>ESR Droop Settings and RFI Follow-up</a:t>
            </a:r>
          </a:p>
          <a:p>
            <a:endParaRPr lang="en-US" sz="1800" dirty="0">
              <a:solidFill>
                <a:schemeClr val="tx2"/>
              </a:solidFill>
            </a:endParaRPr>
          </a:p>
          <a:p>
            <a:r>
              <a:rPr lang="en-US" sz="1800" dirty="0">
                <a:solidFill>
                  <a:schemeClr val="tx2"/>
                </a:solidFill>
              </a:rPr>
              <a:t>AS Deployment Factors Discussion (more discussion to come)</a:t>
            </a:r>
          </a:p>
          <a:p>
            <a:endParaRPr lang="en-US" sz="1800" dirty="0">
              <a:solidFill>
                <a:schemeClr val="tx2"/>
              </a:solidFill>
            </a:endParaRPr>
          </a:p>
          <a:p>
            <a:r>
              <a:rPr lang="en-US" sz="1800" dirty="0">
                <a:solidFill>
                  <a:schemeClr val="tx2"/>
                </a:solidFill>
              </a:rPr>
              <a:t>Fast Frequency Response Follow-up</a:t>
            </a:r>
          </a:p>
          <a:p>
            <a:endParaRPr lang="en-US" sz="1800" dirty="0">
              <a:solidFill>
                <a:schemeClr val="tx2"/>
              </a:solidFill>
            </a:endParaRPr>
          </a:p>
          <a:p>
            <a:r>
              <a:rPr lang="en-US" sz="1800" dirty="0">
                <a:solidFill>
                  <a:schemeClr val="tx2"/>
                </a:solidFill>
              </a:rPr>
              <a:t>Market Readiness </a:t>
            </a:r>
          </a:p>
          <a:p>
            <a:pPr lvl="1"/>
            <a:r>
              <a:rPr lang="en-US" sz="1400" dirty="0">
                <a:solidFill>
                  <a:schemeClr val="tx2"/>
                </a:solidFill>
              </a:rPr>
              <a:t>Settlement Artifacts- RT Statement (including RUC) and Extracts and Settlement Matrix </a:t>
            </a:r>
          </a:p>
          <a:p>
            <a:pPr lvl="1"/>
            <a:r>
              <a:rPr lang="en-US" sz="1400" dirty="0">
                <a:solidFill>
                  <a:schemeClr val="tx2"/>
                </a:solidFill>
              </a:rPr>
              <a:t>Transition/Cutover Handbook:  Initial Draft and Discussion</a:t>
            </a:r>
          </a:p>
          <a:p>
            <a:endParaRPr lang="en-US" sz="1800" dirty="0">
              <a:solidFill>
                <a:schemeClr val="tx2"/>
              </a:solidFill>
            </a:endParaRPr>
          </a:p>
          <a:p>
            <a:r>
              <a:rPr lang="en-US" sz="1800" dirty="0">
                <a:solidFill>
                  <a:schemeClr val="tx2"/>
                </a:solidFill>
              </a:rPr>
              <a:t>Closed Loop LFC Workshop (2-4pm) </a:t>
            </a:r>
          </a:p>
          <a:p>
            <a:pPr lvl="1">
              <a:buFontTx/>
              <a:buChar char="-"/>
            </a:pPr>
            <a:r>
              <a:rPr lang="en-US" sz="1400" dirty="0">
                <a:solidFill>
                  <a:schemeClr val="tx2"/>
                </a:solidFill>
              </a:rPr>
              <a:t>220 Participants and will have follow-up meeting in August</a:t>
            </a:r>
          </a:p>
          <a:p>
            <a:pPr>
              <a:buFontTx/>
              <a:buChar char="-"/>
            </a:pPr>
            <a:endParaRPr lang="en-US" sz="17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4235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3E097C-6057-7D82-9682-1D81266519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B7BAF-982D-0C24-AB0E-0784306B5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What is coming to TAC in August: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7DC7FB4-E95A-85B4-C730-C7068C0F2A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937967"/>
            <a:ext cx="8534400" cy="4929433"/>
          </a:xfrm>
        </p:spPr>
        <p:txBody>
          <a:bodyPr/>
          <a:lstStyle/>
          <a:p>
            <a:pPr marL="0" indent="0">
              <a:buNone/>
            </a:pPr>
            <a:r>
              <a:rPr lang="en-US" sz="1800">
                <a:solidFill>
                  <a:schemeClr val="tx2"/>
                </a:solidFill>
              </a:rPr>
              <a:t>At the August </a:t>
            </a:r>
            <a:r>
              <a:rPr lang="en-US" sz="1800" dirty="0">
                <a:solidFill>
                  <a:schemeClr val="tx2"/>
                </a:solidFill>
              </a:rPr>
              <a:t>TAC:</a:t>
            </a:r>
          </a:p>
          <a:p>
            <a:r>
              <a:rPr lang="en-US" sz="1800" dirty="0">
                <a:solidFill>
                  <a:schemeClr val="tx2"/>
                </a:solidFill>
              </a:rPr>
              <a:t>Consideration of NPRR1290 and NOGRR278</a:t>
            </a:r>
          </a:p>
          <a:p>
            <a:r>
              <a:rPr lang="en-US" sz="1800" dirty="0">
                <a:solidFill>
                  <a:schemeClr val="tx2"/>
                </a:solidFill>
              </a:rPr>
              <a:t>Status of market trials and 15 days prior to Closed-Loop LFC Test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2"/>
                </a:solidFill>
              </a:rPr>
              <a:t>	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tx2"/>
                </a:solidFill>
              </a:rPr>
              <a:t>Any Questions on RTCBTF activities?  </a:t>
            </a:r>
          </a:p>
          <a:p>
            <a:r>
              <a:rPr lang="en-US" sz="1800" dirty="0">
                <a:solidFill>
                  <a:schemeClr val="tx2"/>
                </a:solidFill>
              </a:rPr>
              <a:t>Question here or later can always be directed to </a:t>
            </a:r>
            <a:r>
              <a:rPr lang="en-US" sz="1800" dirty="0">
                <a:solidFill>
                  <a:schemeClr val="tx2"/>
                </a:solidFill>
                <a:hlinkClick r:id="rId2"/>
              </a:rPr>
              <a:t>RTCB@ERCOT.com</a:t>
            </a:r>
            <a:endParaRPr lang="en-US" sz="18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chemeClr val="tx2"/>
              </a:solidFill>
            </a:endParaRPr>
          </a:p>
          <a:p>
            <a:pPr>
              <a:buFontTx/>
              <a:buChar char="-"/>
            </a:pPr>
            <a:endParaRPr lang="en-US" sz="18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165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82F34-5CD7-77FF-26AB-733089DA9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and Timeline of NPRRs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88AC7-184E-73E6-9FDA-8EAA07FA1C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838200"/>
            <a:ext cx="8534400" cy="5334000"/>
          </a:xfrm>
        </p:spPr>
        <p:txBody>
          <a:bodyPr/>
          <a:lstStyle/>
          <a:p>
            <a:pPr>
              <a:defRPr/>
            </a:pPr>
            <a:r>
              <a:rPr lang="en-US" sz="1800" strike="sngStrike" dirty="0">
                <a:solidFill>
                  <a:srgbClr val="00B050"/>
                </a:solidFill>
              </a:rPr>
              <a:t>NPRRs approved at PUCT May 15 Open Meeting</a:t>
            </a:r>
          </a:p>
          <a:p>
            <a:pPr lvl="1">
              <a:defRPr/>
            </a:pPr>
            <a:r>
              <a:rPr lang="en-US" sz="1400" strike="sngStrike" dirty="0">
                <a:solidFill>
                  <a:srgbClr val="00B050"/>
                </a:solidFill>
              </a:rPr>
              <a:t>NPRR1268 for ASDC Modifications (IMM sponsor)</a:t>
            </a:r>
          </a:p>
          <a:p>
            <a:pPr lvl="1">
              <a:defRPr/>
            </a:pPr>
            <a:r>
              <a:rPr lang="en-US" sz="1400" strike="sngStrike" dirty="0">
                <a:solidFill>
                  <a:srgbClr val="00B050"/>
                </a:solidFill>
                <a:latin typeface="Arial"/>
              </a:rPr>
              <a:t>NPRR1269 for 3 Parameter/Policy Changes (ERCOT sponsor)</a:t>
            </a:r>
          </a:p>
          <a:p>
            <a:pPr lvl="1">
              <a:defRPr/>
            </a:pPr>
            <a:r>
              <a:rPr kumimoji="0" lang="en-US" sz="1400" b="0" i="0" u="none" strike="sng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NPRR1270 for AS Qualification details (ERCOT sponsor)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000" dirty="0">
              <a:solidFill>
                <a:srgbClr val="2D3338"/>
              </a:solidFill>
              <a:latin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D33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AS Duration / State of Charge (NPRR1282 / NOGRR277)</a:t>
            </a:r>
          </a:p>
          <a:p>
            <a:pPr lvl="1" indent="-342900">
              <a:buFont typeface="Arial" panose="020B0604020202020204" pitchFamily="34" charset="0"/>
              <a:buChar char="•"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D33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Began discussion </a:t>
            </a:r>
            <a:r>
              <a:rPr lang="en-US" sz="1400" dirty="0">
                <a:solidFill>
                  <a:srgbClr val="2D3338"/>
                </a:solidFill>
                <a:latin typeface="Arial"/>
              </a:rPr>
              <a:t>March 25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D33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June Board approval</a:t>
            </a:r>
          </a:p>
          <a:p>
            <a:pPr lvl="1" indent="-342900">
              <a:buFont typeface="Arial" panose="020B0604020202020204" pitchFamily="34" charset="0"/>
              <a:buChar char="•"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D33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PUCT July 31 consideration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2D333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D33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Final Clarifying Revisions – NPRR1290/NOGRR278 (Sept Board)</a:t>
            </a:r>
          </a:p>
          <a:p>
            <a:pPr lvl="1" indent="-34290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2D3338"/>
                </a:solidFill>
                <a:latin typeface="Arial"/>
              </a:rPr>
              <a:t>NPRR1290 included Hunt Energy revisions for post go-live and approved at PRS (unanimous)</a:t>
            </a:r>
          </a:p>
          <a:p>
            <a:pPr lvl="1" indent="-34290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2D3338"/>
                </a:solidFill>
                <a:latin typeface="Arial"/>
              </a:rPr>
              <a:t>Sept Board meeting consideration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100" dirty="0">
              <a:solidFill>
                <a:srgbClr val="2D3338"/>
              </a:solidFill>
              <a:latin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D33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Remaining Stakeholder path to Board Meetings before Go-Live:</a:t>
            </a:r>
            <a:endParaRPr lang="en-US" sz="1600" dirty="0">
              <a:solidFill>
                <a:srgbClr val="C00000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lvl="1" indent="-34290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C00000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PRS Aug 13 &gt; TAC Aug 27 &gt; Board Sep 23 </a:t>
            </a:r>
          </a:p>
          <a:p>
            <a:pPr lvl="1" indent="-342900">
              <a:buFont typeface="Arial" panose="020B0604020202020204" pitchFamily="34" charset="0"/>
              <a:buChar char="•"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D333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D33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Note that ERCOT filed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D3338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2"/>
              </a:rPr>
              <a:t>Good Cause Exception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2D33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with PUCT for Closed-Loop LFC Test(s)</a:t>
            </a:r>
          </a:p>
          <a:p>
            <a:pPr lvl="1" indent="-342900">
              <a:buFont typeface="Arial" panose="020B0604020202020204" pitchFamily="34" charset="0"/>
              <a:buChar char="•"/>
              <a:defRPr/>
            </a:pPr>
            <a:r>
              <a:rPr lang="en-US" sz="1200" dirty="0">
                <a:solidFill>
                  <a:srgbClr val="2D3338"/>
                </a:solidFill>
                <a:latin typeface="Arial"/>
              </a:rPr>
              <a:t>Exception for ERCOT to not charge for Base Point Deviation Charges during RTC+B LFC test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D333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D333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1800" dirty="0">
              <a:solidFill>
                <a:srgbClr val="2D3338"/>
              </a:solidFill>
              <a:latin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2D333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359D52-8733-1E36-EBC3-3069EC3C5A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513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0EC0AD-B427-538B-996C-E49914B947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1A379-8995-F633-596E-3D8224F71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RTC+B Scope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Left Brace 3">
            <a:extLst>
              <a:ext uri="{FF2B5EF4-FFF2-40B4-BE49-F238E27FC236}">
                <a16:creationId xmlns:a16="http://schemas.microsoft.com/office/drawing/2014/main" id="{32E16709-A97F-14BC-2BF7-90BE53C94D06}"/>
              </a:ext>
            </a:extLst>
          </p:cNvPr>
          <p:cNvSpPr/>
          <p:nvPr/>
        </p:nvSpPr>
        <p:spPr>
          <a:xfrm>
            <a:off x="2365650" y="2902720"/>
            <a:ext cx="533400" cy="9648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D25DE5-CFFF-C29B-C10B-9C5F8601503D}"/>
              </a:ext>
            </a:extLst>
          </p:cNvPr>
          <p:cNvSpPr txBox="1"/>
          <p:nvPr/>
        </p:nvSpPr>
        <p:spPr>
          <a:xfrm>
            <a:off x="936171" y="3036522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2"/>
                </a:solidFill>
              </a:rPr>
              <a:t>Final 2025 Refinements for Go-Live</a:t>
            </a:r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A2543C6D-124D-EEA4-B6E5-38131229F100}"/>
              </a:ext>
            </a:extLst>
          </p:cNvPr>
          <p:cNvSpPr/>
          <p:nvPr/>
        </p:nvSpPr>
        <p:spPr>
          <a:xfrm>
            <a:off x="2469167" y="3867520"/>
            <a:ext cx="389791" cy="214563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6C3F37-7980-3242-A947-9D8736B9CA16}"/>
              </a:ext>
            </a:extLst>
          </p:cNvPr>
          <p:cNvSpPr txBox="1"/>
          <p:nvPr/>
        </p:nvSpPr>
        <p:spPr>
          <a:xfrm>
            <a:off x="914400" y="4401730"/>
            <a:ext cx="1447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tx2"/>
                </a:solidFill>
              </a:rPr>
              <a:t>Related NPRRs </a:t>
            </a:r>
          </a:p>
          <a:p>
            <a:pPr algn="ctr"/>
            <a:r>
              <a:rPr lang="en-US" sz="1600" dirty="0">
                <a:solidFill>
                  <a:schemeClr val="tx2"/>
                </a:solidFill>
              </a:rPr>
              <a:t>within Program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812D96-E178-2545-1278-4FC0E44A83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4155" y="380812"/>
            <a:ext cx="5818846" cy="5632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119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E1E05E3-4B7B-AEE0-856E-A594EC516AA4}"/>
              </a:ext>
            </a:extLst>
          </p:cNvPr>
          <p:cNvCxnSpPr>
            <a:cxnSpLocks/>
          </p:cNvCxnSpPr>
          <p:nvPr/>
        </p:nvCxnSpPr>
        <p:spPr>
          <a:xfrm flipH="1">
            <a:off x="762000" y="1713556"/>
            <a:ext cx="31619" cy="27935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03CBEDC4-DD5C-FBF7-F95E-F01476871118}"/>
              </a:ext>
            </a:extLst>
          </p:cNvPr>
          <p:cNvCxnSpPr>
            <a:cxnSpLocks/>
          </p:cNvCxnSpPr>
          <p:nvPr/>
        </p:nvCxnSpPr>
        <p:spPr>
          <a:xfrm>
            <a:off x="8256447" y="1766211"/>
            <a:ext cx="2113" cy="171293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FB040F72-109E-1A7E-29AB-ED2E8665DF38}"/>
              </a:ext>
            </a:extLst>
          </p:cNvPr>
          <p:cNvCxnSpPr>
            <a:cxnSpLocks/>
          </p:cNvCxnSpPr>
          <p:nvPr/>
        </p:nvCxnSpPr>
        <p:spPr>
          <a:xfrm>
            <a:off x="7190469" y="1602142"/>
            <a:ext cx="0" cy="198783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8CF38D88-58F7-5323-6857-8F7052CD7E38}"/>
              </a:ext>
            </a:extLst>
          </p:cNvPr>
          <p:cNvCxnSpPr>
            <a:cxnSpLocks/>
          </p:cNvCxnSpPr>
          <p:nvPr/>
        </p:nvCxnSpPr>
        <p:spPr>
          <a:xfrm flipH="1">
            <a:off x="5045440" y="1782732"/>
            <a:ext cx="6405" cy="403677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3B74B7F0-8252-961E-075D-594F83CC1D32}"/>
              </a:ext>
            </a:extLst>
          </p:cNvPr>
          <p:cNvCxnSpPr>
            <a:cxnSpLocks/>
          </p:cNvCxnSpPr>
          <p:nvPr/>
        </p:nvCxnSpPr>
        <p:spPr>
          <a:xfrm flipH="1">
            <a:off x="2991995" y="1782732"/>
            <a:ext cx="2572" cy="27935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EA97032A-B3FD-6C23-37C5-0CBE23E63CB1}"/>
              </a:ext>
            </a:extLst>
          </p:cNvPr>
          <p:cNvSpPr txBox="1">
            <a:spLocks/>
          </p:cNvSpPr>
          <p:nvPr/>
        </p:nvSpPr>
        <p:spPr>
          <a:xfrm>
            <a:off x="395202" y="233765"/>
            <a:ext cx="8487633" cy="57095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Sequence and Dates for Market Trials to Go-Live </a:t>
            </a:r>
            <a:br>
              <a:rPr lang="en-US" sz="2000" dirty="0"/>
            </a:b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92D907A-7C61-779A-5A91-6DB38D796CC0}"/>
              </a:ext>
            </a:extLst>
          </p:cNvPr>
          <p:cNvSpPr/>
          <p:nvPr/>
        </p:nvSpPr>
        <p:spPr>
          <a:xfrm>
            <a:off x="762001" y="3440574"/>
            <a:ext cx="2229994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b="1" u="sng" dirty="0">
                <a:solidFill>
                  <a:schemeClr val="tx1"/>
                </a:solidFill>
              </a:rPr>
              <a:t>#1 RTC QSE Submission Testing</a:t>
            </a:r>
          </a:p>
          <a:p>
            <a:pPr algn="ctr"/>
            <a:r>
              <a:rPr lang="en-US" sz="1000" dirty="0">
                <a:solidFill>
                  <a:schemeClr val="tx1"/>
                </a:solidFill>
              </a:rPr>
              <a:t>(Submit COP, RT AS Offers, </a:t>
            </a:r>
          </a:p>
          <a:p>
            <a:pPr algn="ctr"/>
            <a:r>
              <a:rPr lang="en-US" sz="1000" dirty="0">
                <a:solidFill>
                  <a:schemeClr val="tx1"/>
                </a:solidFill>
              </a:rPr>
              <a:t>DAM Virtual AS, Outages for ESRs)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A7C9F43-D1CD-5F82-6143-0F5ED6118E96}"/>
              </a:ext>
            </a:extLst>
          </p:cNvPr>
          <p:cNvSpPr/>
          <p:nvPr/>
        </p:nvSpPr>
        <p:spPr>
          <a:xfrm>
            <a:off x="3000727" y="3440574"/>
            <a:ext cx="2042141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b="1" u="sng" dirty="0">
                <a:solidFill>
                  <a:schemeClr val="tx1"/>
                </a:solidFill>
              </a:rPr>
              <a:t>#3 Open-loop RTC SCED</a:t>
            </a:r>
          </a:p>
          <a:p>
            <a:pPr algn="ctr"/>
            <a:r>
              <a:rPr lang="en-US" sz="1050" dirty="0">
                <a:solidFill>
                  <a:schemeClr val="tx1"/>
                </a:solidFill>
              </a:rPr>
              <a:t>(QSE offers, SCED non-binding award/dispatch)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4026E3E-4BBC-2CDE-660F-6E7C39CFCED7}"/>
              </a:ext>
            </a:extLst>
          </p:cNvPr>
          <p:cNvSpPr/>
          <p:nvPr/>
        </p:nvSpPr>
        <p:spPr>
          <a:xfrm>
            <a:off x="5057104" y="3440574"/>
            <a:ext cx="2139898" cy="1806724"/>
          </a:xfrm>
          <a:prstGeom prst="rect">
            <a:avLst/>
          </a:prstGeom>
          <a:solidFill>
            <a:srgbClr val="F8948A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 u="sng" dirty="0">
                <a:solidFill>
                  <a:schemeClr val="tx1"/>
                </a:solidFill>
              </a:rPr>
              <a:t>#5 Ongoing Open-Loop</a:t>
            </a:r>
          </a:p>
          <a:p>
            <a:pPr algn="ctr"/>
            <a:r>
              <a:rPr lang="en-US" sz="1050" b="1" u="sng" dirty="0">
                <a:solidFill>
                  <a:schemeClr val="tx1"/>
                </a:solidFill>
              </a:rPr>
              <a:t>&amp; Periodic Closed-loop SCED/LFC</a:t>
            </a:r>
          </a:p>
          <a:p>
            <a:pPr algn="ctr"/>
            <a:r>
              <a:rPr lang="en-US" sz="1100" dirty="0">
                <a:solidFill>
                  <a:schemeClr val="tx1"/>
                </a:solidFill>
              </a:rPr>
              <a:t>(QSE RTC offers and telemetry to support closed-loop frequency control test 2-3 tests of 2-4 hour durations)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0838D4D-9AF0-66C4-0D8E-0A4D26D70D3D}"/>
              </a:ext>
            </a:extLst>
          </p:cNvPr>
          <p:cNvSpPr/>
          <p:nvPr/>
        </p:nvSpPr>
        <p:spPr>
          <a:xfrm>
            <a:off x="756015" y="4508864"/>
            <a:ext cx="2238552" cy="738434"/>
          </a:xfrm>
          <a:prstGeom prst="rect">
            <a:avLst/>
          </a:prstGeom>
          <a:solidFill>
            <a:srgbClr val="FFC0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b="1" u="sng" dirty="0">
                <a:solidFill>
                  <a:schemeClr val="tx1"/>
                </a:solidFill>
              </a:rPr>
              <a:t>#2 RTC QSE Telemetry Checkout </a:t>
            </a:r>
            <a:r>
              <a:rPr lang="en-US" sz="1100" dirty="0">
                <a:solidFill>
                  <a:schemeClr val="tx1"/>
                </a:solidFill>
              </a:rPr>
              <a:t>(QSEs add/verify new telemetry points for UDSP, New ramp rates, ESR telemetry)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9716E97-B79F-8D46-15FD-EF530D7CEE6F}"/>
              </a:ext>
            </a:extLst>
          </p:cNvPr>
          <p:cNvSpPr/>
          <p:nvPr/>
        </p:nvSpPr>
        <p:spPr>
          <a:xfrm>
            <a:off x="5043328" y="5433765"/>
            <a:ext cx="2139899" cy="738435"/>
          </a:xfrm>
          <a:prstGeom prst="rect">
            <a:avLst/>
          </a:prstGeo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 u="sng" dirty="0">
                <a:solidFill>
                  <a:schemeClr val="tx1"/>
                </a:solidFill>
              </a:rPr>
              <a:t>#6 Day-Ahead Market </a:t>
            </a:r>
          </a:p>
          <a:p>
            <a:pPr algn="ctr"/>
            <a:r>
              <a:rPr lang="en-US" sz="1100" dirty="0">
                <a:solidFill>
                  <a:schemeClr val="tx1"/>
                </a:solidFill>
              </a:rPr>
              <a:t>(Non-binding DAM using QSE offers for at least 2 tests)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BA243BC-6D29-109B-91A6-4029970CE6A7}"/>
              </a:ext>
            </a:extLst>
          </p:cNvPr>
          <p:cNvSpPr/>
          <p:nvPr/>
        </p:nvSpPr>
        <p:spPr>
          <a:xfrm>
            <a:off x="7188486" y="3437333"/>
            <a:ext cx="1086131" cy="2734867"/>
          </a:xfrm>
          <a:prstGeom prst="rect">
            <a:avLst/>
          </a:prstGeom>
          <a:solidFill>
            <a:srgbClr val="FFFF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b="1" u="sng" dirty="0">
                <a:solidFill>
                  <a:schemeClr val="tx1"/>
                </a:solidFill>
              </a:rPr>
              <a:t>Transition to Go-Live</a:t>
            </a:r>
          </a:p>
          <a:p>
            <a:pPr algn="ctr"/>
            <a:r>
              <a:rPr lang="en-US" sz="1100" dirty="0">
                <a:solidFill>
                  <a:schemeClr val="tx1"/>
                </a:solidFill>
              </a:rPr>
              <a:t>Upon completion of testing, confirmation of ERCOT and market readiness for Go-Live.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B04C06B-C52B-F389-AC5E-A225AA27F943}"/>
              </a:ext>
            </a:extLst>
          </p:cNvPr>
          <p:cNvSpPr/>
          <p:nvPr/>
        </p:nvSpPr>
        <p:spPr>
          <a:xfrm>
            <a:off x="709698" y="2231056"/>
            <a:ext cx="1066800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May 2025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1A5A9EE-CEF8-7774-1B9B-556FBB9408BF}"/>
              </a:ext>
            </a:extLst>
          </p:cNvPr>
          <p:cNvSpPr/>
          <p:nvPr/>
        </p:nvSpPr>
        <p:spPr>
          <a:xfrm>
            <a:off x="1777692" y="2231056"/>
            <a:ext cx="1066800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June 2025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5462826-8396-1072-6270-9CEF9E396EC3}"/>
              </a:ext>
            </a:extLst>
          </p:cNvPr>
          <p:cNvSpPr/>
          <p:nvPr/>
        </p:nvSpPr>
        <p:spPr>
          <a:xfrm>
            <a:off x="2855490" y="2231056"/>
            <a:ext cx="1066800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July 2025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2F09F3-7FED-D165-CAC6-5872696DC5B8}"/>
              </a:ext>
            </a:extLst>
          </p:cNvPr>
          <p:cNvSpPr/>
          <p:nvPr/>
        </p:nvSpPr>
        <p:spPr>
          <a:xfrm>
            <a:off x="3933075" y="2231056"/>
            <a:ext cx="1066800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Aug 2025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45B9E6F-084C-A3B5-BD31-9FF09D8E34C1}"/>
              </a:ext>
            </a:extLst>
          </p:cNvPr>
          <p:cNvSpPr/>
          <p:nvPr/>
        </p:nvSpPr>
        <p:spPr>
          <a:xfrm>
            <a:off x="5002525" y="2231056"/>
            <a:ext cx="1066800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Sep 2025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41105A9-C787-2703-CAF0-7909C9525862}"/>
              </a:ext>
            </a:extLst>
          </p:cNvPr>
          <p:cNvSpPr/>
          <p:nvPr/>
        </p:nvSpPr>
        <p:spPr>
          <a:xfrm>
            <a:off x="6057822" y="2231056"/>
            <a:ext cx="1066800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Oct 2025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869C7E7-6AD6-66EE-9476-0F679F08C46C}"/>
              </a:ext>
            </a:extLst>
          </p:cNvPr>
          <p:cNvSpPr/>
          <p:nvPr/>
        </p:nvSpPr>
        <p:spPr>
          <a:xfrm>
            <a:off x="7124700" y="2231056"/>
            <a:ext cx="1066800" cy="381000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Nov 2025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32395EE-33E2-A0BC-9F5A-829AF4E65FA6}"/>
              </a:ext>
            </a:extLst>
          </p:cNvPr>
          <p:cNvSpPr/>
          <p:nvPr/>
        </p:nvSpPr>
        <p:spPr>
          <a:xfrm>
            <a:off x="8191500" y="2231056"/>
            <a:ext cx="805633" cy="380999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Dec 2025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9465D1A-060B-F121-F06A-AF0A5EF59DD0}"/>
              </a:ext>
            </a:extLst>
          </p:cNvPr>
          <p:cNvSpPr/>
          <p:nvPr/>
        </p:nvSpPr>
        <p:spPr>
          <a:xfrm>
            <a:off x="2989882" y="4507110"/>
            <a:ext cx="2049398" cy="738434"/>
          </a:xfrm>
          <a:prstGeom prst="rect">
            <a:avLst/>
          </a:prstGeom>
          <a:solidFill>
            <a:srgbClr val="FFC00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00" b="1" u="sng" dirty="0">
                <a:solidFill>
                  <a:schemeClr val="tx1"/>
                </a:solidFill>
              </a:rPr>
              <a:t>#4 QSE Telemetry Tests</a:t>
            </a:r>
          </a:p>
          <a:p>
            <a:pPr algn="ctr"/>
            <a:r>
              <a:rPr lang="en-US" sz="1050" dirty="0">
                <a:solidFill>
                  <a:schemeClr val="tx1"/>
                </a:solidFill>
              </a:rPr>
              <a:t>(Individual QSE to follow UDSP and support new ramp rate and ESR telemetry)</a:t>
            </a:r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F2F16B1F-63A9-8500-B166-F4A8E6E29F12}"/>
              </a:ext>
            </a:extLst>
          </p:cNvPr>
          <p:cNvSpPr/>
          <p:nvPr/>
        </p:nvSpPr>
        <p:spPr>
          <a:xfrm>
            <a:off x="776202" y="2612056"/>
            <a:ext cx="6394459" cy="570951"/>
          </a:xfrm>
          <a:prstGeom prst="homePlate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QSE Scorecards &amp; Exit Criteria for each Trial Phase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0519A9-0C02-DC6F-1AA2-E48EFB265269}"/>
              </a:ext>
            </a:extLst>
          </p:cNvPr>
          <p:cNvSpPr txBox="1"/>
          <p:nvPr/>
        </p:nvSpPr>
        <p:spPr>
          <a:xfrm>
            <a:off x="780551" y="1766211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Start </a:t>
            </a:r>
          </a:p>
          <a:p>
            <a:r>
              <a:rPr lang="en-US" sz="1200" dirty="0"/>
              <a:t>5/5/25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168978B-C93E-362D-C8FE-5A79048E3FD1}"/>
              </a:ext>
            </a:extLst>
          </p:cNvPr>
          <p:cNvSpPr txBox="1"/>
          <p:nvPr/>
        </p:nvSpPr>
        <p:spPr>
          <a:xfrm>
            <a:off x="2971800" y="1766211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Start </a:t>
            </a:r>
          </a:p>
          <a:p>
            <a:r>
              <a:rPr lang="en-US" sz="1200" dirty="0"/>
              <a:t>7/7/25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253E6AA-13E4-0F7F-7E32-D052173B0325}"/>
              </a:ext>
            </a:extLst>
          </p:cNvPr>
          <p:cNvSpPr txBox="1"/>
          <p:nvPr/>
        </p:nvSpPr>
        <p:spPr>
          <a:xfrm>
            <a:off x="7135664" y="1581545"/>
            <a:ext cx="1170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30-day Market Notice</a:t>
            </a:r>
          </a:p>
          <a:p>
            <a:r>
              <a:rPr lang="en-US" sz="1200" dirty="0"/>
              <a:t>11/5/25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F84B4E5-3DF5-E3A3-87C1-CC46E09B68AC}"/>
              </a:ext>
            </a:extLst>
          </p:cNvPr>
          <p:cNvSpPr txBox="1"/>
          <p:nvPr/>
        </p:nvSpPr>
        <p:spPr>
          <a:xfrm>
            <a:off x="5029200" y="1766211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Start </a:t>
            </a:r>
          </a:p>
          <a:p>
            <a:r>
              <a:rPr lang="en-US" sz="1200" dirty="0"/>
              <a:t>9/2/25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AAB836F-23AE-B9EC-777B-494ED303ACD7}"/>
              </a:ext>
            </a:extLst>
          </p:cNvPr>
          <p:cNvSpPr txBox="1"/>
          <p:nvPr/>
        </p:nvSpPr>
        <p:spPr>
          <a:xfrm>
            <a:off x="8191500" y="1766211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Go-Live</a:t>
            </a:r>
          </a:p>
          <a:p>
            <a:r>
              <a:rPr lang="en-US" sz="1200" dirty="0"/>
              <a:t>12/5/25*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F495A0-643F-DA75-9F60-DDC5FA1F2722}"/>
              </a:ext>
            </a:extLst>
          </p:cNvPr>
          <p:cNvSpPr txBox="1"/>
          <p:nvPr/>
        </p:nvSpPr>
        <p:spPr>
          <a:xfrm>
            <a:off x="756015" y="5642587"/>
            <a:ext cx="4202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* Go-Live date reflects 12/5/2025 as first Operating Day</a:t>
            </a:r>
          </a:p>
          <a:p>
            <a:r>
              <a:rPr lang="en-US" sz="1200" i="1" dirty="0"/>
              <a:t>  where 12/4/2025 is planned software migration.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7C1EB6B-BBD9-A444-50F6-48256210236A}"/>
              </a:ext>
            </a:extLst>
          </p:cNvPr>
          <p:cNvSpPr/>
          <p:nvPr/>
        </p:nvSpPr>
        <p:spPr>
          <a:xfrm rot="16200000">
            <a:off x="-133552" y="1791752"/>
            <a:ext cx="1164255" cy="476349"/>
          </a:xfrm>
          <a:prstGeom prst="rect">
            <a:avLst/>
          </a:prstGeom>
          <a:solidFill>
            <a:srgbClr val="E6EBF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>
                <a:solidFill>
                  <a:schemeClr val="tx1"/>
                </a:solidFill>
              </a:rPr>
              <a:t>March/April</a:t>
            </a:r>
          </a:p>
          <a:p>
            <a:pPr algn="ctr"/>
            <a:r>
              <a:rPr lang="en-US" sz="1050" dirty="0">
                <a:solidFill>
                  <a:schemeClr val="tx1"/>
                </a:solidFill>
              </a:rPr>
              <a:t>2025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DFCB413-2C20-351A-55A5-D0EA988CAA30}"/>
              </a:ext>
            </a:extLst>
          </p:cNvPr>
          <p:cNvSpPr/>
          <p:nvPr/>
        </p:nvSpPr>
        <p:spPr>
          <a:xfrm rot="16200000">
            <a:off x="-1072551" y="3895007"/>
            <a:ext cx="3030533" cy="4646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2"/>
                </a:solidFill>
              </a:rPr>
              <a:t>QSE/Vendor Submission Sandbox and Telemetry Points added Prod EMS model.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1EAFC5-4E29-3D2C-7301-4F57A049C413}"/>
              </a:ext>
            </a:extLst>
          </p:cNvPr>
          <p:cNvSpPr txBox="1"/>
          <p:nvPr/>
        </p:nvSpPr>
        <p:spPr>
          <a:xfrm>
            <a:off x="395202" y="766526"/>
            <a:ext cx="8621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C00000"/>
                </a:solidFill>
              </a:rPr>
              <a:t>Market trials are a progression of activities to mitigate the risk for Go-Live on new systems and processes for both the Market Participants &amp; ERCOT.</a:t>
            </a:r>
          </a:p>
        </p:txBody>
      </p:sp>
    </p:spTree>
    <p:extLst>
      <p:ext uri="{BB962C8B-B14F-4D97-AF65-F5344CB8AC3E}">
        <p14:creationId xmlns:p14="http://schemas.microsoft.com/office/powerpoint/2010/main" val="3762133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286863-989D-8381-FF30-8ADF3D5C37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CC03D9-F864-DCF3-137A-E3336CE3FB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BF7DFD0-37D3-436C-FA19-3D1CD997E663}"/>
              </a:ext>
            </a:extLst>
          </p:cNvPr>
          <p:cNvGrpSpPr/>
          <p:nvPr/>
        </p:nvGrpSpPr>
        <p:grpSpPr>
          <a:xfrm>
            <a:off x="304800" y="228600"/>
            <a:ext cx="5562600" cy="3015792"/>
            <a:chOff x="381000" y="304800"/>
            <a:chExt cx="5562600" cy="301579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06E7453-92F5-8E30-E971-2432BCFD84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1000" y="304800"/>
              <a:ext cx="5562600" cy="3015792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79AFB2B-F3E1-FEA5-CAF9-478572487F99}"/>
                </a:ext>
              </a:extLst>
            </p:cNvPr>
            <p:cNvSpPr/>
            <p:nvPr/>
          </p:nvSpPr>
          <p:spPr>
            <a:xfrm>
              <a:off x="533400" y="2863392"/>
              <a:ext cx="2438400" cy="4132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81B70D0-0B9F-0825-86C3-4AA5061C256D}"/>
              </a:ext>
            </a:extLst>
          </p:cNvPr>
          <p:cNvSpPr txBox="1"/>
          <p:nvPr/>
        </p:nvSpPr>
        <p:spPr>
          <a:xfrm>
            <a:off x="1703717" y="3881735"/>
            <a:ext cx="6553200" cy="83099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QSE will test their market submissions for defined subset transactions that are new or modified by RTC+B.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Scorecard goal is for 95% of QSEs to demonstrate successful submissions and have mitigation plans in place for remaining 5% to address in next trial phase.</a:t>
            </a:r>
          </a:p>
        </p:txBody>
      </p:sp>
      <p:sp>
        <p:nvSpPr>
          <p:cNvPr id="2" name="Arrow: Bent-Up 1">
            <a:extLst>
              <a:ext uri="{FF2B5EF4-FFF2-40B4-BE49-F238E27FC236}">
                <a16:creationId xmlns:a16="http://schemas.microsoft.com/office/drawing/2014/main" id="{CD4EDD27-788B-6D31-EE9E-B93826869133}"/>
              </a:ext>
            </a:extLst>
          </p:cNvPr>
          <p:cNvSpPr/>
          <p:nvPr/>
        </p:nvSpPr>
        <p:spPr>
          <a:xfrm rot="5400000">
            <a:off x="10261" y="3439261"/>
            <a:ext cx="2875077" cy="1219200"/>
          </a:xfrm>
          <a:prstGeom prst="bentUp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280E42-4C1F-D354-1EC2-5E8A66F565C1}"/>
              </a:ext>
            </a:extLst>
          </p:cNvPr>
          <p:cNvSpPr txBox="1"/>
          <p:nvPr/>
        </p:nvSpPr>
        <p:spPr>
          <a:xfrm>
            <a:off x="2106283" y="4927937"/>
            <a:ext cx="6553200" cy="1200329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QSE will add telemetry points for Energy Management System (EMS) system interface with ERCOT (such as Updated Desired Set Points (UDSP), New Ramp Rates, and ESR Telemetry)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Scorecard goal is for 98% of QSEs to demonstrate successful telemetry additions, and mitigation plans in place for remaining 2% to address in next trial phase.  (Note 3-week lag in telemetry migrating through network model validation and into trials environment).</a:t>
            </a:r>
          </a:p>
        </p:txBody>
      </p:sp>
      <p:sp>
        <p:nvSpPr>
          <p:cNvPr id="6" name="Arrow: Bent-Up 5">
            <a:extLst>
              <a:ext uri="{FF2B5EF4-FFF2-40B4-BE49-F238E27FC236}">
                <a16:creationId xmlns:a16="http://schemas.microsoft.com/office/drawing/2014/main" id="{C755A88C-CCE8-3199-35C2-2403C8064DE4}"/>
              </a:ext>
            </a:extLst>
          </p:cNvPr>
          <p:cNvSpPr/>
          <p:nvPr/>
        </p:nvSpPr>
        <p:spPr>
          <a:xfrm rot="5400000">
            <a:off x="238861" y="2905861"/>
            <a:ext cx="1732078" cy="1143000"/>
          </a:xfrm>
          <a:prstGeom prst="bentUp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3B92791-1CA2-25B5-7A43-442D4AD7F949}"/>
              </a:ext>
            </a:extLst>
          </p:cNvPr>
          <p:cNvSpPr txBox="1"/>
          <p:nvPr/>
        </p:nvSpPr>
        <p:spPr>
          <a:xfrm>
            <a:off x="1600200" y="3239898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chemeClr val="tx2"/>
                </a:solidFill>
              </a:rPr>
              <a:t>May &amp; June:</a:t>
            </a:r>
          </a:p>
          <a:p>
            <a:r>
              <a:rPr lang="en-US" dirty="0">
                <a:solidFill>
                  <a:schemeClr val="tx2"/>
                </a:solidFill>
              </a:rPr>
              <a:t>Establishing Connectivity </a:t>
            </a:r>
          </a:p>
        </p:txBody>
      </p:sp>
    </p:spTree>
    <p:extLst>
      <p:ext uri="{BB962C8B-B14F-4D97-AF65-F5344CB8AC3E}">
        <p14:creationId xmlns:p14="http://schemas.microsoft.com/office/powerpoint/2010/main" val="1071322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363B33-6011-A57B-111C-FE335CCE98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14C52F-76D0-E747-44AE-A1B931470C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2C4EC33-3E4E-F271-255C-D3EFDE5D9967}"/>
              </a:ext>
            </a:extLst>
          </p:cNvPr>
          <p:cNvGrpSpPr/>
          <p:nvPr/>
        </p:nvGrpSpPr>
        <p:grpSpPr>
          <a:xfrm>
            <a:off x="304800" y="228600"/>
            <a:ext cx="5562600" cy="3015792"/>
            <a:chOff x="381000" y="304800"/>
            <a:chExt cx="5562600" cy="301579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8BD893AF-CA67-DC59-6FC9-32A7B3D9BF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1000" y="304800"/>
              <a:ext cx="5562600" cy="3015792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6386F13-8922-826C-47E8-ED7B6CCB0355}"/>
                </a:ext>
              </a:extLst>
            </p:cNvPr>
            <p:cNvSpPr/>
            <p:nvPr/>
          </p:nvSpPr>
          <p:spPr>
            <a:xfrm>
              <a:off x="533400" y="2863392"/>
              <a:ext cx="2438400" cy="4132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10A990D3-D309-AD28-8F25-DC9F5BFFA396}"/>
              </a:ext>
            </a:extLst>
          </p:cNvPr>
          <p:cNvSpPr txBox="1"/>
          <p:nvPr/>
        </p:nvSpPr>
        <p:spPr>
          <a:xfrm>
            <a:off x="3102634" y="4122003"/>
            <a:ext cx="5965166" cy="83099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QSE will support “parallel production” 2days/week by entering $bids/offers for non-binding RTC energy and A/S awards and dispatch (Open-loop test)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Scorecard goal for 100% of QSEs to demonstrate successful submissions and telemetry reflective of production, and mitigation plans in place for any outliers. </a:t>
            </a:r>
          </a:p>
        </p:txBody>
      </p:sp>
      <p:sp>
        <p:nvSpPr>
          <p:cNvPr id="2" name="Arrow: Bent-Up 1">
            <a:extLst>
              <a:ext uri="{FF2B5EF4-FFF2-40B4-BE49-F238E27FC236}">
                <a16:creationId xmlns:a16="http://schemas.microsoft.com/office/drawing/2014/main" id="{B73F768D-6365-FCDD-AD90-AD4FBC33735B}"/>
              </a:ext>
            </a:extLst>
          </p:cNvPr>
          <p:cNvSpPr/>
          <p:nvPr/>
        </p:nvSpPr>
        <p:spPr>
          <a:xfrm rot="5400000">
            <a:off x="1142478" y="3705964"/>
            <a:ext cx="3408478" cy="1219200"/>
          </a:xfrm>
          <a:prstGeom prst="bentUp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9E8400-98AD-E697-5E3C-774A8910C4C5}"/>
              </a:ext>
            </a:extLst>
          </p:cNvPr>
          <p:cNvSpPr txBox="1"/>
          <p:nvPr/>
        </p:nvSpPr>
        <p:spPr>
          <a:xfrm>
            <a:off x="3456318" y="5188803"/>
            <a:ext cx="5611482" cy="830997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Coordination of individual QSE tests on subset of resources to ensure resources can follow new UDSP telemetry point from ERCOT.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Scorecard goal is for 98% of QSEs to successfully demonstrate, and mitigation plans in place for remaining 2% to address in next trial phase.</a:t>
            </a:r>
          </a:p>
        </p:txBody>
      </p:sp>
      <p:sp>
        <p:nvSpPr>
          <p:cNvPr id="6" name="Arrow: Bent-Up 5">
            <a:extLst>
              <a:ext uri="{FF2B5EF4-FFF2-40B4-BE49-F238E27FC236}">
                <a16:creationId xmlns:a16="http://schemas.microsoft.com/office/drawing/2014/main" id="{81BB4FFB-50B5-A2BC-F789-D79A4D708F54}"/>
              </a:ext>
            </a:extLst>
          </p:cNvPr>
          <p:cNvSpPr/>
          <p:nvPr/>
        </p:nvSpPr>
        <p:spPr>
          <a:xfrm rot="5400000">
            <a:off x="1409178" y="3134461"/>
            <a:ext cx="2189278" cy="1143000"/>
          </a:xfrm>
          <a:prstGeom prst="bentUp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CF4DF9-B105-9945-74F6-FEBA6054D5EC}"/>
              </a:ext>
            </a:extLst>
          </p:cNvPr>
          <p:cNvSpPr txBox="1"/>
          <p:nvPr/>
        </p:nvSpPr>
        <p:spPr>
          <a:xfrm>
            <a:off x="2999117" y="3191470"/>
            <a:ext cx="58400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chemeClr val="tx2"/>
                </a:solidFill>
              </a:rPr>
              <a:t>July &amp; August:</a:t>
            </a:r>
          </a:p>
          <a:p>
            <a:r>
              <a:rPr lang="en-US" dirty="0">
                <a:solidFill>
                  <a:schemeClr val="tx2"/>
                </a:solidFill>
              </a:rPr>
              <a:t>Initial Real-Time Market execution and verify QSE ability to follow ERCOT frequency signals</a:t>
            </a:r>
          </a:p>
        </p:txBody>
      </p:sp>
    </p:spTree>
    <p:extLst>
      <p:ext uri="{BB962C8B-B14F-4D97-AF65-F5344CB8AC3E}">
        <p14:creationId xmlns:p14="http://schemas.microsoft.com/office/powerpoint/2010/main" val="3128828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89B765-C74B-6EA6-9040-9D810B76E0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58BCAC2-808D-9186-2868-7D125A9F302D}"/>
              </a:ext>
            </a:extLst>
          </p:cNvPr>
          <p:cNvSpPr txBox="1"/>
          <p:nvPr/>
        </p:nvSpPr>
        <p:spPr>
          <a:xfrm>
            <a:off x="40260" y="3429000"/>
            <a:ext cx="2871162" cy="2677656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Voluntary Day-Ahead Market for all QSEs will be conducted at least 2 times.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QSE can test their market submissions for Day-Ahead AS Self-Arrangement, AS Only Offers, Trades and normal submissions.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DAM participation is strongly encouraged but not required in Readiness metrics since RTC procures AS in Real-Time.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Participation includes much broader QSE population (marketers and load-only QSEs).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2671FE-D8A2-DE47-7459-81936B0B0A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A5784A8-168F-E8CF-B5BA-7525EA2FC6AB}"/>
              </a:ext>
            </a:extLst>
          </p:cNvPr>
          <p:cNvGrpSpPr/>
          <p:nvPr/>
        </p:nvGrpSpPr>
        <p:grpSpPr>
          <a:xfrm>
            <a:off x="304800" y="228600"/>
            <a:ext cx="5562600" cy="3015792"/>
            <a:chOff x="381000" y="304800"/>
            <a:chExt cx="5562600" cy="301579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5C307B8-04D5-7BDC-23A6-801CBF677A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1000" y="304800"/>
              <a:ext cx="5562600" cy="3015792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349951C-1D57-69B9-AFF1-6A8F5E013AA1}"/>
                </a:ext>
              </a:extLst>
            </p:cNvPr>
            <p:cNvSpPr/>
            <p:nvPr/>
          </p:nvSpPr>
          <p:spPr>
            <a:xfrm>
              <a:off x="533400" y="2863392"/>
              <a:ext cx="2438400" cy="4132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41D70217-D294-981E-D2F4-40DD0E9B51F1}"/>
              </a:ext>
            </a:extLst>
          </p:cNvPr>
          <p:cNvSpPr txBox="1"/>
          <p:nvPr/>
        </p:nvSpPr>
        <p:spPr>
          <a:xfrm>
            <a:off x="4876800" y="3462278"/>
            <a:ext cx="3942354" cy="230832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ERCOT and QSEs will conduct </a:t>
            </a:r>
            <a:r>
              <a:rPr lang="en-US" sz="1200" b="1" u="sng" dirty="0">
                <a:solidFill>
                  <a:schemeClr val="tx2"/>
                </a:solidFill>
              </a:rPr>
              <a:t>live-production tests</a:t>
            </a:r>
            <a:r>
              <a:rPr lang="en-US" sz="1200" dirty="0">
                <a:solidFill>
                  <a:schemeClr val="tx2"/>
                </a:solidFill>
              </a:rPr>
              <a:t> of RTC-SCED and Load Frequency Control (LFC) prior to go-live.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RTC-SCED and frequency control dispatch during the tests will be binding to manage the reliable operations of the grid for2-4 hours.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ERCOT will coordinate with QSEs on how to submit RTC offers and telemetry for Energy and AS for the two systems (current and RTC system).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ERCOT will provide a summary of the test and use analysis and engineering judgement to assess if the test was successful in controlling frequency.</a:t>
            </a:r>
          </a:p>
        </p:txBody>
      </p:sp>
      <p:sp>
        <p:nvSpPr>
          <p:cNvPr id="2" name="Arrow: Bent-Up 1">
            <a:extLst>
              <a:ext uri="{FF2B5EF4-FFF2-40B4-BE49-F238E27FC236}">
                <a16:creationId xmlns:a16="http://schemas.microsoft.com/office/drawing/2014/main" id="{C6A9E558-5B24-8693-B399-2F7C234AD037}"/>
              </a:ext>
            </a:extLst>
          </p:cNvPr>
          <p:cNvSpPr/>
          <p:nvPr/>
        </p:nvSpPr>
        <p:spPr>
          <a:xfrm rot="5400000" flipV="1">
            <a:off x="2427693" y="3614539"/>
            <a:ext cx="1811402" cy="1017917"/>
          </a:xfrm>
          <a:prstGeom prst="bentUpArrow">
            <a:avLst/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Bent-Up 5">
            <a:extLst>
              <a:ext uri="{FF2B5EF4-FFF2-40B4-BE49-F238E27FC236}">
                <a16:creationId xmlns:a16="http://schemas.microsoft.com/office/drawing/2014/main" id="{4612791D-4624-2866-3660-5E91BF592424}"/>
              </a:ext>
            </a:extLst>
          </p:cNvPr>
          <p:cNvSpPr/>
          <p:nvPr/>
        </p:nvSpPr>
        <p:spPr>
          <a:xfrm rot="5400000">
            <a:off x="3473933" y="3584060"/>
            <a:ext cx="1830956" cy="1094117"/>
          </a:xfrm>
          <a:prstGeom prst="bentUpArrow">
            <a:avLst/>
          </a:prstGeom>
          <a:solidFill>
            <a:srgbClr val="F8948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03D89C-DA69-81FB-1656-2FC180651DEC}"/>
              </a:ext>
            </a:extLst>
          </p:cNvPr>
          <p:cNvSpPr txBox="1"/>
          <p:nvPr/>
        </p:nvSpPr>
        <p:spPr>
          <a:xfrm>
            <a:off x="5387167" y="2228671"/>
            <a:ext cx="3267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chemeClr val="tx2"/>
                </a:solidFill>
              </a:rPr>
              <a:t>Sep &amp; Oct:</a:t>
            </a:r>
          </a:p>
          <a:p>
            <a:r>
              <a:rPr lang="en-US" dirty="0">
                <a:solidFill>
                  <a:schemeClr val="tx2"/>
                </a:solidFill>
              </a:rPr>
              <a:t>Required live-production test to ensure effective frequency dispatch and control.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142D4B-18CE-C072-3076-A0ACAA4B1442}"/>
              </a:ext>
            </a:extLst>
          </p:cNvPr>
          <p:cNvSpPr txBox="1"/>
          <p:nvPr/>
        </p:nvSpPr>
        <p:spPr>
          <a:xfrm>
            <a:off x="51073" y="2813624"/>
            <a:ext cx="3055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solidFill>
                  <a:schemeClr val="tx2"/>
                </a:solidFill>
              </a:rPr>
              <a:t>Sep &amp; Oct:</a:t>
            </a:r>
          </a:p>
          <a:p>
            <a:r>
              <a:rPr lang="en-US" dirty="0">
                <a:solidFill>
                  <a:schemeClr val="tx2"/>
                </a:solidFill>
              </a:rPr>
              <a:t>Optional Day-Ahead Market</a:t>
            </a:r>
          </a:p>
        </p:txBody>
      </p:sp>
    </p:spTree>
    <p:extLst>
      <p:ext uri="{BB962C8B-B14F-4D97-AF65-F5344CB8AC3E}">
        <p14:creationId xmlns:p14="http://schemas.microsoft.com/office/powerpoint/2010/main" val="728202787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Slide">
  <a:themeElements>
    <a:clrScheme name="Custom 1">
      <a:dk1>
        <a:srgbClr val="2D3338"/>
      </a:dk1>
      <a:lt1>
        <a:srgbClr val="FFFFFF"/>
      </a:lt1>
      <a:dk2>
        <a:srgbClr val="2D3338"/>
      </a:dk2>
      <a:lt2>
        <a:srgbClr val="E6EBF0"/>
      </a:lt2>
      <a:accent1>
        <a:srgbClr val="00AEC7"/>
      </a:accent1>
      <a:accent2>
        <a:srgbClr val="7C858C"/>
      </a:accent2>
      <a:accent3>
        <a:srgbClr val="2BA565"/>
      </a:accent3>
      <a:accent4>
        <a:srgbClr val="003865"/>
      </a:accent4>
      <a:accent5>
        <a:srgbClr val="685BC7"/>
      </a:accent5>
      <a:accent6>
        <a:srgbClr val="1F8B9D"/>
      </a:accent6>
      <a:hlink>
        <a:srgbClr val="0063B4"/>
      </a:hlink>
      <a:folHlink>
        <a:srgbClr val="800080"/>
      </a:folHlink>
    </a:clrScheme>
    <a:fontScheme name="H1-Aqu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orizontal Theme">
  <a:themeElements>
    <a:clrScheme name="ERCOT Brand Colors">
      <a:dk1>
        <a:srgbClr val="2D3338"/>
      </a:dk1>
      <a:lt1>
        <a:srgbClr val="FFFFFF"/>
      </a:lt1>
      <a:dk2>
        <a:srgbClr val="5B6770"/>
      </a:dk2>
      <a:lt2>
        <a:srgbClr val="E6EBF0"/>
      </a:lt2>
      <a:accent1>
        <a:srgbClr val="00AEC7"/>
      </a:accent1>
      <a:accent2>
        <a:srgbClr val="7C858C"/>
      </a:accent2>
      <a:accent3>
        <a:srgbClr val="26D07C"/>
      </a:accent3>
      <a:accent4>
        <a:srgbClr val="003865"/>
      </a:accent4>
      <a:accent5>
        <a:srgbClr val="685BC7"/>
      </a:accent5>
      <a:accent6>
        <a:srgbClr val="1F8B9D"/>
      </a:accent6>
      <a:hlink>
        <a:srgbClr val="0063B4"/>
      </a:hlink>
      <a:folHlink>
        <a:srgbClr val="800080"/>
      </a:folHlink>
    </a:clrScheme>
    <a:fontScheme name="H1-Gra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6EBF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1_Horizontal Theme">
  <a:themeElements>
    <a:clrScheme name="ERCOT Brand Colors">
      <a:dk1>
        <a:srgbClr val="2D3338"/>
      </a:dk1>
      <a:lt1>
        <a:srgbClr val="FFFFFF"/>
      </a:lt1>
      <a:dk2>
        <a:srgbClr val="5B6770"/>
      </a:dk2>
      <a:lt2>
        <a:srgbClr val="E6EBF0"/>
      </a:lt2>
      <a:accent1>
        <a:srgbClr val="00AEC7"/>
      </a:accent1>
      <a:accent2>
        <a:srgbClr val="7C858C"/>
      </a:accent2>
      <a:accent3>
        <a:srgbClr val="26D07C"/>
      </a:accent3>
      <a:accent4>
        <a:srgbClr val="003865"/>
      </a:accent4>
      <a:accent5>
        <a:srgbClr val="685BC7"/>
      </a:accent5>
      <a:accent6>
        <a:srgbClr val="1F8B9D"/>
      </a:accent6>
      <a:hlink>
        <a:srgbClr val="0063B4"/>
      </a:hlink>
      <a:folHlink>
        <a:srgbClr val="800080"/>
      </a:folHlink>
    </a:clrScheme>
    <a:fontScheme name="H1-Gra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6EBF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Henrik xmlns="1c4d59ec-3ca7-45ae-8048-ac80299584db">
      <UserInfo>
        <DisplayName/>
        <AccountId xsi:nil="true"/>
        <AccountType/>
      </UserInfo>
    </Henrik>
    <lcf76f155ced4ddcb4097134ff3c332f xmlns="1c4d59ec-3ca7-45ae-8048-ac80299584db">
      <Terms xmlns="http://schemas.microsoft.com/office/infopath/2007/PartnerControls"/>
    </lcf76f155ced4ddcb4097134ff3c332f>
    <TaxCatchAll xmlns="5e207819-3fdd-4ee3-a2f3-ad4d7cb8361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C90DCD48A7FCC408DC1127391EAAA44" ma:contentTypeVersion="16" ma:contentTypeDescription="Create a new document." ma:contentTypeScope="" ma:versionID="f4f138a7e4d7c217f775531f16d3f2b5">
  <xsd:schema xmlns:xsd="http://www.w3.org/2001/XMLSchema" xmlns:xs="http://www.w3.org/2001/XMLSchema" xmlns:p="http://schemas.microsoft.com/office/2006/metadata/properties" xmlns:ns2="1c4d59ec-3ca7-45ae-8048-ac80299584db" xmlns:ns3="5e207819-3fdd-4ee3-a2f3-ad4d7cb83613" targetNamespace="http://schemas.microsoft.com/office/2006/metadata/properties" ma:root="true" ma:fieldsID="e0ec8269fc4aae4cabeff524c01b3ae4" ns2:_="" ns3:_="">
    <xsd:import namespace="1c4d59ec-3ca7-45ae-8048-ac80299584db"/>
    <xsd:import namespace="5e207819-3fdd-4ee3-a2f3-ad4d7cb8361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Henrik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4d59ec-3ca7-45ae-8048-ac80299584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3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64174cf4-8bc1-4249-b783-7da8288d63e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Henrik" ma:index="23" nillable="true" ma:displayName="Henrik" ma:format="Dropdown" ma:list="UserInfo" ma:SharePointGroup="0" ma:internalName="Henrik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207819-3fdd-4ee3-a2f3-ad4d7cb83613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3150a7f2-253e-4017-9dce-cdccf0295658}" ma:internalName="TaxCatchAll" ma:showField="CatchAllData" ma:web="5e207819-3fdd-4ee3-a2f3-ad4d7cb8361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F18ABE5-2C97-4413-ACB0-B3080BAFCAD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A526C54-2038-4DDB-9077-84C80FF069E0}">
  <ds:schemaRefs>
    <ds:schemaRef ds:uri="http://purl.org/dc/dcmitype/"/>
    <ds:schemaRef ds:uri="http://purl.org/dc/elements/1.1/"/>
    <ds:schemaRef ds:uri="http://schemas.microsoft.com/office/2006/documentManagement/types"/>
    <ds:schemaRef ds:uri="http://schemas.microsoft.com/office/2006/metadata/properties"/>
    <ds:schemaRef ds:uri="c34af464-7aa1-4edd-9be4-83dffc1cb926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www.w3.org/XML/1998/namespace"/>
    <ds:schemaRef ds:uri="8d5ee879-813f-4fb9-b7c2-a59846c21aeb"/>
  </ds:schemaRefs>
</ds:datastoreItem>
</file>

<file path=customXml/itemProps3.xml><?xml version="1.0" encoding="utf-8"?>
<ds:datastoreItem xmlns:ds="http://schemas.openxmlformats.org/officeDocument/2006/customXml" ds:itemID="{AE25E4E5-0E69-433C-A7FC-F9719DB23CD1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24328</TotalTime>
  <Words>1934</Words>
  <Application>Microsoft Office PowerPoint</Application>
  <PresentationFormat>On-screen Show (4:3)</PresentationFormat>
  <Paragraphs>310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Aptos</vt:lpstr>
      <vt:lpstr>Arial</vt:lpstr>
      <vt:lpstr>Calibri</vt:lpstr>
      <vt:lpstr>Cover Slide</vt:lpstr>
      <vt:lpstr>Horizontal Theme</vt:lpstr>
      <vt:lpstr>1_Horizontal Theme</vt:lpstr>
      <vt:lpstr>PowerPoint Presentation</vt:lpstr>
      <vt:lpstr>Outline</vt:lpstr>
      <vt:lpstr>RTCBTF Issues List</vt:lpstr>
      <vt:lpstr>Summary and Timeline of NPRRs</vt:lpstr>
      <vt:lpstr>RTC+B Scope</vt:lpstr>
      <vt:lpstr>PowerPoint Presentation</vt:lpstr>
      <vt:lpstr>PowerPoint Presentation</vt:lpstr>
      <vt:lpstr>PowerPoint Presentation</vt:lpstr>
      <vt:lpstr>PowerPoint Presentation</vt:lpstr>
      <vt:lpstr>Weekly Market Trials update</vt:lpstr>
      <vt:lpstr>PowerPoint Presentation</vt:lpstr>
      <vt:lpstr>Scorecard 1 for  Handbook 1- Market submissions: </vt:lpstr>
      <vt:lpstr>Scorecard 2A for  Handbook 2-  100% of ICCP Telemetry  points added by QSE: </vt:lpstr>
      <vt:lpstr>Scorecard 2B for  Handbook 2- Telemetry checkout  meetings completed  with ERCOT staff  for sample of live  data transfer  capability </vt:lpstr>
      <vt:lpstr>PowerPoint Presentation</vt:lpstr>
      <vt:lpstr>July/August Market Trials Summary</vt:lpstr>
      <vt:lpstr>July/August Market Trials Summary</vt:lpstr>
      <vt:lpstr>Scorecard 3A for  Handbook 3- Market submissions: </vt:lpstr>
      <vt:lpstr>Scorecard 3B for  Handbook 3-  Acceptable Telemetry point  values received by ERCOT  for active resources. </vt:lpstr>
      <vt:lpstr>Scorecard 4 for  Handbook 4- QSEs demonstrate  ability to follow UDSP  in coordinated test with ERCOT </vt:lpstr>
      <vt:lpstr>Market Trials OD Summary 07-22-2025 (9am – 5pm)</vt:lpstr>
      <vt:lpstr>System Lambda (plus Adders)</vt:lpstr>
      <vt:lpstr>Ancillary Service Prices</vt:lpstr>
      <vt:lpstr>AS Awards* Summary by Resource Type</vt:lpstr>
      <vt:lpstr>AS Awards* Summary by Resource Type</vt:lpstr>
      <vt:lpstr>SPP by Hub and Competitive Load Zone</vt:lpstr>
      <vt:lpstr>Market Trials OD Summary 07-24-2025 (9am – 5pm)</vt:lpstr>
      <vt:lpstr>System Lambda (plus Adders)</vt:lpstr>
      <vt:lpstr>Ancillary Service Prices</vt:lpstr>
      <vt:lpstr>AS Awards* by Resource Type</vt:lpstr>
      <vt:lpstr>AS Awards* by Resource Type</vt:lpstr>
      <vt:lpstr>SPP by Hub and Competitive Load Zone</vt:lpstr>
      <vt:lpstr>Market Trials known issues/updates</vt:lpstr>
      <vt:lpstr>PowerPoint Presentation</vt:lpstr>
      <vt:lpstr>RTCBTF Discussions:</vt:lpstr>
      <vt:lpstr>What is coming to TAC in August:</vt:lpstr>
    </vt:vector>
  </TitlesOfParts>
  <Company>The Electric Reliability Council of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Tom Kleckner</cp:lastModifiedBy>
  <cp:revision>644</cp:revision>
  <cp:lastPrinted>2017-10-10T21:31:05Z</cp:lastPrinted>
  <dcterms:created xsi:type="dcterms:W3CDTF">2016-01-21T15:20:31Z</dcterms:created>
  <dcterms:modified xsi:type="dcterms:W3CDTF">2025-08-03T14:18:37Z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0x0101000C90DCD48A7FCC408DC1127391EAAA44</vt:lpwstr>
  </property>
  <property fmtid="{D5CDD505-2E9C-101B-9397-08002B2CF9AE}" pid="3" name="MSIP_Label_7084cbda-52b8-46fb-a7b7-cb5bd465ed85_Enabled">
    <vt:lpwstr>true</vt:lpwstr>
  </property>
  <property fmtid="{D5CDD505-2E9C-101B-9397-08002B2CF9AE}" pid="4" name="MSIP_Label_7084cbda-52b8-46fb-a7b7-cb5bd465ed85_ActionId">
    <vt:lpwstr>c62e7908-7660-43a6-b1c8-5c5c95dc1f11</vt:lpwstr>
  </property>
  <property fmtid="{D5CDD505-2E9C-101B-9397-08002B2CF9AE}" pid="5" name="MSIP_Label_7084cbda-52b8-46fb-a7b7-cb5bd465ed85_SetDate">
    <vt:lpwstr>2023-05-09T20:19:39Z</vt:lpwstr>
  </property>
  <property fmtid="{D5CDD505-2E9C-101B-9397-08002B2CF9AE}" pid="6" name="MSIP_Label_7084cbda-52b8-46fb-a7b7-cb5bd465ed85_Name">
    <vt:lpwstr>Internal</vt:lpwstr>
  </property>
  <property fmtid="{D5CDD505-2E9C-101B-9397-08002B2CF9AE}" pid="7" name="MSIP_Label_7084cbda-52b8-46fb-a7b7-cb5bd465ed85_ContentBits">
    <vt:lpwstr>0</vt:lpwstr>
  </property>
  <property fmtid="{D5CDD505-2E9C-101B-9397-08002B2CF9AE}" pid="8" name="MSIP_Label_7084cbda-52b8-46fb-a7b7-cb5bd465ed85_SiteId">
    <vt:lpwstr>0afb747d-bff7-4596-a9fc-950ef9e0ec45</vt:lpwstr>
  </property>
  <property fmtid="{D5CDD505-2E9C-101B-9397-08002B2CF9AE}" pid="9" name="MSIP_Label_7084cbda-52b8-46fb-a7b7-cb5bd465ed85_Method">
    <vt:lpwstr>Standard</vt:lpwstr>
  </property>
</Properties>
</file>