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 id="2147483761" r:id="rId5"/>
  </p:sldMasterIdLst>
  <p:notesMasterIdLst>
    <p:notesMasterId r:id="rId24"/>
  </p:notesMasterIdLst>
  <p:handoutMasterIdLst>
    <p:handoutMasterId r:id="rId25"/>
  </p:handoutMasterIdLst>
  <p:sldIdLst>
    <p:sldId id="308" r:id="rId6"/>
    <p:sldId id="259" r:id="rId7"/>
    <p:sldId id="292" r:id="rId8"/>
    <p:sldId id="266" r:id="rId9"/>
    <p:sldId id="393" r:id="rId10"/>
    <p:sldId id="395" r:id="rId11"/>
    <p:sldId id="406" r:id="rId12"/>
    <p:sldId id="345" r:id="rId13"/>
    <p:sldId id="411" r:id="rId14"/>
    <p:sldId id="407" r:id="rId15"/>
    <p:sldId id="433" r:id="rId16"/>
    <p:sldId id="412" r:id="rId17"/>
    <p:sldId id="408" r:id="rId18"/>
    <p:sldId id="422" r:id="rId19"/>
    <p:sldId id="413" r:id="rId20"/>
    <p:sldId id="429" r:id="rId21"/>
    <p:sldId id="430" r:id="rId22"/>
    <p:sldId id="434" r:id="rId23"/>
  </p:sldIdLst>
  <p:sldSz cx="12192000" cy="6858000"/>
  <p:notesSz cx="7010400" cy="9296400"/>
  <p:custShowLst>
    <p:custShow name="Intro Slides"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25C045-9CF1-EE92-BE4C-BFA35533F4FD}" name="Luke Incorvaia" initials="LI" userId="S::lincorvaia@spp.org::334c8c75-446f-407d-8e8d-4484ac683e87" providerId="AD"/>
  <p188:author id="{122C524C-C5A0-74AE-047B-86341DB38389}" name="Brad Johnston" initials="BJ" userId="S::bjohnston@spp.org::feb9f2e2-cbcf-46a1-8818-281e4d088461" providerId="AD"/>
  <p188:author id="{4295A462-4BB8-F8B5-566A-EC8AD7F3873A}" name="Southwest Power Pool" initials="SPP" userId="Southwest Power Pool" providerId="None"/>
  <p188:author id="{6E99337D-8BE9-1CF4-9EB1-673B072DEA57}" name="Carman Ruder" initials="CLR" userId="Carman Ruder" providerId="None"/>
  <p188:author id="{AB45DC92-87D6-C566-80B2-5AFA8ED269DC}" name="Carrie Simpson" initials="CS" userId="S::csimpson@spp.org::386de3ff-99df-4ad3-a266-54220c0f7e9a" providerId="AD"/>
  <p188:author id="{D3A57B9D-E3A9-BFE7-FA51-4DD0DAC012C7}" name="Carrie Dixon" initials="CD" userId="S::cdixon@spp.org::23015aaa-2e78-4c3d-8eeb-81b86d1a8d93" providerId="AD"/>
  <p188:author id="{D1FC98E1-9693-AA4E-7236-0541506D7FBA}" name="Gentry Crowson" initials="GC" userId="S::gtcrowson@spp.org::6a4c0fd2-8e7a-4e9d-b2e9-94325a8b8d8c" providerId="AD"/>
  <p188:author id="{CA7EFDFC-29B8-FFFC-27EB-398F8A023720}" name="Drew McGilvray" initials="DM" userId="Drew McGilvray"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4752B"/>
    <a:srgbClr val="AB0D24"/>
    <a:srgbClr val="C10F28"/>
    <a:srgbClr val="F9F5B6"/>
    <a:srgbClr val="FBAB18"/>
    <a:srgbClr val="D9112E"/>
    <a:srgbClr val="ED1332"/>
    <a:srgbClr val="CF102D"/>
    <a:srgbClr val="CA10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4DAA96-A4ED-4F95-BE2B-E5907CC461DC}" v="3" dt="2026-01-02T21:45:40.2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138" y="27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EF35AF5-4935-4BB8-8F34-D7DDDE5CEAC5}" type="datetimeFigureOut">
              <a:rPr lang="en-US" smtClean="0"/>
              <a:t>1/8/2026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C418DCC-7D75-4CEA-9450-03C0852D97C5}" type="slidenum">
              <a:rPr lang="en-US" smtClean="0"/>
              <a:t>‹#›</a:t>
            </a:fld>
            <a:endParaRPr lang="en-US"/>
          </a:p>
        </p:txBody>
      </p:sp>
    </p:spTree>
    <p:extLst>
      <p:ext uri="{BB962C8B-B14F-4D97-AF65-F5344CB8AC3E}">
        <p14:creationId xmlns:p14="http://schemas.microsoft.com/office/powerpoint/2010/main" val="1199855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31CA914-5900-4E26-9B8A-24335DD36EB1}" type="datetimeFigureOut">
              <a:rPr lang="en-US" smtClean="0"/>
              <a:t>1/8/2026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61673A0-9730-427B-BB97-18C0C28887E4}" type="slidenum">
              <a:rPr lang="en-US" smtClean="0"/>
              <a:t>‹#›</a:t>
            </a:fld>
            <a:endParaRPr lang="en-US"/>
          </a:p>
        </p:txBody>
      </p:sp>
    </p:spTree>
    <p:extLst>
      <p:ext uri="{BB962C8B-B14F-4D97-AF65-F5344CB8AC3E}">
        <p14:creationId xmlns:p14="http://schemas.microsoft.com/office/powerpoint/2010/main" val="195487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1673A0-9730-427B-BB97-18C0C28887E4}" type="slidenum">
              <a:rPr lang="en-US" smtClean="0"/>
              <a:t>1</a:t>
            </a:fld>
            <a:endParaRPr lang="en-US"/>
          </a:p>
        </p:txBody>
      </p:sp>
    </p:spTree>
    <p:extLst>
      <p:ext uri="{BB962C8B-B14F-4D97-AF65-F5344CB8AC3E}">
        <p14:creationId xmlns:p14="http://schemas.microsoft.com/office/powerpoint/2010/main" val="4073367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68F87-DA14-EB08-7746-07850C6086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40959-0AB4-8666-CD17-3B2419535A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6B40D8-1943-FD57-BFA8-E93B6D90848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FED9450-AAA6-6BFC-AE2E-90478CA3AD2F}"/>
              </a:ext>
            </a:extLst>
          </p:cNvPr>
          <p:cNvSpPr>
            <a:spLocks noGrp="1"/>
          </p:cNvSpPr>
          <p:nvPr>
            <p:ph type="sldNum" sz="quarter" idx="5"/>
          </p:nvPr>
        </p:nvSpPr>
        <p:spPr/>
        <p:txBody>
          <a:bodyPr/>
          <a:lstStyle/>
          <a:p>
            <a:fld id="{061673A0-9730-427B-BB97-18C0C28887E4}" type="slidenum">
              <a:rPr lang="en-US" smtClean="0"/>
              <a:t>14</a:t>
            </a:fld>
            <a:endParaRPr lang="en-US"/>
          </a:p>
        </p:txBody>
      </p:sp>
    </p:spTree>
    <p:extLst>
      <p:ext uri="{BB962C8B-B14F-4D97-AF65-F5344CB8AC3E}">
        <p14:creationId xmlns:p14="http://schemas.microsoft.com/office/powerpoint/2010/main" val="2739555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8EFED-8C59-1861-B71B-A78B20913B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7FBFDA-A7EE-FE79-529B-BE9E9DA776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5ACCD5-59F7-EA67-0E72-1AF47855B0C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96E529F-03A8-E614-0DED-A7735A32795F}"/>
              </a:ext>
            </a:extLst>
          </p:cNvPr>
          <p:cNvSpPr>
            <a:spLocks noGrp="1"/>
          </p:cNvSpPr>
          <p:nvPr>
            <p:ph type="sldNum" sz="quarter" idx="5"/>
          </p:nvPr>
        </p:nvSpPr>
        <p:spPr/>
        <p:txBody>
          <a:bodyPr/>
          <a:lstStyle/>
          <a:p>
            <a:fld id="{061673A0-9730-427B-BB97-18C0C28887E4}" type="slidenum">
              <a:rPr lang="en-US" smtClean="0"/>
              <a:t>15</a:t>
            </a:fld>
            <a:endParaRPr lang="en-US"/>
          </a:p>
        </p:txBody>
      </p:sp>
    </p:spTree>
    <p:extLst>
      <p:ext uri="{BB962C8B-B14F-4D97-AF65-F5344CB8AC3E}">
        <p14:creationId xmlns:p14="http://schemas.microsoft.com/office/powerpoint/2010/main" val="1868641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CCFCD-1C67-08E8-083D-D0AA4A051C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132999-CDAC-4B40-4F9A-8FA4DC0BA2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0EA5F7-9988-0147-6B0F-5650A846953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E6623D1-5901-E18A-FBA6-B49EF9F3567A}"/>
              </a:ext>
            </a:extLst>
          </p:cNvPr>
          <p:cNvSpPr>
            <a:spLocks noGrp="1"/>
          </p:cNvSpPr>
          <p:nvPr>
            <p:ph type="sldNum" sz="quarter" idx="5"/>
          </p:nvPr>
        </p:nvSpPr>
        <p:spPr/>
        <p:txBody>
          <a:bodyPr/>
          <a:lstStyle/>
          <a:p>
            <a:fld id="{061673A0-9730-427B-BB97-18C0C28887E4}" type="slidenum">
              <a:rPr lang="en-US" smtClean="0"/>
              <a:t>17</a:t>
            </a:fld>
            <a:endParaRPr lang="en-US"/>
          </a:p>
        </p:txBody>
      </p:sp>
    </p:spTree>
    <p:extLst>
      <p:ext uri="{BB962C8B-B14F-4D97-AF65-F5344CB8AC3E}">
        <p14:creationId xmlns:p14="http://schemas.microsoft.com/office/powerpoint/2010/main" val="457030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1A9C4-C786-EB98-5123-2E39B3C72B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4DA136-D862-D1A8-EE60-02118DF86C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505325-4D4E-0F3C-0CAA-A3B3B7BF4E8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ABC6B94-861B-E944-F9CC-D39F6A68B0FD}"/>
              </a:ext>
            </a:extLst>
          </p:cNvPr>
          <p:cNvSpPr>
            <a:spLocks noGrp="1"/>
          </p:cNvSpPr>
          <p:nvPr>
            <p:ph type="sldNum" sz="quarter" idx="5"/>
          </p:nvPr>
        </p:nvSpPr>
        <p:spPr/>
        <p:txBody>
          <a:bodyPr/>
          <a:lstStyle/>
          <a:p>
            <a:fld id="{061673A0-9730-427B-BB97-18C0C28887E4}" type="slidenum">
              <a:rPr lang="en-US" smtClean="0"/>
              <a:t>18</a:t>
            </a:fld>
            <a:endParaRPr lang="en-US"/>
          </a:p>
        </p:txBody>
      </p:sp>
    </p:spTree>
    <p:extLst>
      <p:ext uri="{BB962C8B-B14F-4D97-AF65-F5344CB8AC3E}">
        <p14:creationId xmlns:p14="http://schemas.microsoft.com/office/powerpoint/2010/main" val="3844419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1213" y="1220788"/>
            <a:ext cx="5856287" cy="3294062"/>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44788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5351BF-B251-4094-8875-F71F70E900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0785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62A57-A002-8AE4-9EB1-F0EAA52765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25D85D-B036-A741-94EA-4106D8E9E4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BE0280-3839-9925-049B-BA4FCC985D9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D96081D-C2F3-FEA3-C0C2-A5CBFC0E8CCF}"/>
              </a:ext>
            </a:extLst>
          </p:cNvPr>
          <p:cNvSpPr>
            <a:spLocks noGrp="1"/>
          </p:cNvSpPr>
          <p:nvPr>
            <p:ph type="sldNum" sz="quarter" idx="5"/>
          </p:nvPr>
        </p:nvSpPr>
        <p:spPr/>
        <p:txBody>
          <a:bodyPr/>
          <a:lstStyle/>
          <a:p>
            <a:fld id="{061673A0-9730-427B-BB97-18C0C28887E4}" type="slidenum">
              <a:rPr lang="en-US" smtClean="0"/>
              <a:t>5</a:t>
            </a:fld>
            <a:endParaRPr lang="en-US"/>
          </a:p>
        </p:txBody>
      </p:sp>
    </p:spTree>
    <p:extLst>
      <p:ext uri="{BB962C8B-B14F-4D97-AF65-F5344CB8AC3E}">
        <p14:creationId xmlns:p14="http://schemas.microsoft.com/office/powerpoint/2010/main" val="2239521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11A54-ED45-B36C-039C-99AE399223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6AF9D9-9031-68D7-4091-B86FAC4411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98BCB7-EE01-E5B9-BFC3-60631F35BE7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A344A1-080B-6146-7C3A-78BBE85A7C8A}"/>
              </a:ext>
            </a:extLst>
          </p:cNvPr>
          <p:cNvSpPr>
            <a:spLocks noGrp="1"/>
          </p:cNvSpPr>
          <p:nvPr>
            <p:ph type="sldNum" sz="quarter" idx="5"/>
          </p:nvPr>
        </p:nvSpPr>
        <p:spPr/>
        <p:txBody>
          <a:bodyPr/>
          <a:lstStyle/>
          <a:p>
            <a:fld id="{061673A0-9730-427B-BB97-18C0C28887E4}" type="slidenum">
              <a:rPr lang="en-US" smtClean="0"/>
              <a:t>6</a:t>
            </a:fld>
            <a:endParaRPr lang="en-US"/>
          </a:p>
        </p:txBody>
      </p:sp>
    </p:spTree>
    <p:extLst>
      <p:ext uri="{BB962C8B-B14F-4D97-AF65-F5344CB8AC3E}">
        <p14:creationId xmlns:p14="http://schemas.microsoft.com/office/powerpoint/2010/main" val="3126834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1673A0-9730-427B-BB97-18C0C28887E4}" type="slidenum">
              <a:rPr lang="en-US" smtClean="0"/>
              <a:t>8</a:t>
            </a:fld>
            <a:endParaRPr lang="en-US"/>
          </a:p>
        </p:txBody>
      </p:sp>
    </p:spTree>
    <p:extLst>
      <p:ext uri="{BB962C8B-B14F-4D97-AF65-F5344CB8AC3E}">
        <p14:creationId xmlns:p14="http://schemas.microsoft.com/office/powerpoint/2010/main" val="1495711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728314-D982-68BC-9EB3-4569F4D316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0617B9-CE0C-A852-0696-400721E542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E73337-C8C2-040D-2FE5-C057143AC18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4119A9E-59FB-C80D-73C7-110A9834440F}"/>
              </a:ext>
            </a:extLst>
          </p:cNvPr>
          <p:cNvSpPr>
            <a:spLocks noGrp="1"/>
          </p:cNvSpPr>
          <p:nvPr>
            <p:ph type="sldNum" sz="quarter" idx="5"/>
          </p:nvPr>
        </p:nvSpPr>
        <p:spPr/>
        <p:txBody>
          <a:bodyPr/>
          <a:lstStyle/>
          <a:p>
            <a:fld id="{061673A0-9730-427B-BB97-18C0C28887E4}" type="slidenum">
              <a:rPr lang="en-US" smtClean="0"/>
              <a:t>9</a:t>
            </a:fld>
            <a:endParaRPr lang="en-US"/>
          </a:p>
        </p:txBody>
      </p:sp>
    </p:spTree>
    <p:extLst>
      <p:ext uri="{BB962C8B-B14F-4D97-AF65-F5344CB8AC3E}">
        <p14:creationId xmlns:p14="http://schemas.microsoft.com/office/powerpoint/2010/main" val="1841527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13FC3-1FF0-CA6A-AF88-4B748AF49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04E07A-9AD6-AFC4-002D-820CCD10E8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2904F9-2498-2582-F071-CD2B9DEA573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9479E84-2CA1-1868-A7E7-1D2076FFCF94}"/>
              </a:ext>
            </a:extLst>
          </p:cNvPr>
          <p:cNvSpPr>
            <a:spLocks noGrp="1"/>
          </p:cNvSpPr>
          <p:nvPr>
            <p:ph type="sldNum" sz="quarter" idx="5"/>
          </p:nvPr>
        </p:nvSpPr>
        <p:spPr/>
        <p:txBody>
          <a:bodyPr/>
          <a:lstStyle/>
          <a:p>
            <a:fld id="{061673A0-9730-427B-BB97-18C0C28887E4}" type="slidenum">
              <a:rPr lang="en-US" smtClean="0"/>
              <a:t>11</a:t>
            </a:fld>
            <a:endParaRPr lang="en-US"/>
          </a:p>
        </p:txBody>
      </p:sp>
    </p:spTree>
    <p:extLst>
      <p:ext uri="{BB962C8B-B14F-4D97-AF65-F5344CB8AC3E}">
        <p14:creationId xmlns:p14="http://schemas.microsoft.com/office/powerpoint/2010/main" val="68220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0C86D-6591-2B29-E4D6-8ED641778E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B37A00-8AAA-5890-B426-522E1A7614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759B7B-FF49-E5E4-2B5F-8DDBBE2C6F5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F2CB64-C759-22F1-DCAD-F72BECBDC196}"/>
              </a:ext>
            </a:extLst>
          </p:cNvPr>
          <p:cNvSpPr>
            <a:spLocks noGrp="1"/>
          </p:cNvSpPr>
          <p:nvPr>
            <p:ph type="sldNum" sz="quarter" idx="5"/>
          </p:nvPr>
        </p:nvSpPr>
        <p:spPr/>
        <p:txBody>
          <a:bodyPr/>
          <a:lstStyle/>
          <a:p>
            <a:fld id="{061673A0-9730-427B-BB97-18C0C28887E4}" type="slidenum">
              <a:rPr lang="en-US" smtClean="0"/>
              <a:t>12</a:t>
            </a:fld>
            <a:endParaRPr lang="en-US"/>
          </a:p>
        </p:txBody>
      </p:sp>
    </p:spTree>
    <p:extLst>
      <p:ext uri="{BB962C8B-B14F-4D97-AF65-F5344CB8AC3E}">
        <p14:creationId xmlns:p14="http://schemas.microsoft.com/office/powerpoint/2010/main" val="214395050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Slide (OPTIONAL)">
    <p:bg>
      <p:bgPr>
        <a:solidFill>
          <a:srgbClr val="CF102D"/>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94" y="-1"/>
            <a:ext cx="12195694" cy="6858001"/>
          </a:xfrm>
          <a:prstGeom prst="rect">
            <a:avLst/>
          </a:prstGeom>
        </p:spPr>
      </p:pic>
      <p:sp>
        <p:nvSpPr>
          <p:cNvPr id="13" name="Freeform 12"/>
          <p:cNvSpPr/>
          <p:nvPr userDrawn="1"/>
        </p:nvSpPr>
        <p:spPr bwMode="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8"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rgbClr val="CF102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userDrawn="1"/>
        </p:nvSpPr>
        <p:spPr bwMode="white">
          <a:xfrm>
            <a:off x="4211237" y="6390804"/>
            <a:ext cx="1833837" cy="276999"/>
          </a:xfrm>
          <a:prstGeom prst="rect">
            <a:avLst/>
          </a:prstGeom>
          <a:noFill/>
        </p:spPr>
        <p:txBody>
          <a:bodyPr wrap="square" rtlCol="0">
            <a:spAutoFit/>
          </a:bodyPr>
          <a:lstStyle/>
          <a:p>
            <a:r>
              <a:rPr lang="en-US" sz="1200" err="1">
                <a:latin typeface="Segoe UI Semilight" panose="020B0402040204020203" pitchFamily="34" charset="0"/>
                <a:cs typeface="Segoe UI Semilight" panose="020B0402040204020203" pitchFamily="34" charset="0"/>
              </a:rPr>
              <a:t>SouthwestPowerPool</a:t>
            </a:r>
            <a:endParaRPr lang="en-US" sz="1200">
              <a:latin typeface="Segoe UI Semilight" panose="020B0402040204020203" pitchFamily="34" charset="0"/>
              <a:cs typeface="Segoe UI Semilight" panose="020B0402040204020203" pitchFamily="34" charset="0"/>
            </a:endParaRPr>
          </a:p>
        </p:txBody>
      </p:sp>
      <p:sp>
        <p:nvSpPr>
          <p:cNvPr id="16" name="TextBox 15"/>
          <p:cNvSpPr txBox="1"/>
          <p:nvPr userDrawn="1"/>
        </p:nvSpPr>
        <p:spPr bwMode="white">
          <a:xfrm>
            <a:off x="6380514" y="6376351"/>
            <a:ext cx="979933" cy="276999"/>
          </a:xfrm>
          <a:prstGeom prst="rect">
            <a:avLst/>
          </a:prstGeom>
          <a:noFill/>
        </p:spPr>
        <p:txBody>
          <a:bodyPr wrap="square" rtlCol="0">
            <a:spAutoFit/>
          </a:bodyPr>
          <a:lstStyle/>
          <a:p>
            <a:r>
              <a:rPr lang="en-US" sz="1200" err="1">
                <a:latin typeface="Segoe UI Semilight" panose="020B0402040204020203" pitchFamily="34" charset="0"/>
                <a:cs typeface="Segoe UI Semilight" panose="020B0402040204020203" pitchFamily="34" charset="0"/>
              </a:rPr>
              <a:t>SPPorg</a:t>
            </a:r>
            <a:endParaRPr lang="en-US" sz="1200">
              <a:latin typeface="Segoe UI Semilight" panose="020B0402040204020203" pitchFamily="34" charset="0"/>
              <a:cs typeface="Segoe UI Semilight" panose="020B0402040204020203" pitchFamily="34" charset="0"/>
            </a:endParaRPr>
          </a:p>
        </p:txBody>
      </p:sp>
      <p:sp>
        <p:nvSpPr>
          <p:cNvPr id="17" name="TextBox 16"/>
          <p:cNvSpPr txBox="1"/>
          <p:nvPr userDrawn="1"/>
        </p:nvSpPr>
        <p:spPr bwMode="white">
          <a:xfrm>
            <a:off x="7585616" y="6376351"/>
            <a:ext cx="1929074" cy="276999"/>
          </a:xfrm>
          <a:prstGeom prst="rect">
            <a:avLst/>
          </a:prstGeom>
          <a:noFill/>
        </p:spPr>
        <p:txBody>
          <a:bodyPr wrap="square" rtlCol="0">
            <a:spAutoFit/>
          </a:bodyPr>
          <a:lstStyle/>
          <a:p>
            <a:r>
              <a:rPr lang="en-US" sz="1200">
                <a:latin typeface="Segoe UI Semilight" panose="020B0402040204020203" pitchFamily="34" charset="0"/>
                <a:cs typeface="Segoe UI Semilight" panose="020B0402040204020203" pitchFamily="34" charset="0"/>
              </a:rPr>
              <a:t>southwest-power-pool</a:t>
            </a:r>
          </a:p>
        </p:txBody>
      </p:sp>
      <p:pic>
        <p:nvPicPr>
          <p:cNvPr id="18" name="Picture 1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27962" y="6394208"/>
            <a:ext cx="269235" cy="269235"/>
          </a:xfrm>
          <a:prstGeom prst="rect">
            <a:avLst/>
          </a:prstGeom>
        </p:spPr>
      </p:pic>
      <p:pic>
        <p:nvPicPr>
          <p:cNvPr id="19" name="Picture 1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75298" y="6380816"/>
            <a:ext cx="297489" cy="297489"/>
          </a:xfrm>
          <a:prstGeom prst="rect">
            <a:avLst/>
          </a:prstGeom>
        </p:spPr>
      </p:pic>
      <p:pic>
        <p:nvPicPr>
          <p:cNvPr id="20" name="Picture 19"/>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294547" y="6366090"/>
            <a:ext cx="307777" cy="307777"/>
          </a:xfrm>
          <a:prstGeom prst="rect">
            <a:avLst/>
          </a:prstGeom>
        </p:spPr>
      </p:pic>
      <p:sp>
        <p:nvSpPr>
          <p:cNvPr id="21" name="Rectangle 1"/>
          <p:cNvSpPr>
            <a:spLocks noChangeArrowheads="1"/>
          </p:cNvSpPr>
          <p:nvPr userDrawn="1"/>
        </p:nvSpPr>
        <p:spPr bwMode="white">
          <a:xfrm>
            <a:off x="1225568" y="6268705"/>
            <a:ext cx="252898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1" u="none" strike="noStrike" cap="none" normalizeH="0" baseline="0">
              <a:ln>
                <a:noFill/>
              </a:ln>
              <a:solidFill>
                <a:srgbClr val="000000"/>
              </a:solidFill>
              <a:effectLst/>
              <a:latin typeface="Segoe UI Semilight" panose="020B0402040204020203" pitchFamily="34" charset="0"/>
              <a:cs typeface="Segoe UI Semilight" panose="020B04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a:ln>
                  <a:noFill/>
                </a:ln>
                <a:solidFill>
                  <a:srgbClr val="FFFFFF"/>
                </a:solidFill>
                <a:effectLst/>
                <a:latin typeface="Segoe UI Semilight" panose="020B0402040204020203" pitchFamily="34" charset="0"/>
                <a:cs typeface="Segoe UI Semilight" panose="020B0402040204020203" pitchFamily="34" charset="0"/>
              </a:rPr>
              <a:t>Working together to responsibly and economically keep the lights on today and in the future.</a:t>
            </a:r>
          </a:p>
        </p:txBody>
      </p:sp>
      <p:pic>
        <p:nvPicPr>
          <p:cNvPr id="22" name="Picture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466858" y="5500688"/>
            <a:ext cx="2692082" cy="1416566"/>
          </a:xfrm>
          <a:prstGeom prst="rect">
            <a:avLst/>
          </a:prstGeom>
        </p:spPr>
      </p:pic>
      <p:pic>
        <p:nvPicPr>
          <p:cNvPr id="5" name="Picture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1419" y="2707481"/>
            <a:ext cx="7234906" cy="1446981"/>
          </a:xfrm>
          <a:prstGeom prst="rect">
            <a:avLst/>
          </a:prstGeom>
        </p:spPr>
      </p:pic>
      <p:pic>
        <p:nvPicPr>
          <p:cNvPr id="27" name="Picture 26"/>
          <p:cNvPicPr>
            <a:picLocks noChangeAspect="1"/>
          </p:cNvPicPr>
          <p:nvPr userDrawn="1"/>
        </p:nvPicPr>
        <p:blipFill rotWithShape="1">
          <a:blip r:embed="rId8" cstate="print">
            <a:extLst>
              <a:ext uri="{28A0092B-C50C-407E-A947-70E740481C1C}">
                <a14:useLocalDpi xmlns:a14="http://schemas.microsoft.com/office/drawing/2010/main" val="0"/>
              </a:ext>
            </a:extLst>
          </a:blip>
          <a:srcRect l="7523" t="16440" r="56505" b="23138"/>
          <a:stretch/>
        </p:blipFill>
        <p:spPr>
          <a:xfrm>
            <a:off x="257173" y="6443746"/>
            <a:ext cx="414336" cy="239336"/>
          </a:xfrm>
          <a:prstGeom prst="rect">
            <a:avLst/>
          </a:prstGeom>
        </p:spPr>
      </p:pic>
    </p:spTree>
    <p:extLst>
      <p:ext uri="{BB962C8B-B14F-4D97-AF65-F5344CB8AC3E}">
        <p14:creationId xmlns:p14="http://schemas.microsoft.com/office/powerpoint/2010/main" val="255501539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8B47EF-2ACA-4A53-9CA3-46A7C8033480}" type="datetimeFigureOut">
              <a:rPr lang="en-US" smtClean="0"/>
              <a:t>1/8/2026</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46090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Only with No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937158" y="570452"/>
            <a:ext cx="10058401" cy="58774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B47EF-2ACA-4A53-9CA3-46A7C8033480}" type="datetimeFigureOut">
              <a:rPr lang="en-US" smtClean="0"/>
              <a:t>1/8/2026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81696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B47EF-2ACA-4A53-9CA3-46A7C8033480}" type="datetimeFigureOut">
              <a:rPr lang="en-US" smtClean="0"/>
              <a:t>1/8/2026</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10113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Page Graphic">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12192000" cy="6858000"/>
          </a:xfrm>
        </p:spPr>
        <p:txBody>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F98B47EF-2ACA-4A53-9CA3-46A7C8033480}" type="datetimeFigureOut">
              <a:rPr lang="en-US" smtClean="0"/>
              <a:t>1/8/2026</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txBox="1">
            <a:spLocks/>
          </p:cNvSpPr>
          <p:nvPr userDrawn="1"/>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111134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Page Graphic with Body Text">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12192000" cy="6858000"/>
          </a:xfrm>
        </p:spPr>
        <p:txBody>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F98B47EF-2ACA-4A53-9CA3-46A7C8033480}" type="datetimeFigureOut">
              <a:rPr lang="en-US" smtClean="0"/>
              <a:t>1/8/2026</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txBox="1">
            <a:spLocks/>
          </p:cNvSpPr>
          <p:nvPr userDrawn="1"/>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Content Placeholder 2"/>
          <p:cNvSpPr>
            <a:spLocks noGrp="1"/>
          </p:cNvSpPr>
          <p:nvPr>
            <p:ph idx="1"/>
          </p:nvPr>
        </p:nvSpPr>
        <p:spPr>
          <a:xfrm>
            <a:off x="937158" y="1597688"/>
            <a:ext cx="10058401" cy="4850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0941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844" y="564204"/>
            <a:ext cx="4159182" cy="1214354"/>
          </a:xfrm>
        </p:spPr>
        <p:txBody>
          <a:bodyPr anchor="ctr">
            <a:normAutofit/>
          </a:bodyPr>
          <a:lstStyle>
            <a:lvl1pPr>
              <a:defRPr sz="3200"/>
            </a:lvl1pPr>
          </a:lstStyle>
          <a:p>
            <a:r>
              <a:rPr lang="en-US"/>
              <a:t>Click to edit Master title style</a:t>
            </a:r>
          </a:p>
        </p:txBody>
      </p:sp>
      <p:sp>
        <p:nvSpPr>
          <p:cNvPr id="3" name="Content Placeholder 2"/>
          <p:cNvSpPr>
            <a:spLocks noGrp="1"/>
          </p:cNvSpPr>
          <p:nvPr>
            <p:ph idx="1"/>
          </p:nvPr>
        </p:nvSpPr>
        <p:spPr>
          <a:xfrm>
            <a:off x="5183187" y="564204"/>
            <a:ext cx="6392727" cy="5729591"/>
          </a:xfrm>
        </p:spPr>
        <p:txBody>
          <a:bodyPr>
            <a:normAutofit/>
          </a:bodyPr>
          <a:lstStyle>
            <a:lvl1pPr>
              <a:spcBef>
                <a:spcPts val="0"/>
              </a:spcBef>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2844" y="1848113"/>
            <a:ext cx="4159181" cy="4445683"/>
          </a:xfrm>
        </p:spPr>
        <p:txBody>
          <a:bodyPr>
            <a:normAutofit/>
          </a:bodyPr>
          <a:lstStyle>
            <a:lvl1pPr marL="0" indent="0">
              <a:buNone/>
              <a:defRPr sz="2400" cap="none"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B47EF-2ACA-4A53-9CA3-46A7C8033480}" type="datetimeFigureOut">
              <a:rPr lang="en-US" smtClean="0"/>
              <a:t>1/8/2026</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42719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843" y="554478"/>
            <a:ext cx="4688205" cy="1193936"/>
          </a:xfrm>
        </p:spPr>
        <p:txBody>
          <a:bodyPr anchor="ctr">
            <a:normAutofit/>
          </a:bodyPr>
          <a:lstStyle>
            <a:lvl1pPr>
              <a:defRPr sz="3200"/>
            </a:lvl1pPr>
          </a:lstStyle>
          <a:p>
            <a:r>
              <a:rPr lang="en-US"/>
              <a:t>Click to edit Master title style</a:t>
            </a:r>
          </a:p>
        </p:txBody>
      </p:sp>
      <p:sp>
        <p:nvSpPr>
          <p:cNvPr id="3" name="Picture Placeholder 2"/>
          <p:cNvSpPr>
            <a:spLocks noGrp="1"/>
          </p:cNvSpPr>
          <p:nvPr>
            <p:ph type="pic" idx="1"/>
          </p:nvPr>
        </p:nvSpPr>
        <p:spPr>
          <a:xfrm>
            <a:off x="5666119" y="554477"/>
            <a:ext cx="5825665" cy="5586831"/>
          </a:xfrm>
          <a:ln w="76200">
            <a:solidFill>
              <a:schemeClr val="bg1">
                <a:lumMod val="9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12844" y="1828800"/>
            <a:ext cx="4688205" cy="444554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B47EF-2ACA-4A53-9CA3-46A7C8033480}" type="datetimeFigureOut">
              <a:rPr lang="en-US" smtClean="0"/>
              <a:t>1/8/2026</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64475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act Info (OPTIONAL)">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963055" y="564204"/>
            <a:ext cx="5566322" cy="2733473"/>
          </a:xfrm>
        </p:spPr>
        <p:txBody>
          <a:bodyPr anchor="b">
            <a:normAutofit/>
          </a:bodyPr>
          <a:lstStyle>
            <a:lvl1pPr algn="l">
              <a:lnSpc>
                <a:spcPct val="75000"/>
              </a:lnSpc>
              <a:defRPr sz="36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a:xfrm>
            <a:off x="5963055" y="3297677"/>
            <a:ext cx="5566322" cy="3032117"/>
          </a:xfrm>
        </p:spPr>
        <p:txBody>
          <a:bodyPr>
            <a:normAutofit/>
          </a:bodyPr>
          <a:lstStyle>
            <a:lvl1pPr marL="0" indent="0" algn="l">
              <a:spcBef>
                <a:spcPts val="0"/>
              </a:spcBef>
              <a:buNone/>
              <a:defRPr sz="2000" cap="none"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5" name="Picture Placeholder 4"/>
          <p:cNvSpPr>
            <a:spLocks noGrp="1"/>
          </p:cNvSpPr>
          <p:nvPr>
            <p:ph type="pic" sz="quarter" idx="12"/>
          </p:nvPr>
        </p:nvSpPr>
        <p:spPr>
          <a:xfrm>
            <a:off x="622164" y="729338"/>
            <a:ext cx="4864235" cy="4919662"/>
          </a:xfrm>
          <a:prstGeom prst="rect">
            <a:avLst/>
          </a:prstGeom>
          <a:ln w="76200">
            <a:solidFill>
              <a:schemeClr val="bg2">
                <a:lumMod val="75000"/>
              </a:schemeClr>
            </a:solidFill>
          </a:ln>
        </p:spPr>
        <p:txBody>
          <a:bodyPr/>
          <a:lstStyle/>
          <a:p>
            <a:r>
              <a:rPr lang="en-US"/>
              <a:t>Click icon to add picture</a:t>
            </a:r>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p:cNvSpPr txBox="1">
            <a:spLocks/>
          </p:cNvSpPr>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87924" y="5765006"/>
            <a:ext cx="2169409" cy="114153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15501" y="6359086"/>
            <a:ext cx="1839046" cy="367809"/>
          </a:xfrm>
          <a:prstGeom prst="rect">
            <a:avLst/>
          </a:prstGeom>
        </p:spPr>
      </p:pic>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l="7523" t="16440" r="56505" b="23138"/>
          <a:stretch/>
        </p:blipFill>
        <p:spPr>
          <a:xfrm>
            <a:off x="257172" y="5929313"/>
            <a:ext cx="1304917" cy="753769"/>
          </a:xfrm>
          <a:prstGeom prst="rect">
            <a:avLst/>
          </a:prstGeom>
        </p:spPr>
      </p:pic>
    </p:spTree>
    <p:extLst>
      <p:ext uri="{BB962C8B-B14F-4D97-AF65-F5344CB8AC3E}">
        <p14:creationId xmlns:p14="http://schemas.microsoft.com/office/powerpoint/2010/main" val="3375024014"/>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Purpose Key Points">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2728" t="21704" b="20027"/>
          <a:stretch/>
        </p:blipFill>
        <p:spPr>
          <a:xfrm>
            <a:off x="3287" y="0"/>
            <a:ext cx="11471564" cy="6871855"/>
          </a:xfrm>
          <a:prstGeom prst="rect">
            <a:avLst/>
          </a:prstGeom>
          <a:solidFill>
            <a:schemeClr val="accent1"/>
          </a:solidFill>
        </p:spPr>
      </p:pic>
      <p:sp>
        <p:nvSpPr>
          <p:cNvPr id="3" name="Subtitle 2"/>
          <p:cNvSpPr>
            <a:spLocks noGrp="1"/>
          </p:cNvSpPr>
          <p:nvPr>
            <p:ph type="subTitle" idx="1" hasCustomPrompt="1"/>
          </p:nvPr>
        </p:nvSpPr>
        <p:spPr>
          <a:xfrm>
            <a:off x="1226189" y="1925775"/>
            <a:ext cx="10050013" cy="886008"/>
          </a:xfrm>
        </p:spPr>
        <p:txBody>
          <a:bodyPr>
            <a:normAutofit/>
          </a:bodyPr>
          <a:lstStyle>
            <a:lvl1pPr marL="0" indent="0" algn="l">
              <a:buNone/>
              <a:defRPr sz="2400" cap="none"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In 1-2 sentences, describe your project and why you’re recommending it.</a:t>
            </a:r>
          </a:p>
        </p:txBody>
      </p:sp>
      <p:sp>
        <p:nvSpPr>
          <p:cNvPr id="21" name="Oval 20"/>
          <p:cNvSpPr/>
          <p:nvPr userDrawn="1"/>
        </p:nvSpPr>
        <p:spPr bwMode="ltGray">
          <a:xfrm>
            <a:off x="11680382" y="6363350"/>
            <a:ext cx="348347" cy="35587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p:cNvSpPr txBox="1">
            <a:spLocks/>
          </p:cNvSpPr>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a:p>
        </p:txBody>
      </p:sp>
      <p:pic>
        <p:nvPicPr>
          <p:cNvPr id="15" name="Picture 1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94394" y="300509"/>
            <a:ext cx="2377722" cy="820313"/>
          </a:xfrm>
          <a:prstGeom prst="rect">
            <a:avLst/>
          </a:prstGeom>
        </p:spPr>
      </p:pic>
      <p:sp>
        <p:nvSpPr>
          <p:cNvPr id="28" name="Subtitle 2"/>
          <p:cNvSpPr txBox="1">
            <a:spLocks/>
          </p:cNvSpPr>
          <p:nvPr userDrawn="1"/>
        </p:nvSpPr>
        <p:spPr>
          <a:xfrm>
            <a:off x="1226188" y="1327365"/>
            <a:ext cx="10050013" cy="47013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200"/>
              </a:spcBef>
              <a:spcAft>
                <a:spcPts val="600"/>
              </a:spcAft>
              <a:buClr>
                <a:schemeClr val="tx1">
                  <a:lumMod val="65000"/>
                  <a:lumOff val="35000"/>
                </a:schemeClr>
              </a:buClr>
              <a:buFont typeface="Arial" panose="020B0604020202020204" pitchFamily="34" charset="0"/>
              <a:buNone/>
              <a:defRPr sz="2400" kern="1200" cap="none" baseline="0">
                <a:solidFill>
                  <a:schemeClr val="tx1"/>
                </a:solidFill>
                <a:latin typeface="Segoe UI Light" panose="020B0502040204020203" pitchFamily="34" charset="0"/>
                <a:ea typeface="+mn-ea"/>
                <a:cs typeface="Segoe UI Light" panose="020B0502040204020203" pitchFamily="34" charset="0"/>
              </a:defRPr>
            </a:lvl1pPr>
            <a:lvl2pPr marL="457200" indent="0" algn="ctr"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None/>
              <a:defRPr sz="2000" kern="1200">
                <a:solidFill>
                  <a:schemeClr val="tx1"/>
                </a:solidFill>
                <a:latin typeface="Segoe UI Light" panose="020B0502040204020203" pitchFamily="34" charset="0"/>
                <a:ea typeface="+mn-ea"/>
                <a:cs typeface="Segoe UI Light" panose="020B0502040204020203" pitchFamily="34" charset="0"/>
              </a:defRPr>
            </a:lvl2pPr>
            <a:lvl3pPr marL="914400" indent="0" algn="ctr"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None/>
              <a:defRPr sz="2000" kern="1200">
                <a:solidFill>
                  <a:schemeClr val="tx1"/>
                </a:solidFill>
                <a:latin typeface="Segoe UI Light" panose="020B0502040204020203" pitchFamily="34" charset="0"/>
                <a:ea typeface="+mn-ea"/>
                <a:cs typeface="Segoe UI Light" panose="020B0502040204020203" pitchFamily="34" charset="0"/>
              </a:defRPr>
            </a:lvl3pPr>
            <a:lvl4pPr marL="1371600" indent="0" algn="ctr"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None/>
              <a:defRPr sz="2000" kern="1200">
                <a:solidFill>
                  <a:schemeClr val="tx1"/>
                </a:solidFill>
                <a:latin typeface="Segoe UI Light" panose="020B0502040204020203" pitchFamily="34" charset="0"/>
                <a:ea typeface="+mn-ea"/>
                <a:cs typeface="Segoe UI Light" panose="020B0502040204020203" pitchFamily="34" charset="0"/>
              </a:defRPr>
            </a:lvl4pPr>
            <a:lvl5pPr marL="1828800" indent="0" algn="ctr"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None/>
              <a:defRPr sz="2000" kern="1200">
                <a:solidFill>
                  <a:schemeClr val="tx1"/>
                </a:solidFill>
                <a:latin typeface="Segoe UI Light" panose="020B0502040204020203" pitchFamily="34" charset="0"/>
                <a:ea typeface="+mn-ea"/>
                <a:cs typeface="Segoe UI Light"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sz="2800" b="0">
                <a:latin typeface="Segoe UI Black" panose="020B0A02040204020203" pitchFamily="34" charset="0"/>
                <a:ea typeface="Segoe UI Black" panose="020B0A02040204020203" pitchFamily="34" charset="0"/>
                <a:cs typeface="Segoe UI" panose="020B0502040204020203" pitchFamily="34" charset="0"/>
              </a:rPr>
              <a:t>PURPOSE</a:t>
            </a:r>
          </a:p>
        </p:txBody>
      </p:sp>
      <p:sp>
        <p:nvSpPr>
          <p:cNvPr id="29" name="Subtitle 2"/>
          <p:cNvSpPr txBox="1">
            <a:spLocks/>
          </p:cNvSpPr>
          <p:nvPr userDrawn="1"/>
        </p:nvSpPr>
        <p:spPr>
          <a:xfrm>
            <a:off x="1226187" y="2981689"/>
            <a:ext cx="10050013" cy="470136"/>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1200"/>
              </a:spcBef>
              <a:spcAft>
                <a:spcPts val="600"/>
              </a:spcAft>
              <a:buClr>
                <a:schemeClr val="tx1">
                  <a:lumMod val="65000"/>
                  <a:lumOff val="35000"/>
                </a:schemeClr>
              </a:buClr>
              <a:buFont typeface="Arial" panose="020B0604020202020204" pitchFamily="34" charset="0"/>
              <a:buNone/>
              <a:defRPr sz="2400" kern="1200" cap="none" baseline="0">
                <a:solidFill>
                  <a:schemeClr val="tx1"/>
                </a:solidFill>
                <a:latin typeface="Segoe UI Light" panose="020B0502040204020203" pitchFamily="34" charset="0"/>
                <a:ea typeface="+mn-ea"/>
                <a:cs typeface="Segoe UI Light" panose="020B0502040204020203" pitchFamily="34" charset="0"/>
              </a:defRPr>
            </a:lvl1pPr>
            <a:lvl2pPr marL="457200" indent="0" algn="ctr"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None/>
              <a:defRPr sz="2000" kern="1200">
                <a:solidFill>
                  <a:schemeClr val="tx1"/>
                </a:solidFill>
                <a:latin typeface="Segoe UI Light" panose="020B0502040204020203" pitchFamily="34" charset="0"/>
                <a:ea typeface="+mn-ea"/>
                <a:cs typeface="Segoe UI Light" panose="020B0502040204020203" pitchFamily="34" charset="0"/>
              </a:defRPr>
            </a:lvl2pPr>
            <a:lvl3pPr marL="914400" indent="0" algn="ctr"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None/>
              <a:defRPr sz="2000" kern="1200">
                <a:solidFill>
                  <a:schemeClr val="tx1"/>
                </a:solidFill>
                <a:latin typeface="Segoe UI Light" panose="020B0502040204020203" pitchFamily="34" charset="0"/>
                <a:ea typeface="+mn-ea"/>
                <a:cs typeface="Segoe UI Light" panose="020B0502040204020203" pitchFamily="34" charset="0"/>
              </a:defRPr>
            </a:lvl3pPr>
            <a:lvl4pPr marL="1371600" indent="0" algn="ctr"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None/>
              <a:defRPr sz="2000" kern="1200">
                <a:solidFill>
                  <a:schemeClr val="tx1"/>
                </a:solidFill>
                <a:latin typeface="Segoe UI Light" panose="020B0502040204020203" pitchFamily="34" charset="0"/>
                <a:ea typeface="+mn-ea"/>
                <a:cs typeface="Segoe UI Light" panose="020B0502040204020203" pitchFamily="34" charset="0"/>
              </a:defRPr>
            </a:lvl4pPr>
            <a:lvl5pPr marL="1828800" indent="0" algn="ctr"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None/>
              <a:defRPr sz="2000" kern="1200">
                <a:solidFill>
                  <a:schemeClr val="tx1"/>
                </a:solidFill>
                <a:latin typeface="Segoe UI Light" panose="020B0502040204020203" pitchFamily="34" charset="0"/>
                <a:ea typeface="+mn-ea"/>
                <a:cs typeface="Segoe UI Light"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sz="2800" b="0">
                <a:latin typeface="Segoe UI Black" panose="020B0A02040204020203" pitchFamily="34" charset="0"/>
                <a:ea typeface="Segoe UI Black" panose="020B0A02040204020203" pitchFamily="34" charset="0"/>
                <a:cs typeface="Segoe UI" panose="020B0502040204020203" pitchFamily="34" charset="0"/>
              </a:rPr>
              <a:t>ESSENTIAL</a:t>
            </a:r>
            <a:r>
              <a:rPr lang="en-US" sz="2800" b="0" baseline="0">
                <a:latin typeface="Segoe UI Black" panose="020B0A02040204020203" pitchFamily="34" charset="0"/>
                <a:ea typeface="Segoe UI Black" panose="020B0A02040204020203" pitchFamily="34" charset="0"/>
                <a:cs typeface="Segoe UI" panose="020B0502040204020203" pitchFamily="34" charset="0"/>
              </a:rPr>
              <a:t> POINTS</a:t>
            </a:r>
            <a:endParaRPr lang="en-US" sz="2800" b="0">
              <a:latin typeface="Segoe UI Black" panose="020B0A02040204020203" pitchFamily="34" charset="0"/>
              <a:ea typeface="Segoe UI Black" panose="020B0A02040204020203" pitchFamily="34" charset="0"/>
              <a:cs typeface="Segoe UI" panose="020B0502040204020203" pitchFamily="34" charset="0"/>
            </a:endParaRPr>
          </a:p>
        </p:txBody>
      </p:sp>
      <p:sp>
        <p:nvSpPr>
          <p:cNvPr id="9" name="Text Placeholder 8"/>
          <p:cNvSpPr>
            <a:spLocks noGrp="1"/>
          </p:cNvSpPr>
          <p:nvPr>
            <p:ph type="body" sz="quarter" idx="10" hasCustomPrompt="1"/>
          </p:nvPr>
        </p:nvSpPr>
        <p:spPr>
          <a:xfrm>
            <a:off x="1226186" y="3621731"/>
            <a:ext cx="10050013" cy="2659183"/>
          </a:xfrm>
        </p:spPr>
        <p:txBody>
          <a:bodyPr>
            <a:normAutofit/>
          </a:bodyPr>
          <a:lstStyle>
            <a:lvl1pPr marL="342900" indent="-342900">
              <a:buFont typeface="Arial" panose="020B0604020202020204" pitchFamily="34" charset="0"/>
              <a:buChar char="•"/>
              <a:defRPr sz="2400" baseline="0">
                <a:latin typeface="Segoe UI Light" panose="020B0502040204020203" pitchFamily="34" charset="0"/>
                <a:cs typeface="Segoe UI Light" panose="020B0502040204020203" pitchFamily="34" charset="0"/>
              </a:defRPr>
            </a:lvl1pPr>
            <a:lvl2pPr>
              <a:defRPr sz="2400">
                <a:latin typeface="Segoe UI Light" panose="020B0502040204020203" pitchFamily="34" charset="0"/>
                <a:cs typeface="Segoe UI Light" panose="020B0502040204020203" pitchFamily="34" charset="0"/>
              </a:defRPr>
            </a:lvl2pPr>
            <a:lvl3pPr>
              <a:defRPr sz="2400">
                <a:latin typeface="Segoe UI Light" panose="020B0502040204020203" pitchFamily="34" charset="0"/>
                <a:cs typeface="Segoe UI Light" panose="020B0502040204020203" pitchFamily="34" charset="0"/>
              </a:defRPr>
            </a:lvl3pPr>
            <a:lvl4pPr>
              <a:defRPr sz="2400">
                <a:latin typeface="Segoe UI Light" panose="020B0502040204020203" pitchFamily="34" charset="0"/>
                <a:cs typeface="Segoe UI Light" panose="020B0502040204020203" pitchFamily="34" charset="0"/>
              </a:defRPr>
            </a:lvl4pPr>
            <a:lvl5pPr>
              <a:defRPr sz="2400">
                <a:latin typeface="Segoe UI Light" panose="020B0502040204020203" pitchFamily="34" charset="0"/>
                <a:cs typeface="Segoe UI Light" panose="020B0502040204020203" pitchFamily="34" charset="0"/>
              </a:defRPr>
            </a:lvl5pPr>
          </a:lstStyle>
          <a:p>
            <a:pPr lvl="0"/>
            <a:r>
              <a:rPr lang="en-US"/>
              <a:t>Use a few short bullets to summarize your recommendation’s key messages</a:t>
            </a:r>
          </a:p>
        </p:txBody>
      </p:sp>
    </p:spTree>
    <p:extLst>
      <p:ext uri="{BB962C8B-B14F-4D97-AF65-F5344CB8AC3E}">
        <p14:creationId xmlns:p14="http://schemas.microsoft.com/office/powerpoint/2010/main" val="641911173"/>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tro Slide (OPTIONAL)">
    <p:bg>
      <p:bgPr>
        <a:solidFill>
          <a:srgbClr val="CF102D"/>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94" y="-1"/>
            <a:ext cx="12195694" cy="6858001"/>
          </a:xfrm>
          <a:prstGeom prst="rect">
            <a:avLst/>
          </a:prstGeom>
        </p:spPr>
      </p:pic>
      <p:sp>
        <p:nvSpPr>
          <p:cNvPr id="13" name="Freeform 12"/>
          <p:cNvSpPr/>
          <p:nvPr userDrawn="1"/>
        </p:nvSpPr>
        <p:spPr bwMode="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8"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chemeClr val="accent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bwMode="white">
          <a:xfrm>
            <a:off x="1064406" y="1136821"/>
            <a:ext cx="10069032" cy="2965621"/>
          </a:xfrm>
        </p:spPr>
        <p:txBody>
          <a:bodyPr anchor="b">
            <a:normAutofit/>
          </a:bodyPr>
          <a:lstStyle>
            <a:lvl1pPr algn="l">
              <a:lnSpc>
                <a:spcPct val="75000"/>
              </a:lnSpc>
              <a:defRPr sz="540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bwMode="white">
          <a:xfrm>
            <a:off x="1064405" y="4102442"/>
            <a:ext cx="7174923" cy="1757251"/>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Rectangle 1"/>
          <p:cNvSpPr>
            <a:spLocks noChangeArrowheads="1"/>
          </p:cNvSpPr>
          <p:nvPr userDrawn="1"/>
        </p:nvSpPr>
        <p:spPr bwMode="white">
          <a:xfrm>
            <a:off x="1225568" y="6253315"/>
            <a:ext cx="2694382"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1" u="none" strike="noStrike" cap="none" normalizeH="0" baseline="0">
              <a:ln>
                <a:noFill/>
              </a:ln>
              <a:solidFill>
                <a:srgbClr val="000000"/>
              </a:solidFill>
              <a:effectLst/>
              <a:latin typeface="Segoe UI Semilight" panose="020B0402040204020203" pitchFamily="34" charset="0"/>
              <a:cs typeface="Segoe UI Semilight" panose="020B04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1" u="none" strike="noStrike" cap="none" normalizeH="0" baseline="0">
                <a:ln>
                  <a:noFill/>
                </a:ln>
                <a:solidFill>
                  <a:srgbClr val="FFFFFF"/>
                </a:solidFill>
                <a:effectLst/>
                <a:latin typeface="Segoe UI Semilight" panose="020B0402040204020203" pitchFamily="34" charset="0"/>
                <a:cs typeface="Segoe UI Semilight" panose="020B0402040204020203" pitchFamily="34" charset="0"/>
              </a:rPr>
              <a:t>Working together to responsibly and economically keep the lights on today and in the future.</a:t>
            </a:r>
          </a:p>
        </p:txBody>
      </p:sp>
      <p:sp>
        <p:nvSpPr>
          <p:cNvPr id="25" name="TextBox 24"/>
          <p:cNvSpPr txBox="1"/>
          <p:nvPr userDrawn="1"/>
        </p:nvSpPr>
        <p:spPr bwMode="white">
          <a:xfrm>
            <a:off x="4517930" y="6419982"/>
            <a:ext cx="3123418" cy="276999"/>
          </a:xfrm>
          <a:prstGeom prst="rect">
            <a:avLst/>
          </a:prstGeom>
          <a:noFill/>
        </p:spPr>
        <p:txBody>
          <a:bodyPr wrap="square" rtlCol="0">
            <a:spAutoFit/>
          </a:bodyPr>
          <a:lstStyle/>
          <a:p>
            <a:r>
              <a:rPr lang="en-US" sz="1200">
                <a:latin typeface="Segoe UI Semilight" panose="020B0402040204020203" pitchFamily="34" charset="0"/>
                <a:cs typeface="Segoe UI Semilight" panose="020B0402040204020203" pitchFamily="34" charset="0"/>
              </a:rPr>
              <a:t>sppstakeholdertraining@spp.org</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04476" y="6359011"/>
            <a:ext cx="398940" cy="39894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4405" y="275366"/>
            <a:ext cx="3306332" cy="1123666"/>
          </a:xfrm>
          <a:prstGeom prst="rect">
            <a:avLst/>
          </a:prstGeom>
        </p:spPr>
      </p:pic>
    </p:spTree>
    <p:extLst>
      <p:ext uri="{BB962C8B-B14F-4D97-AF65-F5344CB8AC3E}">
        <p14:creationId xmlns:p14="http://schemas.microsoft.com/office/powerpoint/2010/main" val="46942585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REQUIRED)">
    <p:bg>
      <p:bgRef idx="1001">
        <a:schemeClr val="bg1"/>
      </p:bgRef>
    </p:bg>
    <p:spTree>
      <p:nvGrpSpPr>
        <p:cNvPr id="1" name=""/>
        <p:cNvGrpSpPr/>
        <p:nvPr/>
      </p:nvGrpSpPr>
      <p:grpSpPr>
        <a:xfrm>
          <a:off x="0" y="0"/>
          <a:ext cx="0" cy="0"/>
          <a:chOff x="0" y="0"/>
          <a:chExt cx="0" cy="0"/>
        </a:xfrm>
      </p:grpSpPr>
      <p:sp>
        <p:nvSpPr>
          <p:cNvPr id="24" name="Freeform 23"/>
          <p:cNvSpPr/>
          <p:nvPr userDrawn="1"/>
        </p:nvSpPr>
        <p:spPr bwMode="lt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8"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rgbClr val="CF10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73790" y="1128409"/>
            <a:ext cx="10050012" cy="2943753"/>
          </a:xfrm>
        </p:spPr>
        <p:txBody>
          <a:bodyPr anchor="b">
            <a:normAutofit/>
          </a:bodyPr>
          <a:lstStyle>
            <a:lvl1pPr algn="l">
              <a:lnSpc>
                <a:spcPct val="75000"/>
              </a:lnSpc>
              <a:defRPr sz="54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a:xfrm>
            <a:off x="1073790" y="4124527"/>
            <a:ext cx="10050013" cy="1672577"/>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17" name="TextBox 16"/>
          <p:cNvSpPr txBox="1"/>
          <p:nvPr userDrawn="1"/>
        </p:nvSpPr>
        <p:spPr bwMode="invGray">
          <a:xfrm>
            <a:off x="4211237" y="6390804"/>
            <a:ext cx="1833837" cy="276999"/>
          </a:xfrm>
          <a:prstGeom prst="rect">
            <a:avLst/>
          </a:prstGeom>
          <a:noFill/>
        </p:spPr>
        <p:txBody>
          <a:bodyPr wrap="square" rtlCol="0">
            <a:spAutoFit/>
          </a:bodyPr>
          <a:lstStyle/>
          <a:p>
            <a:r>
              <a:rPr lang="en-US" sz="1200" err="1">
                <a:latin typeface="Segoe UI Semilight" panose="020B0402040204020203" pitchFamily="34" charset="0"/>
                <a:cs typeface="Segoe UI Semilight" panose="020B0402040204020203" pitchFamily="34" charset="0"/>
              </a:rPr>
              <a:t>SouthwestPowerPool</a:t>
            </a:r>
            <a:endParaRPr lang="en-US" sz="1200">
              <a:latin typeface="Segoe UI Semilight" panose="020B0402040204020203" pitchFamily="34" charset="0"/>
              <a:cs typeface="Segoe UI Semilight" panose="020B0402040204020203" pitchFamily="34" charset="0"/>
            </a:endParaRPr>
          </a:p>
        </p:txBody>
      </p:sp>
      <p:sp>
        <p:nvSpPr>
          <p:cNvPr id="18" name="TextBox 17"/>
          <p:cNvSpPr txBox="1"/>
          <p:nvPr userDrawn="1"/>
        </p:nvSpPr>
        <p:spPr bwMode="invGray">
          <a:xfrm>
            <a:off x="6380514" y="6376351"/>
            <a:ext cx="979933" cy="276999"/>
          </a:xfrm>
          <a:prstGeom prst="rect">
            <a:avLst/>
          </a:prstGeom>
          <a:noFill/>
        </p:spPr>
        <p:txBody>
          <a:bodyPr wrap="square" rtlCol="0">
            <a:spAutoFit/>
          </a:bodyPr>
          <a:lstStyle/>
          <a:p>
            <a:r>
              <a:rPr lang="en-US" sz="1200" err="1">
                <a:latin typeface="Segoe UI Semilight" panose="020B0402040204020203" pitchFamily="34" charset="0"/>
                <a:cs typeface="Segoe UI Semilight" panose="020B0402040204020203" pitchFamily="34" charset="0"/>
              </a:rPr>
              <a:t>SPPorg</a:t>
            </a:r>
            <a:endParaRPr lang="en-US" sz="1200">
              <a:latin typeface="Segoe UI Semilight" panose="020B0402040204020203" pitchFamily="34" charset="0"/>
              <a:cs typeface="Segoe UI Semilight" panose="020B0402040204020203" pitchFamily="34" charset="0"/>
            </a:endParaRPr>
          </a:p>
        </p:txBody>
      </p:sp>
      <p:sp>
        <p:nvSpPr>
          <p:cNvPr id="19" name="TextBox 18"/>
          <p:cNvSpPr txBox="1"/>
          <p:nvPr userDrawn="1"/>
        </p:nvSpPr>
        <p:spPr bwMode="invGray">
          <a:xfrm>
            <a:off x="7585616" y="6376351"/>
            <a:ext cx="1929074" cy="276999"/>
          </a:xfrm>
          <a:prstGeom prst="rect">
            <a:avLst/>
          </a:prstGeom>
          <a:noFill/>
        </p:spPr>
        <p:txBody>
          <a:bodyPr wrap="square" rtlCol="0">
            <a:spAutoFit/>
          </a:bodyPr>
          <a:lstStyle/>
          <a:p>
            <a:r>
              <a:rPr lang="en-US" sz="1200">
                <a:latin typeface="Segoe UI Semilight" panose="020B0402040204020203" pitchFamily="34" charset="0"/>
                <a:cs typeface="Segoe UI Semilight" panose="020B0402040204020203" pitchFamily="34" charset="0"/>
              </a:rPr>
              <a:t>southwest-power-pool</a:t>
            </a:r>
          </a:p>
        </p:txBody>
      </p:sp>
      <p:pic>
        <p:nvPicPr>
          <p:cNvPr id="20" name="Picture 1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invGray">
          <a:xfrm>
            <a:off x="3927962" y="6394208"/>
            <a:ext cx="269235" cy="269235"/>
          </a:xfrm>
          <a:prstGeom prst="rect">
            <a:avLst/>
          </a:prstGeom>
        </p:spPr>
      </p:pic>
      <p:pic>
        <p:nvPicPr>
          <p:cNvPr id="23" name="Picture 2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invGray">
          <a:xfrm>
            <a:off x="6075298" y="6380816"/>
            <a:ext cx="297489" cy="297489"/>
          </a:xfrm>
          <a:prstGeom prst="rect">
            <a:avLst/>
          </a:prstGeom>
        </p:spPr>
      </p:pic>
      <p:pic>
        <p:nvPicPr>
          <p:cNvPr id="25" name="Picture 2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bwMode="invGray">
          <a:xfrm>
            <a:off x="7294547" y="6366090"/>
            <a:ext cx="307777" cy="307777"/>
          </a:xfrm>
          <a:prstGeom prst="rect">
            <a:avLst/>
          </a:prstGeom>
        </p:spPr>
      </p:pic>
      <p:sp>
        <p:nvSpPr>
          <p:cNvPr id="26" name="Rectangle 1"/>
          <p:cNvSpPr>
            <a:spLocks noChangeArrowheads="1"/>
          </p:cNvSpPr>
          <p:nvPr userDrawn="1"/>
        </p:nvSpPr>
        <p:spPr bwMode="invGray">
          <a:xfrm>
            <a:off x="1225568" y="6268705"/>
            <a:ext cx="2528984"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1" u="none" strike="noStrike" cap="none" normalizeH="0" baseline="0">
              <a:ln>
                <a:noFill/>
              </a:ln>
              <a:solidFill>
                <a:srgbClr val="000000"/>
              </a:solidFill>
              <a:effectLst/>
              <a:latin typeface="Segoe UI Semilight" panose="020B0402040204020203" pitchFamily="34" charset="0"/>
              <a:cs typeface="Segoe UI Semilight" panose="020B04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1" u="none" strike="noStrike" cap="none" normalizeH="0" baseline="0">
                <a:ln>
                  <a:noFill/>
                </a:ln>
                <a:solidFill>
                  <a:srgbClr val="FFFFFF"/>
                </a:solidFill>
                <a:effectLst/>
                <a:latin typeface="Segoe UI Semilight" panose="020B0402040204020203" pitchFamily="34" charset="0"/>
                <a:cs typeface="Segoe UI Semilight" panose="020B0402040204020203" pitchFamily="34" charset="0"/>
              </a:rPr>
              <a:t>Working together to responsibly and economically keep the lights on today and in the future.</a:t>
            </a:r>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p:cNvSpPr txBox="1">
            <a:spLocks/>
          </p:cNvSpPr>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a:p>
        </p:txBody>
      </p:sp>
      <p:pic>
        <p:nvPicPr>
          <p:cNvPr id="28" name="Picture 2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13212" y="164855"/>
            <a:ext cx="2415517" cy="1271039"/>
          </a:xfrm>
          <a:prstGeom prst="rect">
            <a:avLst/>
          </a:prstGeom>
        </p:spPr>
      </p:pic>
      <p:pic>
        <p:nvPicPr>
          <p:cNvPr id="31" name="Picture 3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715501" y="6359086"/>
            <a:ext cx="1839046" cy="367809"/>
          </a:xfrm>
          <a:prstGeom prst="rect">
            <a:avLst/>
          </a:prstGeom>
        </p:spPr>
      </p:pic>
      <p:pic>
        <p:nvPicPr>
          <p:cNvPr id="33" name="Picture 32"/>
          <p:cNvPicPr>
            <a:picLocks noChangeAspect="1"/>
          </p:cNvPicPr>
          <p:nvPr userDrawn="1"/>
        </p:nvPicPr>
        <p:blipFill rotWithShape="1">
          <a:blip r:embed="rId7" cstate="print">
            <a:extLst>
              <a:ext uri="{28A0092B-C50C-407E-A947-70E740481C1C}">
                <a14:useLocalDpi xmlns:a14="http://schemas.microsoft.com/office/drawing/2010/main" val="0"/>
              </a:ext>
            </a:extLst>
          </a:blip>
          <a:srcRect l="7523" t="16440" r="56505" b="23138"/>
          <a:stretch/>
        </p:blipFill>
        <p:spPr>
          <a:xfrm>
            <a:off x="257173" y="6443746"/>
            <a:ext cx="414336" cy="239336"/>
          </a:xfrm>
          <a:prstGeom prst="rect">
            <a:avLst/>
          </a:prstGeom>
        </p:spPr>
      </p:pic>
    </p:spTree>
    <p:extLst>
      <p:ext uri="{BB962C8B-B14F-4D97-AF65-F5344CB8AC3E}">
        <p14:creationId xmlns:p14="http://schemas.microsoft.com/office/powerpoint/2010/main" val="392647388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REQUIRED)">
    <p:bg>
      <p:bgRef idx="1001">
        <a:schemeClr val="bg1"/>
      </p:bgRef>
    </p:bg>
    <p:spTree>
      <p:nvGrpSpPr>
        <p:cNvPr id="1" name=""/>
        <p:cNvGrpSpPr/>
        <p:nvPr/>
      </p:nvGrpSpPr>
      <p:grpSpPr>
        <a:xfrm>
          <a:off x="0" y="0"/>
          <a:ext cx="0" cy="0"/>
          <a:chOff x="0" y="0"/>
          <a:chExt cx="0" cy="0"/>
        </a:xfrm>
      </p:grpSpPr>
      <p:sp>
        <p:nvSpPr>
          <p:cNvPr id="24" name="Freeform 23"/>
          <p:cNvSpPr/>
          <p:nvPr userDrawn="1"/>
        </p:nvSpPr>
        <p:spPr bwMode="lt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8"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rgbClr val="124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73790" y="1128409"/>
            <a:ext cx="10050012" cy="2943753"/>
          </a:xfrm>
        </p:spPr>
        <p:txBody>
          <a:bodyPr anchor="b">
            <a:normAutofit/>
          </a:bodyPr>
          <a:lstStyle>
            <a:lvl1pPr algn="l">
              <a:lnSpc>
                <a:spcPct val="75000"/>
              </a:lnSpc>
              <a:defRPr sz="54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a:xfrm>
            <a:off x="1073790" y="4124527"/>
            <a:ext cx="10050013" cy="1672577"/>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p:cNvSpPr txBox="1">
            <a:spLocks/>
          </p:cNvSpPr>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a:p>
        </p:txBody>
      </p:sp>
      <p:sp>
        <p:nvSpPr>
          <p:cNvPr id="15" name="Rectangle 1"/>
          <p:cNvSpPr>
            <a:spLocks noChangeArrowheads="1"/>
          </p:cNvSpPr>
          <p:nvPr userDrawn="1"/>
        </p:nvSpPr>
        <p:spPr bwMode="white">
          <a:xfrm>
            <a:off x="1225567" y="6253315"/>
            <a:ext cx="2784872" cy="4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1" u="none" strike="noStrike" cap="none" normalizeH="0" baseline="0">
              <a:ln>
                <a:noFill/>
              </a:ln>
              <a:solidFill>
                <a:srgbClr val="000000"/>
              </a:solidFill>
              <a:effectLst/>
              <a:latin typeface="Segoe UI Semilight" panose="020B0402040204020203" pitchFamily="34" charset="0"/>
              <a:cs typeface="Segoe UI Semilight" panose="020B04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1" u="none" strike="noStrike" cap="none" normalizeH="0" baseline="0">
                <a:ln>
                  <a:noFill/>
                </a:ln>
                <a:solidFill>
                  <a:srgbClr val="FFFFFF"/>
                </a:solidFill>
                <a:effectLst/>
                <a:latin typeface="Segoe UI Semilight" panose="020B0402040204020203" pitchFamily="34" charset="0"/>
                <a:cs typeface="Segoe UI Semilight" panose="020B0402040204020203" pitchFamily="34" charset="0"/>
              </a:rPr>
              <a:t>Working together to responsibly and economically keep the lights on today and in the future.</a:t>
            </a:r>
          </a:p>
        </p:txBody>
      </p:sp>
      <p:sp>
        <p:nvSpPr>
          <p:cNvPr id="28" name="TextBox 27"/>
          <p:cNvSpPr txBox="1"/>
          <p:nvPr userDrawn="1"/>
        </p:nvSpPr>
        <p:spPr bwMode="white">
          <a:xfrm>
            <a:off x="4517930" y="6419982"/>
            <a:ext cx="3123418" cy="276999"/>
          </a:xfrm>
          <a:prstGeom prst="rect">
            <a:avLst/>
          </a:prstGeom>
          <a:noFill/>
        </p:spPr>
        <p:txBody>
          <a:bodyPr wrap="square" rtlCol="0">
            <a:spAutoFit/>
          </a:bodyPr>
          <a:lstStyle/>
          <a:p>
            <a:r>
              <a:rPr lang="en-US" sz="1200">
                <a:latin typeface="Segoe UI Semilight" panose="020B0402040204020203" pitchFamily="34" charset="0"/>
                <a:cs typeface="Segoe UI Semilight" panose="020B0402040204020203" pitchFamily="34" charset="0"/>
              </a:rPr>
              <a:t>sppstakeholdertraining@spp.org</a:t>
            </a:r>
          </a:p>
        </p:txBody>
      </p:sp>
      <p:pic>
        <p:nvPicPr>
          <p:cNvPr id="29" name="Picture 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04476" y="6359011"/>
            <a:ext cx="398940" cy="39894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3790" y="389879"/>
            <a:ext cx="3413955" cy="1160242"/>
          </a:xfrm>
          <a:prstGeom prst="rect">
            <a:avLst/>
          </a:prstGeom>
        </p:spPr>
      </p:pic>
    </p:spTree>
    <p:extLst>
      <p:ext uri="{BB962C8B-B14F-4D97-AF65-F5344CB8AC3E}">
        <p14:creationId xmlns:p14="http://schemas.microsoft.com/office/powerpoint/2010/main" val="1902011122"/>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Section Header (OPTIONAL)">
    <p:bg>
      <p:bgRef idx="1001">
        <a:schemeClr val="bg1"/>
      </p:bgRef>
    </p:bg>
    <p:spTree>
      <p:nvGrpSpPr>
        <p:cNvPr id="1" name=""/>
        <p:cNvGrpSpPr/>
        <p:nvPr/>
      </p:nvGrpSpPr>
      <p:grpSpPr>
        <a:xfrm>
          <a:off x="0" y="0"/>
          <a:ext cx="0" cy="0"/>
          <a:chOff x="0" y="0"/>
          <a:chExt cx="0" cy="0"/>
        </a:xfrm>
      </p:grpSpPr>
      <p:sp>
        <p:nvSpPr>
          <p:cNvPr id="24" name="Freeform 23"/>
          <p:cNvSpPr/>
          <p:nvPr userDrawn="1"/>
        </p:nvSpPr>
        <p:spPr bwMode="lt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8"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73791" y="1171692"/>
            <a:ext cx="10050012" cy="2913747"/>
          </a:xfrm>
        </p:spPr>
        <p:txBody>
          <a:bodyPr anchor="b">
            <a:normAutofit/>
          </a:bodyPr>
          <a:lstStyle>
            <a:lvl1pPr algn="l">
              <a:lnSpc>
                <a:spcPct val="75000"/>
              </a:lnSpc>
              <a:defRPr sz="54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a:xfrm>
            <a:off x="1073790" y="4124528"/>
            <a:ext cx="10050013" cy="1796213"/>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p:cNvSpPr txBox="1">
            <a:spLocks/>
          </p:cNvSpPr>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95559" y="6371739"/>
            <a:ext cx="600933" cy="306452"/>
          </a:xfrm>
          <a:prstGeom prst="rect">
            <a:avLst/>
          </a:prstGeom>
        </p:spPr>
      </p:pic>
    </p:spTree>
    <p:extLst>
      <p:ext uri="{BB962C8B-B14F-4D97-AF65-F5344CB8AC3E}">
        <p14:creationId xmlns:p14="http://schemas.microsoft.com/office/powerpoint/2010/main" val="4013094078"/>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and Content (DEFAU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37158" y="1597688"/>
            <a:ext cx="10058401" cy="4850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B47EF-2ACA-4A53-9CA3-46A7C8033480}" type="datetimeFigureOut">
              <a:rPr lang="en-US" smtClean="0"/>
              <a:t>1/8/2026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3284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73790" y="1510018"/>
            <a:ext cx="4946010" cy="4774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10018"/>
            <a:ext cx="4965970" cy="4774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8B47EF-2ACA-4A53-9CA3-46A7C8033480}" type="datetimeFigureOut">
              <a:rPr lang="en-US" smtClean="0"/>
              <a:t>1/8/2026</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03656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8B47EF-2ACA-4A53-9CA3-46A7C8033480}" type="datetimeFigureOut">
              <a:rPr lang="en-US" smtClean="0"/>
              <a:t>1/8/2026</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349740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Header (Light Fon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atin typeface="Segoe UI" panose="020B0502040204020203" pitchFamily="34" charset="0"/>
                <a:cs typeface="Segoe UI" panose="020B0502040204020203" pitchFamily="34" charset="0"/>
              </a:defRPr>
            </a:lvl1pPr>
          </a:lstStyle>
          <a:p>
            <a:r>
              <a:rPr lang="en-US"/>
              <a:t>Click to edit Master title style</a:t>
            </a:r>
          </a:p>
        </p:txBody>
      </p:sp>
      <p:sp>
        <p:nvSpPr>
          <p:cNvPr id="3" name="Date Placeholder 2"/>
          <p:cNvSpPr>
            <a:spLocks noGrp="1"/>
          </p:cNvSpPr>
          <p:nvPr>
            <p:ph type="dt" sz="half" idx="10"/>
          </p:nvPr>
        </p:nvSpPr>
        <p:spPr/>
        <p:txBody>
          <a:bodyPr/>
          <a:lstStyle/>
          <a:p>
            <a:fld id="{F98B47EF-2ACA-4A53-9CA3-46A7C8033480}" type="datetimeFigureOut">
              <a:rPr lang="en-US" smtClean="0"/>
              <a:t>1/8/2026</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37307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Only with No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937158" y="570452"/>
            <a:ext cx="10058401" cy="58774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B47EF-2ACA-4A53-9CA3-46A7C8033480}" type="datetimeFigureOut">
              <a:rPr lang="en-US" smtClean="0"/>
              <a:t>1/8/2026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72098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8B47EF-2ACA-4A53-9CA3-46A7C8033480}" type="datetimeFigureOut">
              <a:rPr lang="en-US" smtClean="0"/>
              <a:t>1/8/2026</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075035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ull Page Graphic">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12192000" cy="6858000"/>
          </a:xfrm>
        </p:spPr>
        <p:txBody>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F98B47EF-2ACA-4A53-9CA3-46A7C8033480}" type="datetimeFigureOut">
              <a:rPr lang="en-US" smtClean="0"/>
              <a:t>1/8/2026</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txBox="1">
            <a:spLocks/>
          </p:cNvSpPr>
          <p:nvPr userDrawn="1"/>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Tree>
    <p:extLst>
      <p:ext uri="{BB962C8B-B14F-4D97-AF65-F5344CB8AC3E}">
        <p14:creationId xmlns:p14="http://schemas.microsoft.com/office/powerpoint/2010/main" val="322040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ull Page Graphic with Body Text">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12192000" cy="6858000"/>
          </a:xfrm>
        </p:spPr>
        <p:txBody>
          <a:bodyPr/>
          <a:lstStyle/>
          <a:p>
            <a:r>
              <a:rPr lang="en-US"/>
              <a:t>Click icon to add picture</a:t>
            </a:r>
          </a:p>
        </p:txBody>
      </p:sp>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F98B47EF-2ACA-4A53-9CA3-46A7C8033480}" type="datetimeFigureOut">
              <a:rPr lang="en-US" smtClean="0"/>
              <a:t>1/8/2026</a:t>
            </a:fld>
            <a:endParaRPr lang="en-US"/>
          </a:p>
        </p:txBody>
      </p:sp>
      <p:sp>
        <p:nvSpPr>
          <p:cNvPr id="5" name="Footer Placeholder 4"/>
          <p:cNvSpPr>
            <a:spLocks noGrp="1"/>
          </p:cNvSpPr>
          <p:nvPr>
            <p:ph type="ftr" sz="quarter" idx="11"/>
          </p:nvPr>
        </p:nvSpPr>
        <p:spPr/>
        <p:txBody>
          <a:bodyPr/>
          <a:lstStyle/>
          <a:p>
            <a:endParaRPr lang="en-US"/>
          </a:p>
        </p:txBody>
      </p:sp>
      <p:sp>
        <p:nvSpPr>
          <p:cNvPr id="9" name="Slide Number Placeholder 5"/>
          <p:cNvSpPr txBox="1">
            <a:spLocks/>
          </p:cNvSpPr>
          <p:nvPr userDrawn="1"/>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0" name="Content Placeholder 2"/>
          <p:cNvSpPr>
            <a:spLocks noGrp="1"/>
          </p:cNvSpPr>
          <p:nvPr>
            <p:ph idx="1"/>
          </p:nvPr>
        </p:nvSpPr>
        <p:spPr>
          <a:xfrm>
            <a:off x="937158" y="1597688"/>
            <a:ext cx="10058401" cy="4850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7986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4_Section Header (OPTIONAL)">
    <p:bg>
      <p:bgRef idx="1001">
        <a:schemeClr val="bg1"/>
      </p:bgRef>
    </p:bg>
    <p:spTree>
      <p:nvGrpSpPr>
        <p:cNvPr id="1" name=""/>
        <p:cNvGrpSpPr/>
        <p:nvPr/>
      </p:nvGrpSpPr>
      <p:grpSpPr>
        <a:xfrm>
          <a:off x="0" y="0"/>
          <a:ext cx="0" cy="0"/>
          <a:chOff x="0" y="0"/>
          <a:chExt cx="0" cy="0"/>
        </a:xfrm>
      </p:grpSpPr>
      <p:sp>
        <p:nvSpPr>
          <p:cNvPr id="24" name="Freeform 23"/>
          <p:cNvSpPr/>
          <p:nvPr userDrawn="1"/>
        </p:nvSpPr>
        <p:spPr bwMode="lt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8"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73791" y="1171692"/>
            <a:ext cx="10050012" cy="2913747"/>
          </a:xfrm>
        </p:spPr>
        <p:txBody>
          <a:bodyPr anchor="b">
            <a:normAutofit/>
          </a:bodyPr>
          <a:lstStyle>
            <a:lvl1pPr algn="l">
              <a:lnSpc>
                <a:spcPct val="75000"/>
              </a:lnSpc>
              <a:defRPr sz="54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a:xfrm>
            <a:off x="1073790" y="4124528"/>
            <a:ext cx="10050013" cy="1796213"/>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p:cNvSpPr txBox="1">
            <a:spLocks/>
          </p:cNvSpPr>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5501" y="6359086"/>
            <a:ext cx="1839046" cy="367809"/>
          </a:xfrm>
          <a:prstGeom prst="rect">
            <a:avLst/>
          </a:prstGeom>
        </p:spPr>
      </p:pic>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l="7523" t="16440" r="56505" b="23138"/>
          <a:stretch/>
        </p:blipFill>
        <p:spPr>
          <a:xfrm>
            <a:off x="257173" y="6443746"/>
            <a:ext cx="414336" cy="239336"/>
          </a:xfrm>
          <a:prstGeom prst="rect">
            <a:avLst/>
          </a:prstGeom>
        </p:spPr>
      </p:pic>
    </p:spTree>
    <p:extLst>
      <p:ext uri="{BB962C8B-B14F-4D97-AF65-F5344CB8AC3E}">
        <p14:creationId xmlns:p14="http://schemas.microsoft.com/office/powerpoint/2010/main" val="1580146436"/>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844" y="564204"/>
            <a:ext cx="4159182" cy="1214354"/>
          </a:xfrm>
        </p:spPr>
        <p:txBody>
          <a:bodyPr anchor="ctr">
            <a:normAutofit/>
          </a:bodyPr>
          <a:lstStyle>
            <a:lvl1pPr>
              <a:defRPr sz="3200"/>
            </a:lvl1pPr>
          </a:lstStyle>
          <a:p>
            <a:r>
              <a:rPr lang="en-US"/>
              <a:t>Click to edit Master title style</a:t>
            </a:r>
          </a:p>
        </p:txBody>
      </p:sp>
      <p:sp>
        <p:nvSpPr>
          <p:cNvPr id="3" name="Content Placeholder 2"/>
          <p:cNvSpPr>
            <a:spLocks noGrp="1"/>
          </p:cNvSpPr>
          <p:nvPr>
            <p:ph idx="1"/>
          </p:nvPr>
        </p:nvSpPr>
        <p:spPr>
          <a:xfrm>
            <a:off x="5183187" y="564204"/>
            <a:ext cx="6392727" cy="5729591"/>
          </a:xfrm>
        </p:spPr>
        <p:txBody>
          <a:bodyPr>
            <a:normAutofit/>
          </a:bodyPr>
          <a:lstStyle>
            <a:lvl1pPr>
              <a:spcBef>
                <a:spcPts val="0"/>
              </a:spcBef>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2844" y="1848113"/>
            <a:ext cx="4159181" cy="4445683"/>
          </a:xfrm>
        </p:spPr>
        <p:txBody>
          <a:bodyPr>
            <a:normAutofit/>
          </a:bodyPr>
          <a:lstStyle>
            <a:lvl1pPr marL="0" indent="0">
              <a:buNone/>
              <a:defRPr sz="2400" cap="none"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B47EF-2ACA-4A53-9CA3-46A7C8033480}" type="datetimeFigureOut">
              <a:rPr lang="en-US" smtClean="0"/>
              <a:t>1/8/2026</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62424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2843" y="554478"/>
            <a:ext cx="4688205" cy="1193936"/>
          </a:xfrm>
        </p:spPr>
        <p:txBody>
          <a:bodyPr anchor="ctr">
            <a:normAutofit/>
          </a:bodyPr>
          <a:lstStyle>
            <a:lvl1pPr>
              <a:defRPr sz="3200"/>
            </a:lvl1pPr>
          </a:lstStyle>
          <a:p>
            <a:r>
              <a:rPr lang="en-US"/>
              <a:t>Click to edit Master title style</a:t>
            </a:r>
          </a:p>
        </p:txBody>
      </p:sp>
      <p:sp>
        <p:nvSpPr>
          <p:cNvPr id="3" name="Picture Placeholder 2"/>
          <p:cNvSpPr>
            <a:spLocks noGrp="1"/>
          </p:cNvSpPr>
          <p:nvPr>
            <p:ph type="pic" idx="1"/>
          </p:nvPr>
        </p:nvSpPr>
        <p:spPr>
          <a:xfrm>
            <a:off x="5666119" y="554477"/>
            <a:ext cx="5825665" cy="5586831"/>
          </a:xfrm>
          <a:ln w="76200">
            <a:solidFill>
              <a:schemeClr val="bg1">
                <a:lumMod val="95000"/>
              </a:schemeClr>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12844" y="1828800"/>
            <a:ext cx="4688205" cy="4445540"/>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8B47EF-2ACA-4A53-9CA3-46A7C8033480}" type="datetimeFigureOut">
              <a:rPr lang="en-US" smtClean="0"/>
              <a:t>1/8/2026</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77514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ntact Info (OPTIONAL)">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5963055" y="564204"/>
            <a:ext cx="5566322" cy="2733473"/>
          </a:xfrm>
        </p:spPr>
        <p:txBody>
          <a:bodyPr anchor="b">
            <a:normAutofit/>
          </a:bodyPr>
          <a:lstStyle>
            <a:lvl1pPr algn="l">
              <a:lnSpc>
                <a:spcPct val="75000"/>
              </a:lnSpc>
              <a:defRPr sz="36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a:xfrm>
            <a:off x="5963055" y="3297677"/>
            <a:ext cx="5566322" cy="3032117"/>
          </a:xfrm>
        </p:spPr>
        <p:txBody>
          <a:bodyPr>
            <a:normAutofit/>
          </a:bodyPr>
          <a:lstStyle>
            <a:lvl1pPr marL="0" indent="0" algn="l">
              <a:spcBef>
                <a:spcPts val="0"/>
              </a:spcBef>
              <a:buNone/>
              <a:defRPr sz="2000" cap="none"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5" name="Picture Placeholder 4"/>
          <p:cNvSpPr>
            <a:spLocks noGrp="1"/>
          </p:cNvSpPr>
          <p:nvPr>
            <p:ph type="pic" sz="quarter" idx="12"/>
          </p:nvPr>
        </p:nvSpPr>
        <p:spPr>
          <a:xfrm>
            <a:off x="622164" y="729338"/>
            <a:ext cx="4864235" cy="4919662"/>
          </a:xfrm>
          <a:prstGeom prst="rect">
            <a:avLst/>
          </a:prstGeom>
          <a:ln w="76200">
            <a:solidFill>
              <a:schemeClr val="bg2">
                <a:lumMod val="75000"/>
              </a:schemeClr>
            </a:solidFill>
          </a:ln>
        </p:spPr>
        <p:txBody>
          <a:bodyPr/>
          <a:lstStyle/>
          <a:p>
            <a:r>
              <a:rPr lang="en-US"/>
              <a:t>Click icon to add picture</a:t>
            </a:r>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p:cNvSpPr txBox="1">
            <a:spLocks/>
          </p:cNvSpPr>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95559" y="6371739"/>
            <a:ext cx="600933" cy="306452"/>
          </a:xfrm>
          <a:prstGeom prst="rect">
            <a:avLst/>
          </a:prstGeom>
        </p:spPr>
      </p:pic>
    </p:spTree>
    <p:extLst>
      <p:ext uri="{BB962C8B-B14F-4D97-AF65-F5344CB8AC3E}">
        <p14:creationId xmlns:p14="http://schemas.microsoft.com/office/powerpoint/2010/main" val="1300953739"/>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Final Slide - Three Facilitators">
    <p:spTree>
      <p:nvGrpSpPr>
        <p:cNvPr id="1" name=""/>
        <p:cNvGrpSpPr/>
        <p:nvPr/>
      </p:nvGrpSpPr>
      <p:grpSpPr>
        <a:xfrm>
          <a:off x="0" y="0"/>
          <a:ext cx="0" cy="0"/>
          <a:chOff x="0" y="0"/>
          <a:chExt cx="0" cy="0"/>
        </a:xfrm>
      </p:grpSpPr>
      <p:sp>
        <p:nvSpPr>
          <p:cNvPr id="18" name="Picture Placeholder 17"/>
          <p:cNvSpPr>
            <a:spLocks noGrp="1"/>
          </p:cNvSpPr>
          <p:nvPr>
            <p:ph type="pic" sz="quarter" idx="13"/>
          </p:nvPr>
        </p:nvSpPr>
        <p:spPr>
          <a:xfrm>
            <a:off x="847725" y="712788"/>
            <a:ext cx="3476625" cy="2286000"/>
          </a:xfrm>
        </p:spPr>
        <p:txBody>
          <a:bodyPr/>
          <a:lstStyle/>
          <a:p>
            <a:r>
              <a:rPr lang="en-US"/>
              <a:t>Click icon to add picture</a:t>
            </a:r>
          </a:p>
        </p:txBody>
      </p:sp>
      <p:sp>
        <p:nvSpPr>
          <p:cNvPr id="3" name="Slide Number Placeholder 2"/>
          <p:cNvSpPr>
            <a:spLocks noGrp="1"/>
          </p:cNvSpPr>
          <p:nvPr>
            <p:ph type="sldNum" sz="quarter" idx="10"/>
          </p:nvPr>
        </p:nvSpPr>
        <p:spPr/>
        <p:txBody>
          <a:bodyPr/>
          <a:lstStyle/>
          <a:p>
            <a:r>
              <a:rPr lang="en-US"/>
              <a:t> </a:t>
            </a:r>
          </a:p>
        </p:txBody>
      </p:sp>
      <p:sp>
        <p:nvSpPr>
          <p:cNvPr id="12" name="TextBox 11"/>
          <p:cNvSpPr txBox="1"/>
          <p:nvPr userDrawn="1"/>
        </p:nvSpPr>
        <p:spPr>
          <a:xfrm>
            <a:off x="847725" y="5378826"/>
            <a:ext cx="10870819" cy="769441"/>
          </a:xfrm>
          <a:prstGeom prst="rect">
            <a:avLst/>
          </a:prstGeom>
          <a:noFill/>
        </p:spPr>
        <p:txBody>
          <a:bodyPr wrap="square" rtlCol="0">
            <a:spAutoFit/>
          </a:bodyPr>
          <a:lstStyle/>
          <a:p>
            <a:pPr algn="ctr"/>
            <a:r>
              <a:rPr lang="en-US" sz="4400">
                <a:solidFill>
                  <a:schemeClr val="tx1"/>
                </a:solidFill>
                <a:effectLst/>
                <a:latin typeface="+mn-lt"/>
              </a:rPr>
              <a:t>Thank you for your</a:t>
            </a:r>
            <a:r>
              <a:rPr lang="en-US" sz="4400" baseline="0">
                <a:solidFill>
                  <a:schemeClr val="tx1"/>
                </a:solidFill>
                <a:effectLst/>
                <a:latin typeface="+mn-lt"/>
              </a:rPr>
              <a:t> attention!</a:t>
            </a:r>
            <a:endParaRPr lang="en-US" sz="4400">
              <a:solidFill>
                <a:schemeClr val="tx1"/>
              </a:solidFill>
              <a:effectLst/>
              <a:latin typeface="+mn-lt"/>
            </a:endParaRPr>
          </a:p>
        </p:txBody>
      </p:sp>
      <p:cxnSp>
        <p:nvCxnSpPr>
          <p:cNvPr id="16" name="Straight Connector 15"/>
          <p:cNvCxnSpPr/>
          <p:nvPr userDrawn="1"/>
        </p:nvCxnSpPr>
        <p:spPr>
          <a:xfrm>
            <a:off x="2514600" y="4965329"/>
            <a:ext cx="73152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Picture Placeholder 17"/>
          <p:cNvSpPr>
            <a:spLocks noGrp="1"/>
          </p:cNvSpPr>
          <p:nvPr>
            <p:ph type="pic" sz="quarter" idx="14"/>
          </p:nvPr>
        </p:nvSpPr>
        <p:spPr>
          <a:xfrm>
            <a:off x="4554812" y="723293"/>
            <a:ext cx="3476625" cy="2286000"/>
          </a:xfrm>
        </p:spPr>
        <p:txBody>
          <a:bodyPr/>
          <a:lstStyle/>
          <a:p>
            <a:r>
              <a:rPr lang="en-US"/>
              <a:t>Click icon to add picture</a:t>
            </a:r>
          </a:p>
        </p:txBody>
      </p:sp>
      <p:sp>
        <p:nvSpPr>
          <p:cNvPr id="11" name="Picture Placeholder 17"/>
          <p:cNvSpPr>
            <a:spLocks noGrp="1"/>
          </p:cNvSpPr>
          <p:nvPr>
            <p:ph type="pic" sz="quarter" idx="15"/>
          </p:nvPr>
        </p:nvSpPr>
        <p:spPr>
          <a:xfrm>
            <a:off x="8241919" y="712788"/>
            <a:ext cx="3476625" cy="2286000"/>
          </a:xfrm>
        </p:spPr>
        <p:txBody>
          <a:bodyPr/>
          <a:lstStyle/>
          <a:p>
            <a:r>
              <a:rPr lang="en-US"/>
              <a:t>Click icon to add picture</a:t>
            </a:r>
          </a:p>
        </p:txBody>
      </p:sp>
      <p:sp>
        <p:nvSpPr>
          <p:cNvPr id="14" name="Content Placeholder 4"/>
          <p:cNvSpPr>
            <a:spLocks noGrp="1"/>
          </p:cNvSpPr>
          <p:nvPr>
            <p:ph sz="quarter" idx="16" hasCustomPrompt="1"/>
          </p:nvPr>
        </p:nvSpPr>
        <p:spPr>
          <a:xfrm>
            <a:off x="847725" y="3011488"/>
            <a:ext cx="3476625" cy="579437"/>
          </a:xfrm>
        </p:spPr>
        <p:txBody>
          <a:bodyPr/>
          <a:lstStyle>
            <a:lvl1pPr marL="0" indent="0">
              <a:spcBef>
                <a:spcPts val="0"/>
              </a:spcBef>
              <a:buNone/>
              <a:defRPr baseline="0"/>
            </a:lvl1pPr>
          </a:lstStyle>
          <a:p>
            <a:pPr lvl="0"/>
            <a:r>
              <a:rPr lang="en-US"/>
              <a:t>Facilitator Name</a:t>
            </a:r>
          </a:p>
        </p:txBody>
      </p:sp>
      <p:sp>
        <p:nvSpPr>
          <p:cNvPr id="15" name="Content Placeholder 4"/>
          <p:cNvSpPr>
            <a:spLocks noGrp="1"/>
          </p:cNvSpPr>
          <p:nvPr>
            <p:ph sz="quarter" idx="17" hasCustomPrompt="1"/>
          </p:nvPr>
        </p:nvSpPr>
        <p:spPr>
          <a:xfrm>
            <a:off x="847725" y="3543406"/>
            <a:ext cx="3476625" cy="579437"/>
          </a:xfrm>
        </p:spPr>
        <p:txBody>
          <a:bodyPr>
            <a:normAutofit/>
          </a:bodyPr>
          <a:lstStyle>
            <a:lvl1pPr marL="0" indent="0">
              <a:spcBef>
                <a:spcPts val="0"/>
              </a:spcBef>
              <a:buNone/>
              <a:defRPr sz="2000" baseline="0"/>
            </a:lvl1pPr>
          </a:lstStyle>
          <a:p>
            <a:pPr lvl="0"/>
            <a:r>
              <a:rPr lang="en-US"/>
              <a:t>Facilitator Title</a:t>
            </a:r>
          </a:p>
        </p:txBody>
      </p:sp>
      <p:sp>
        <p:nvSpPr>
          <p:cNvPr id="17" name="Content Placeholder 4"/>
          <p:cNvSpPr>
            <a:spLocks noGrp="1"/>
          </p:cNvSpPr>
          <p:nvPr>
            <p:ph sz="quarter" idx="18" hasCustomPrompt="1"/>
          </p:nvPr>
        </p:nvSpPr>
        <p:spPr>
          <a:xfrm>
            <a:off x="847725" y="3903768"/>
            <a:ext cx="3476625" cy="579437"/>
          </a:xfrm>
        </p:spPr>
        <p:txBody>
          <a:bodyPr>
            <a:noAutofit/>
          </a:bodyPr>
          <a:lstStyle>
            <a:lvl1pPr marL="0" indent="0">
              <a:spcBef>
                <a:spcPts val="0"/>
              </a:spcBef>
              <a:buNone/>
              <a:defRPr sz="2000" baseline="0"/>
            </a:lvl1pPr>
          </a:lstStyle>
          <a:p>
            <a:pPr lvl="0"/>
            <a:r>
              <a:rPr lang="en-US"/>
              <a:t>FacilitatorEmail@spp.org</a:t>
            </a:r>
          </a:p>
          <a:p>
            <a:pPr lvl="0"/>
            <a:endParaRPr lang="en-US"/>
          </a:p>
        </p:txBody>
      </p:sp>
      <p:sp>
        <p:nvSpPr>
          <p:cNvPr id="20" name="Content Placeholder 4"/>
          <p:cNvSpPr>
            <a:spLocks noGrp="1"/>
          </p:cNvSpPr>
          <p:nvPr>
            <p:ph sz="quarter" idx="19" hasCustomPrompt="1"/>
          </p:nvPr>
        </p:nvSpPr>
        <p:spPr>
          <a:xfrm>
            <a:off x="4554813" y="3011488"/>
            <a:ext cx="3476625" cy="579437"/>
          </a:xfrm>
        </p:spPr>
        <p:txBody>
          <a:bodyPr/>
          <a:lstStyle>
            <a:lvl1pPr marL="0" indent="0">
              <a:spcBef>
                <a:spcPts val="0"/>
              </a:spcBef>
              <a:buNone/>
              <a:defRPr baseline="0"/>
            </a:lvl1pPr>
          </a:lstStyle>
          <a:p>
            <a:pPr lvl="0"/>
            <a:r>
              <a:rPr lang="en-US"/>
              <a:t>Facilitator Name</a:t>
            </a:r>
          </a:p>
        </p:txBody>
      </p:sp>
      <p:sp>
        <p:nvSpPr>
          <p:cNvPr id="21" name="Content Placeholder 4"/>
          <p:cNvSpPr>
            <a:spLocks noGrp="1"/>
          </p:cNvSpPr>
          <p:nvPr>
            <p:ph sz="quarter" idx="20" hasCustomPrompt="1"/>
          </p:nvPr>
        </p:nvSpPr>
        <p:spPr>
          <a:xfrm>
            <a:off x="4554813" y="3543406"/>
            <a:ext cx="3476625" cy="579437"/>
          </a:xfrm>
        </p:spPr>
        <p:txBody>
          <a:bodyPr>
            <a:normAutofit/>
          </a:bodyPr>
          <a:lstStyle>
            <a:lvl1pPr marL="0" indent="0">
              <a:spcBef>
                <a:spcPts val="0"/>
              </a:spcBef>
              <a:buNone/>
              <a:defRPr sz="2000" baseline="0"/>
            </a:lvl1pPr>
          </a:lstStyle>
          <a:p>
            <a:pPr lvl="0"/>
            <a:r>
              <a:rPr lang="en-US"/>
              <a:t>Facilitator Title</a:t>
            </a:r>
          </a:p>
        </p:txBody>
      </p:sp>
      <p:sp>
        <p:nvSpPr>
          <p:cNvPr id="22" name="Content Placeholder 4"/>
          <p:cNvSpPr>
            <a:spLocks noGrp="1"/>
          </p:cNvSpPr>
          <p:nvPr>
            <p:ph sz="quarter" idx="21" hasCustomPrompt="1"/>
          </p:nvPr>
        </p:nvSpPr>
        <p:spPr>
          <a:xfrm>
            <a:off x="4554813" y="3903768"/>
            <a:ext cx="3476625" cy="579437"/>
          </a:xfrm>
        </p:spPr>
        <p:txBody>
          <a:bodyPr>
            <a:noAutofit/>
          </a:bodyPr>
          <a:lstStyle>
            <a:lvl1pPr marL="0" indent="0">
              <a:spcBef>
                <a:spcPts val="0"/>
              </a:spcBef>
              <a:buNone/>
              <a:defRPr sz="2000" baseline="0"/>
            </a:lvl1pPr>
          </a:lstStyle>
          <a:p>
            <a:pPr lvl="0"/>
            <a:r>
              <a:rPr lang="en-US"/>
              <a:t>FacilitatorEmail@spp.org</a:t>
            </a:r>
          </a:p>
          <a:p>
            <a:pPr lvl="0"/>
            <a:endParaRPr lang="en-US"/>
          </a:p>
        </p:txBody>
      </p:sp>
      <p:sp>
        <p:nvSpPr>
          <p:cNvPr id="23" name="Content Placeholder 4"/>
          <p:cNvSpPr>
            <a:spLocks noGrp="1"/>
          </p:cNvSpPr>
          <p:nvPr>
            <p:ph sz="quarter" idx="22" hasCustomPrompt="1"/>
          </p:nvPr>
        </p:nvSpPr>
        <p:spPr>
          <a:xfrm>
            <a:off x="8241920" y="3011488"/>
            <a:ext cx="3476625" cy="579437"/>
          </a:xfrm>
        </p:spPr>
        <p:txBody>
          <a:bodyPr/>
          <a:lstStyle>
            <a:lvl1pPr marL="0" indent="0">
              <a:spcBef>
                <a:spcPts val="0"/>
              </a:spcBef>
              <a:buNone/>
              <a:defRPr baseline="0"/>
            </a:lvl1pPr>
          </a:lstStyle>
          <a:p>
            <a:pPr lvl="0"/>
            <a:r>
              <a:rPr lang="en-US"/>
              <a:t>Facilitator Name</a:t>
            </a:r>
          </a:p>
        </p:txBody>
      </p:sp>
      <p:sp>
        <p:nvSpPr>
          <p:cNvPr id="24" name="Content Placeholder 4"/>
          <p:cNvSpPr>
            <a:spLocks noGrp="1"/>
          </p:cNvSpPr>
          <p:nvPr>
            <p:ph sz="quarter" idx="23" hasCustomPrompt="1"/>
          </p:nvPr>
        </p:nvSpPr>
        <p:spPr>
          <a:xfrm>
            <a:off x="8241920" y="3543406"/>
            <a:ext cx="3476625" cy="579437"/>
          </a:xfrm>
        </p:spPr>
        <p:txBody>
          <a:bodyPr>
            <a:normAutofit/>
          </a:bodyPr>
          <a:lstStyle>
            <a:lvl1pPr marL="0" indent="0">
              <a:spcBef>
                <a:spcPts val="0"/>
              </a:spcBef>
              <a:buNone/>
              <a:defRPr sz="2000" baseline="0"/>
            </a:lvl1pPr>
          </a:lstStyle>
          <a:p>
            <a:pPr lvl="0"/>
            <a:r>
              <a:rPr lang="en-US"/>
              <a:t>Facilitator Title</a:t>
            </a:r>
          </a:p>
        </p:txBody>
      </p:sp>
      <p:sp>
        <p:nvSpPr>
          <p:cNvPr id="25" name="Content Placeholder 4"/>
          <p:cNvSpPr>
            <a:spLocks noGrp="1"/>
          </p:cNvSpPr>
          <p:nvPr>
            <p:ph sz="quarter" idx="24" hasCustomPrompt="1"/>
          </p:nvPr>
        </p:nvSpPr>
        <p:spPr>
          <a:xfrm>
            <a:off x="8241920" y="3903768"/>
            <a:ext cx="3476625" cy="579437"/>
          </a:xfrm>
        </p:spPr>
        <p:txBody>
          <a:bodyPr>
            <a:noAutofit/>
          </a:bodyPr>
          <a:lstStyle>
            <a:lvl1pPr marL="0" indent="0">
              <a:spcBef>
                <a:spcPts val="0"/>
              </a:spcBef>
              <a:buNone/>
              <a:defRPr sz="2000" baseline="0"/>
            </a:lvl1pPr>
          </a:lstStyle>
          <a:p>
            <a:pPr lvl="0"/>
            <a:r>
              <a:rPr lang="en-US"/>
              <a:t>FacilitatorEmail@spp.org</a:t>
            </a:r>
          </a:p>
          <a:p>
            <a:pPr lvl="0"/>
            <a:endParaRPr lang="en-US"/>
          </a:p>
        </p:txBody>
      </p:sp>
      <p:sp>
        <p:nvSpPr>
          <p:cNvPr id="2" name="TextBox 1">
            <a:extLst>
              <a:ext uri="{FF2B5EF4-FFF2-40B4-BE49-F238E27FC236}">
                <a16:creationId xmlns:a16="http://schemas.microsoft.com/office/drawing/2014/main" id="{9CB9ED97-7382-C239-91BD-6BCE1FA3C98D}"/>
              </a:ext>
            </a:extLst>
          </p:cNvPr>
          <p:cNvSpPr txBox="1"/>
          <p:nvPr userDrawn="1"/>
        </p:nvSpPr>
        <p:spPr bwMode="white">
          <a:xfrm>
            <a:off x="8431128" y="6407412"/>
            <a:ext cx="3123418" cy="276999"/>
          </a:xfrm>
          <a:prstGeom prst="rect">
            <a:avLst/>
          </a:prstGeom>
          <a:noFill/>
        </p:spPr>
        <p:txBody>
          <a:bodyPr wrap="square" rtlCol="0">
            <a:spAutoFit/>
          </a:bodyPr>
          <a:lstStyle/>
          <a:p>
            <a:r>
              <a:rPr lang="en-US" sz="1200">
                <a:solidFill>
                  <a:schemeClr val="bg1"/>
                </a:solidFill>
                <a:latin typeface="Segoe UI Semilight" panose="020B0402040204020203" pitchFamily="34" charset="0"/>
                <a:cs typeface="Segoe UI Semilight" panose="020B0402040204020203" pitchFamily="34" charset="0"/>
              </a:rPr>
              <a:t>All Content is Public Information</a:t>
            </a:r>
          </a:p>
        </p:txBody>
      </p:sp>
    </p:spTree>
    <p:extLst>
      <p:ext uri="{BB962C8B-B14F-4D97-AF65-F5344CB8AC3E}">
        <p14:creationId xmlns:p14="http://schemas.microsoft.com/office/powerpoint/2010/main" val="4216778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Section Header (OPTIONAL)">
    <p:bg>
      <p:bgRef idx="1001">
        <a:schemeClr val="bg1"/>
      </p:bgRef>
    </p:bg>
    <p:spTree>
      <p:nvGrpSpPr>
        <p:cNvPr id="1" name=""/>
        <p:cNvGrpSpPr/>
        <p:nvPr/>
      </p:nvGrpSpPr>
      <p:grpSpPr>
        <a:xfrm>
          <a:off x="0" y="0"/>
          <a:ext cx="0" cy="0"/>
          <a:chOff x="0" y="0"/>
          <a:chExt cx="0" cy="0"/>
        </a:xfrm>
      </p:grpSpPr>
      <p:sp>
        <p:nvSpPr>
          <p:cNvPr id="24" name="Freeform 23"/>
          <p:cNvSpPr/>
          <p:nvPr userDrawn="1"/>
        </p:nvSpPr>
        <p:spPr bwMode="lt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8"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rgbClr val="F475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73791" y="1171692"/>
            <a:ext cx="10050012" cy="2913747"/>
          </a:xfrm>
        </p:spPr>
        <p:txBody>
          <a:bodyPr anchor="b">
            <a:normAutofit/>
          </a:bodyPr>
          <a:lstStyle>
            <a:lvl1pPr algn="l">
              <a:lnSpc>
                <a:spcPct val="75000"/>
              </a:lnSpc>
              <a:defRPr sz="54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a:xfrm>
            <a:off x="1073790" y="4124528"/>
            <a:ext cx="10050013" cy="1796213"/>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p:cNvSpPr txBox="1">
            <a:spLocks/>
          </p:cNvSpPr>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5501" y="6359086"/>
            <a:ext cx="1839046" cy="367809"/>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7523" t="16440" r="56505" b="23138"/>
          <a:stretch/>
        </p:blipFill>
        <p:spPr>
          <a:xfrm>
            <a:off x="257173" y="6443746"/>
            <a:ext cx="414336" cy="239336"/>
          </a:xfrm>
          <a:prstGeom prst="rect">
            <a:avLst/>
          </a:prstGeom>
        </p:spPr>
      </p:pic>
    </p:spTree>
    <p:extLst>
      <p:ext uri="{BB962C8B-B14F-4D97-AF65-F5344CB8AC3E}">
        <p14:creationId xmlns:p14="http://schemas.microsoft.com/office/powerpoint/2010/main" val="2162520916"/>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_Section Header (OPTIONAL)">
    <p:bg>
      <p:bgRef idx="1001">
        <a:schemeClr val="bg1"/>
      </p:bgRef>
    </p:bg>
    <p:spTree>
      <p:nvGrpSpPr>
        <p:cNvPr id="1" name=""/>
        <p:cNvGrpSpPr/>
        <p:nvPr/>
      </p:nvGrpSpPr>
      <p:grpSpPr>
        <a:xfrm>
          <a:off x="0" y="0"/>
          <a:ext cx="0" cy="0"/>
          <a:chOff x="0" y="0"/>
          <a:chExt cx="0" cy="0"/>
        </a:xfrm>
      </p:grpSpPr>
      <p:sp>
        <p:nvSpPr>
          <p:cNvPr id="24" name="Freeform 23"/>
          <p:cNvSpPr/>
          <p:nvPr userDrawn="1"/>
        </p:nvSpPr>
        <p:spPr bwMode="lt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8"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rgbClr val="FBAB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73791" y="1171692"/>
            <a:ext cx="10050012" cy="2913747"/>
          </a:xfrm>
        </p:spPr>
        <p:txBody>
          <a:bodyPr anchor="b">
            <a:normAutofit/>
          </a:bodyPr>
          <a:lstStyle>
            <a:lvl1pPr algn="l">
              <a:lnSpc>
                <a:spcPct val="75000"/>
              </a:lnSpc>
              <a:defRPr sz="54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a:xfrm>
            <a:off x="1073790" y="4124528"/>
            <a:ext cx="10050013" cy="1796213"/>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p:cNvSpPr txBox="1">
            <a:spLocks/>
          </p:cNvSpPr>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5501" y="6359086"/>
            <a:ext cx="1839046" cy="367809"/>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7523" t="16440" r="56505" b="23138"/>
          <a:stretch/>
        </p:blipFill>
        <p:spPr>
          <a:xfrm>
            <a:off x="257173" y="6443746"/>
            <a:ext cx="414336" cy="239336"/>
          </a:xfrm>
          <a:prstGeom prst="rect">
            <a:avLst/>
          </a:prstGeom>
        </p:spPr>
      </p:pic>
    </p:spTree>
    <p:extLst>
      <p:ext uri="{BB962C8B-B14F-4D97-AF65-F5344CB8AC3E}">
        <p14:creationId xmlns:p14="http://schemas.microsoft.com/office/powerpoint/2010/main" val="2042979080"/>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3_Section Header (OPTIONAL)">
    <p:bg>
      <p:bgRef idx="1001">
        <a:schemeClr val="bg1"/>
      </p:bgRef>
    </p:bg>
    <p:spTree>
      <p:nvGrpSpPr>
        <p:cNvPr id="1" name=""/>
        <p:cNvGrpSpPr/>
        <p:nvPr/>
      </p:nvGrpSpPr>
      <p:grpSpPr>
        <a:xfrm>
          <a:off x="0" y="0"/>
          <a:ext cx="0" cy="0"/>
          <a:chOff x="0" y="0"/>
          <a:chExt cx="0" cy="0"/>
        </a:xfrm>
      </p:grpSpPr>
      <p:sp>
        <p:nvSpPr>
          <p:cNvPr id="24" name="Freeform 23"/>
          <p:cNvSpPr/>
          <p:nvPr userDrawn="1"/>
        </p:nvSpPr>
        <p:spPr bwMode="lt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8"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rgbClr val="F9F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73791" y="1171692"/>
            <a:ext cx="10050012" cy="2913747"/>
          </a:xfrm>
        </p:spPr>
        <p:txBody>
          <a:bodyPr anchor="b">
            <a:normAutofit/>
          </a:bodyPr>
          <a:lstStyle>
            <a:lvl1pPr algn="l">
              <a:lnSpc>
                <a:spcPct val="75000"/>
              </a:lnSpc>
              <a:defRPr sz="5400" baseline="0">
                <a:solidFill>
                  <a:schemeClr val="bg2"/>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a:xfrm>
            <a:off x="1073790" y="4124528"/>
            <a:ext cx="10050013" cy="1796213"/>
          </a:xfrm>
        </p:spPr>
        <p:txBody>
          <a:bodyPr>
            <a:normAutofit/>
          </a:bodyPr>
          <a:lstStyle>
            <a:lvl1pPr marL="0" indent="0" algn="l">
              <a:buNone/>
              <a:defRPr sz="3200" cap="all" baseline="0">
                <a:solidFill>
                  <a:schemeClr val="bg2"/>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p:cNvSpPr txBox="1">
            <a:spLocks/>
          </p:cNvSpPr>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5501" y="6359086"/>
            <a:ext cx="1839046" cy="367809"/>
          </a:xfrm>
          <a:prstGeom prst="rect">
            <a:avLst/>
          </a:prstGeom>
        </p:spPr>
      </p:pic>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7523" t="16440" r="56505" b="23138"/>
          <a:stretch/>
        </p:blipFill>
        <p:spPr>
          <a:xfrm>
            <a:off x="257173" y="6443746"/>
            <a:ext cx="414336" cy="239336"/>
          </a:xfrm>
          <a:prstGeom prst="rect">
            <a:avLst/>
          </a:prstGeom>
        </p:spPr>
      </p:pic>
    </p:spTree>
    <p:extLst>
      <p:ext uri="{BB962C8B-B14F-4D97-AF65-F5344CB8AC3E}">
        <p14:creationId xmlns:p14="http://schemas.microsoft.com/office/powerpoint/2010/main" val="122706882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2_Section Header (OPTIONAL)">
    <p:bg>
      <p:bgRef idx="1001">
        <a:schemeClr val="bg1"/>
      </p:bgRef>
    </p:bg>
    <p:spTree>
      <p:nvGrpSpPr>
        <p:cNvPr id="1" name=""/>
        <p:cNvGrpSpPr/>
        <p:nvPr/>
      </p:nvGrpSpPr>
      <p:grpSpPr>
        <a:xfrm>
          <a:off x="0" y="0"/>
          <a:ext cx="0" cy="0"/>
          <a:chOff x="0" y="0"/>
          <a:chExt cx="0" cy="0"/>
        </a:xfrm>
      </p:grpSpPr>
      <p:sp>
        <p:nvSpPr>
          <p:cNvPr id="24" name="Freeform 23"/>
          <p:cNvSpPr/>
          <p:nvPr userDrawn="1"/>
        </p:nvSpPr>
        <p:spPr bwMode="ltGray">
          <a:xfrm>
            <a:off x="0" y="0"/>
            <a:ext cx="8239328" cy="6858000"/>
          </a:xfrm>
          <a:custGeom>
            <a:avLst/>
            <a:gdLst>
              <a:gd name="connsiteX0" fmla="*/ 1412263 w 8239328"/>
              <a:gd name="connsiteY0" fmla="*/ 0 h 6858000"/>
              <a:gd name="connsiteX1" fmla="*/ 6611273 w 8239328"/>
              <a:gd name="connsiteY1" fmla="*/ 0 h 6858000"/>
              <a:gd name="connsiteX2" fmla="*/ 6700889 w 8239328"/>
              <a:gd name="connsiteY2" fmla="*/ 70424 h 6858000"/>
              <a:gd name="connsiteX3" fmla="*/ 8239328 w 8239328"/>
              <a:gd name="connsiteY3" fmla="*/ 3332615 h 6858000"/>
              <a:gd name="connsiteX4" fmla="*/ 6375437 w 8239328"/>
              <a:gd name="connsiteY4" fmla="*/ 6838174 h 6858000"/>
              <a:gd name="connsiteX5" fmla="*/ 6344512 w 8239328"/>
              <a:gd name="connsiteY5" fmla="*/ 6858000 h 6858000"/>
              <a:gd name="connsiteX6" fmla="*/ 1679024 w 8239328"/>
              <a:gd name="connsiteY6" fmla="*/ 6858000 h 6858000"/>
              <a:gd name="connsiteX7" fmla="*/ 1648099 w 8239328"/>
              <a:gd name="connsiteY7" fmla="*/ 6838174 h 6858000"/>
              <a:gd name="connsiteX8" fmla="*/ 40735 w 8239328"/>
              <a:gd name="connsiteY8" fmla="*/ 4786192 h 6858000"/>
              <a:gd name="connsiteX9" fmla="*/ 0 w 8239328"/>
              <a:gd name="connsiteY9" fmla="*/ 4665803 h 6858000"/>
              <a:gd name="connsiteX10" fmla="*/ 0 w 8239328"/>
              <a:gd name="connsiteY10" fmla="*/ 1999427 h 6858000"/>
              <a:gd name="connsiteX11" fmla="*/ 40735 w 8239328"/>
              <a:gd name="connsiteY11" fmla="*/ 1879038 h 6858000"/>
              <a:gd name="connsiteX12" fmla="*/ 1322647 w 8239328"/>
              <a:gd name="connsiteY12" fmla="*/ 7042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39328" h="6858000">
                <a:moveTo>
                  <a:pt x="1412263" y="0"/>
                </a:moveTo>
                <a:lnTo>
                  <a:pt x="6611273" y="0"/>
                </a:lnTo>
                <a:lnTo>
                  <a:pt x="6700889" y="70424"/>
                </a:lnTo>
                <a:cubicBezTo>
                  <a:pt x="7640452" y="845821"/>
                  <a:pt x="8239328" y="2019281"/>
                  <a:pt x="8239328" y="3332615"/>
                </a:cubicBezTo>
                <a:cubicBezTo>
                  <a:pt x="8239328" y="4791876"/>
                  <a:pt x="7499975" y="6078451"/>
                  <a:pt x="6375437" y="6838174"/>
                </a:cubicBezTo>
                <a:lnTo>
                  <a:pt x="6344512" y="6858000"/>
                </a:lnTo>
                <a:lnTo>
                  <a:pt x="1679024" y="6858000"/>
                </a:lnTo>
                <a:lnTo>
                  <a:pt x="1648099" y="6838174"/>
                </a:lnTo>
                <a:cubicBezTo>
                  <a:pt x="917149" y="6344354"/>
                  <a:pt x="348940" y="5627939"/>
                  <a:pt x="40735" y="4786192"/>
                </a:cubicBezTo>
                <a:lnTo>
                  <a:pt x="0" y="4665803"/>
                </a:lnTo>
                <a:lnTo>
                  <a:pt x="0" y="1999427"/>
                </a:lnTo>
                <a:lnTo>
                  <a:pt x="40735" y="1879038"/>
                </a:lnTo>
                <a:cubicBezTo>
                  <a:pt x="301524" y="1166791"/>
                  <a:pt x="748470" y="544278"/>
                  <a:pt x="1322647" y="70424"/>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073791" y="1171692"/>
            <a:ext cx="10050012" cy="2913747"/>
          </a:xfrm>
        </p:spPr>
        <p:txBody>
          <a:bodyPr anchor="b">
            <a:normAutofit/>
          </a:bodyPr>
          <a:lstStyle>
            <a:lvl1pPr algn="l">
              <a:lnSpc>
                <a:spcPct val="75000"/>
              </a:lnSpc>
              <a:defRPr sz="5400" baseline="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r>
              <a:rPr lang="en-US"/>
              <a:t>Click to edit Master title style</a:t>
            </a:r>
          </a:p>
        </p:txBody>
      </p:sp>
      <p:sp>
        <p:nvSpPr>
          <p:cNvPr id="3" name="Subtitle 2"/>
          <p:cNvSpPr>
            <a:spLocks noGrp="1"/>
          </p:cNvSpPr>
          <p:nvPr>
            <p:ph type="subTitle" idx="1"/>
          </p:nvPr>
        </p:nvSpPr>
        <p:spPr>
          <a:xfrm>
            <a:off x="1073790" y="4124528"/>
            <a:ext cx="10050013" cy="1796213"/>
          </a:xfrm>
        </p:spPr>
        <p:txBody>
          <a:bodyPr>
            <a:normAutofit/>
          </a:bodyPr>
          <a:lstStyle>
            <a:lvl1pPr marL="0" indent="0" algn="l">
              <a:buNone/>
              <a:defRPr sz="3200" cap="all" baseline="0">
                <a:solidFill>
                  <a:schemeClr val="tx1"/>
                </a:solidFill>
                <a:latin typeface="Segoe UI Light" panose="020B0502040204020203" pitchFamily="34" charset="0"/>
                <a:cs typeface="Segoe UI Light" panose="020B0502040204020203" pitchFamily="34" charset="0"/>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21" name="Oval 20"/>
          <p:cNvSpPr/>
          <p:nvPr userDrawn="1"/>
        </p:nvSpPr>
        <p:spPr bwMode="ltGray">
          <a:xfrm>
            <a:off x="11680382" y="6363350"/>
            <a:ext cx="348347" cy="355870"/>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p:cNvSpPr txBox="1">
            <a:spLocks/>
          </p:cNvSpPr>
          <p:nvPr userDrawn="1"/>
        </p:nvSpPr>
        <p:spPr bwMode="inv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5501" y="6359086"/>
            <a:ext cx="1839046" cy="367809"/>
          </a:xfrm>
          <a:prstGeom prst="rect">
            <a:avLst/>
          </a:prstGeom>
        </p:spPr>
      </p:pic>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7523" t="16440" r="56505" b="23138"/>
          <a:stretch/>
        </p:blipFill>
        <p:spPr>
          <a:xfrm>
            <a:off x="257173" y="6443746"/>
            <a:ext cx="414336" cy="239336"/>
          </a:xfrm>
          <a:prstGeom prst="rect">
            <a:avLst/>
          </a:prstGeom>
        </p:spPr>
      </p:pic>
    </p:spTree>
    <p:extLst>
      <p:ext uri="{BB962C8B-B14F-4D97-AF65-F5344CB8AC3E}">
        <p14:creationId xmlns:p14="http://schemas.microsoft.com/office/powerpoint/2010/main" val="3022293443"/>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and Content (DEFAU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37158" y="1597688"/>
            <a:ext cx="10058401" cy="4850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8B47EF-2ACA-4A53-9CA3-46A7C8033480}" type="datetimeFigureOut">
              <a:rPr lang="en-US" smtClean="0"/>
              <a:t>1/8/2026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34893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73790" y="1510018"/>
            <a:ext cx="4946010" cy="4774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10018"/>
            <a:ext cx="4965970" cy="4774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8B47EF-2ACA-4A53-9CA3-46A7C8033480}" type="datetimeFigureOut">
              <a:rPr lang="en-US" smtClean="0"/>
              <a:t>1/8/2026</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67637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2.png"/><Relationship Id="rId2" Type="http://schemas.openxmlformats.org/officeDocument/2006/relationships/slideLayout" Target="../slideLayouts/slideLayout20.xml"/><Relationship Id="rId16"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395" y="570452"/>
            <a:ext cx="10942151" cy="93956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37158" y="1607736"/>
            <a:ext cx="10058401" cy="484012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666119" y="6363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F98B47EF-2ACA-4A53-9CA3-46A7C8033480}" type="datetimeFigureOut">
              <a:rPr lang="en-US" smtClean="0"/>
              <a:pPr/>
              <a:t>1/8/2026</a:t>
            </a:fld>
            <a:endParaRPr lang="en-US"/>
          </a:p>
        </p:txBody>
      </p:sp>
      <p:sp>
        <p:nvSpPr>
          <p:cNvPr id="5" name="Footer Placeholder 4"/>
          <p:cNvSpPr>
            <a:spLocks noGrp="1"/>
          </p:cNvSpPr>
          <p:nvPr>
            <p:ph type="ftr" sz="quarter" idx="3"/>
          </p:nvPr>
        </p:nvSpPr>
        <p:spPr>
          <a:xfrm>
            <a:off x="1073790" y="6363350"/>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9" name="Oval 8"/>
          <p:cNvSpPr/>
          <p:nvPr userDrawn="1"/>
        </p:nvSpPr>
        <p:spPr bwMode="gray">
          <a:xfrm>
            <a:off x="11680382" y="6363350"/>
            <a:ext cx="348347" cy="355870"/>
          </a:xfrm>
          <a:prstGeom prst="ellipse">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txBox="1">
            <a:spLocks/>
          </p:cNvSpPr>
          <p:nvPr userDrawn="1"/>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pPr/>
              <a:t>‹#›</a:t>
            </a:fld>
            <a:endParaRPr lang="en-US"/>
          </a:p>
        </p:txBody>
      </p:sp>
      <p:pic>
        <p:nvPicPr>
          <p:cNvPr id="13" name="Picture 12"/>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9715500" y="6363350"/>
            <a:ext cx="1839046" cy="367810"/>
          </a:xfrm>
          <a:prstGeom prst="rect">
            <a:avLst/>
          </a:prstGeom>
        </p:spPr>
      </p:pic>
      <p:pic>
        <p:nvPicPr>
          <p:cNvPr id="15" name="Picture 14"/>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252335" y="6447863"/>
            <a:ext cx="425372" cy="216923"/>
          </a:xfrm>
          <a:prstGeom prst="rect">
            <a:avLst/>
          </a:prstGeom>
        </p:spPr>
      </p:pic>
    </p:spTree>
    <p:extLst>
      <p:ext uri="{BB962C8B-B14F-4D97-AF65-F5344CB8AC3E}">
        <p14:creationId xmlns:p14="http://schemas.microsoft.com/office/powerpoint/2010/main" val="2373968573"/>
      </p:ext>
    </p:extLst>
  </p:cSld>
  <p:clrMap bg1="lt1" tx1="dk1" bg2="lt2" tx2="dk2" accent1="accent1" accent2="accent2" accent3="accent3" accent4="accent4" accent5="accent5" accent6="accent6" hlink="hlink" folHlink="folHlink"/>
  <p:sldLayoutIdLst>
    <p:sldLayoutId id="2147483752" r:id="rId1"/>
    <p:sldLayoutId id="2147483745" r:id="rId2"/>
    <p:sldLayoutId id="2147483759" r:id="rId3"/>
    <p:sldLayoutId id="2147483746" r:id="rId4"/>
    <p:sldLayoutId id="2147483756" r:id="rId5"/>
    <p:sldLayoutId id="2147483758" r:id="rId6"/>
    <p:sldLayoutId id="2147483757" r:id="rId7"/>
    <p:sldLayoutId id="2147483734" r:id="rId8"/>
    <p:sldLayoutId id="2147483736" r:id="rId9"/>
    <p:sldLayoutId id="2147483738" r:id="rId10"/>
    <p:sldLayoutId id="2147483753" r:id="rId11"/>
    <p:sldLayoutId id="2147483739" r:id="rId12"/>
    <p:sldLayoutId id="2147483754" r:id="rId13"/>
    <p:sldLayoutId id="2147483755" r:id="rId14"/>
    <p:sldLayoutId id="2147483740" r:id="rId15"/>
    <p:sldLayoutId id="2147483741" r:id="rId16"/>
    <p:sldLayoutId id="2147483747" r:id="rId17"/>
    <p:sldLayoutId id="2147483760" r:id="rId18"/>
  </p:sldLayoutIdLst>
  <p:txStyles>
    <p:titleStyle>
      <a:lvl1pPr algn="l" defTabSz="914400" rtl="0" eaLnBrk="1" latinLnBrk="0" hangingPunct="1">
        <a:lnSpc>
          <a:spcPct val="75000"/>
        </a:lnSpc>
        <a:spcBef>
          <a:spcPct val="0"/>
        </a:spcBef>
        <a:buNone/>
        <a:defRPr sz="3200" kern="1200" cap="all" baseline="0">
          <a:solidFill>
            <a:srgbClr val="2A363B"/>
          </a:solidFill>
          <a:latin typeface="Segoe UI Black" panose="020B0A02040204020203" pitchFamily="34" charset="0"/>
          <a:ea typeface="Segoe UI Black" panose="020B0A02040204020203" pitchFamily="34" charset="0"/>
          <a:cs typeface="Segoe UI Black" panose="020B0A02040204020203" pitchFamily="34" charset="0"/>
        </a:defRPr>
      </a:lvl1pPr>
    </p:titleStyle>
    <p:bodyStyle>
      <a:lvl1pPr marL="228600" indent="-228600" algn="l" defTabSz="914400" rtl="0" eaLnBrk="1" latinLnBrk="0" hangingPunct="1">
        <a:lnSpc>
          <a:spcPct val="100000"/>
        </a:lnSpc>
        <a:spcBef>
          <a:spcPts val="1200"/>
        </a:spcBef>
        <a:spcAft>
          <a:spcPts val="600"/>
        </a:spcAft>
        <a:buClr>
          <a:schemeClr val="tx1">
            <a:lumMod val="65000"/>
            <a:lumOff val="35000"/>
          </a:schemeClr>
        </a:buClr>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511175"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796925"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3pPr>
      <a:lvl4pPr marL="1082675"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4pPr>
      <a:lvl5pPr marL="1376363"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395" y="570452"/>
            <a:ext cx="10942151" cy="93956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37158" y="1607736"/>
            <a:ext cx="10058401" cy="484012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666119" y="6363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F98B47EF-2ACA-4A53-9CA3-46A7C8033480}" type="datetimeFigureOut">
              <a:rPr lang="en-US" smtClean="0"/>
              <a:pPr/>
              <a:t>1/8/2026</a:t>
            </a:fld>
            <a:endParaRPr lang="en-US"/>
          </a:p>
        </p:txBody>
      </p:sp>
      <p:sp>
        <p:nvSpPr>
          <p:cNvPr id="5" name="Footer Placeholder 4"/>
          <p:cNvSpPr>
            <a:spLocks noGrp="1"/>
          </p:cNvSpPr>
          <p:nvPr>
            <p:ph type="ftr" sz="quarter" idx="3"/>
          </p:nvPr>
        </p:nvSpPr>
        <p:spPr>
          <a:xfrm>
            <a:off x="1073790" y="6363350"/>
            <a:ext cx="41148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9" name="Oval 8"/>
          <p:cNvSpPr/>
          <p:nvPr userDrawn="1"/>
        </p:nvSpPr>
        <p:spPr bwMode="gray">
          <a:xfrm>
            <a:off x="11680382" y="6363350"/>
            <a:ext cx="348347" cy="35587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p:cNvSpPr txBox="1">
            <a:spLocks/>
          </p:cNvSpPr>
          <p:nvPr userDrawn="1"/>
        </p:nvSpPr>
        <p:spPr bwMode="gray">
          <a:xfrm>
            <a:off x="11680382" y="6329793"/>
            <a:ext cx="365125" cy="365125"/>
          </a:xfrm>
          <a:prstGeom prst="rect">
            <a:avLst/>
          </a:prstGeom>
        </p:spPr>
        <p:txBody>
          <a:bodyPr vert="horz" lIns="27432" tIns="45720" rIns="27432" bIns="45720" rtlCol="0" anchor="b">
            <a:noAutofit/>
          </a:bodyPr>
          <a:lstStyle>
            <a:defPPr>
              <a:defRPr lang="en-US"/>
            </a:defPPr>
            <a:lvl1pPr marL="0" algn="ctr" defTabSz="914400" rtl="0" eaLnBrk="1" latinLnBrk="0" hangingPunct="1">
              <a:defRPr sz="1400" kern="1200">
                <a:solidFill>
                  <a:schemeClr val="tx2">
                    <a:lumMod val="60000"/>
                    <a:lumOff val="40000"/>
                  </a:schemeClr>
                </a:solidFill>
                <a:latin typeface="Segoe UI Semilight" panose="020B0402040204020203" pitchFamily="34" charset="0"/>
                <a:ea typeface="Segoe UI Black" panose="020B0A02040204020203" pitchFamily="34" charset="0"/>
                <a:cs typeface="Segoe UI Semilight" panose="020B04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08F63-ED02-406C-9432-F3661D040FC6}" type="slidenum">
              <a:rPr lang="en-US" smtClean="0">
                <a:solidFill>
                  <a:schemeClr val="tx2">
                    <a:lumMod val="20000"/>
                    <a:lumOff val="80000"/>
                  </a:schemeClr>
                </a:solidFill>
              </a:rPr>
              <a:pPr/>
              <a:t>‹#›</a:t>
            </a:fld>
            <a:endParaRPr lang="en-US">
              <a:solidFill>
                <a:schemeClr val="tx2">
                  <a:lumMod val="20000"/>
                  <a:lumOff val="80000"/>
                </a:schemeClr>
              </a:solidFill>
            </a:endParaRPr>
          </a:p>
        </p:txBody>
      </p:sp>
      <p:pic>
        <p:nvPicPr>
          <p:cNvPr id="11" name="Picture 10"/>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10995559" y="6371739"/>
            <a:ext cx="600933" cy="306452"/>
          </a:xfrm>
          <a:prstGeom prst="rect">
            <a:avLst/>
          </a:prstGeom>
        </p:spPr>
      </p:pic>
    </p:spTree>
    <p:extLst>
      <p:ext uri="{BB962C8B-B14F-4D97-AF65-F5344CB8AC3E}">
        <p14:creationId xmlns:p14="http://schemas.microsoft.com/office/powerpoint/2010/main" val="139162628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Lst>
  <p:txStyles>
    <p:titleStyle>
      <a:lvl1pPr algn="l" defTabSz="914400" rtl="0" eaLnBrk="1" latinLnBrk="0" hangingPunct="1">
        <a:lnSpc>
          <a:spcPct val="75000"/>
        </a:lnSpc>
        <a:spcBef>
          <a:spcPct val="0"/>
        </a:spcBef>
        <a:buNone/>
        <a:defRPr sz="3200" kern="1200" cap="all" baseline="0">
          <a:solidFill>
            <a:schemeClr val="bg1"/>
          </a:solidFill>
          <a:latin typeface="Segoe UI Black" panose="020B0A02040204020203" pitchFamily="34" charset="0"/>
          <a:ea typeface="Segoe UI Black" panose="020B0A02040204020203" pitchFamily="34" charset="0"/>
          <a:cs typeface="Segoe UI Black" panose="020B0A02040204020203" pitchFamily="34" charset="0"/>
        </a:defRPr>
      </a:lvl1pPr>
    </p:titleStyle>
    <p:bodyStyle>
      <a:lvl1pPr marL="228600" indent="-228600" algn="l" defTabSz="914400" rtl="0" eaLnBrk="1" latinLnBrk="0" hangingPunct="1">
        <a:lnSpc>
          <a:spcPct val="100000"/>
        </a:lnSpc>
        <a:spcBef>
          <a:spcPts val="1200"/>
        </a:spcBef>
        <a:spcAft>
          <a:spcPts val="600"/>
        </a:spcAft>
        <a:buClr>
          <a:schemeClr val="tx1">
            <a:lumMod val="65000"/>
            <a:lumOff val="35000"/>
          </a:schemeClr>
        </a:buClr>
        <a:buFont typeface="Arial" panose="020B0604020202020204" pitchFamily="34" charset="0"/>
        <a:buChar char="•"/>
        <a:defRPr sz="2800" kern="1200">
          <a:solidFill>
            <a:schemeClr val="bg1"/>
          </a:solidFill>
          <a:latin typeface="Segoe UI" panose="020B0502040204020203" pitchFamily="34" charset="0"/>
          <a:ea typeface="+mn-ea"/>
          <a:cs typeface="Segoe UI" panose="020B0502040204020203" pitchFamily="34" charset="0"/>
        </a:defRPr>
      </a:lvl1pPr>
      <a:lvl2pPr marL="511175"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bg1"/>
          </a:solidFill>
          <a:latin typeface="Segoe UI" panose="020B0502040204020203" pitchFamily="34" charset="0"/>
          <a:ea typeface="+mn-ea"/>
          <a:cs typeface="Segoe UI" panose="020B0502040204020203" pitchFamily="34" charset="0"/>
        </a:defRPr>
      </a:lvl2pPr>
      <a:lvl3pPr marL="796925"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bg1"/>
          </a:solidFill>
          <a:latin typeface="Segoe UI" panose="020B0502040204020203" pitchFamily="34" charset="0"/>
          <a:ea typeface="+mn-ea"/>
          <a:cs typeface="Segoe UI" panose="020B0502040204020203" pitchFamily="34" charset="0"/>
        </a:defRPr>
      </a:lvl3pPr>
      <a:lvl4pPr marL="1082675"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bg1"/>
          </a:solidFill>
          <a:latin typeface="Segoe UI" panose="020B0502040204020203" pitchFamily="34" charset="0"/>
          <a:ea typeface="+mn-ea"/>
          <a:cs typeface="Segoe UI" panose="020B0502040204020203" pitchFamily="34" charset="0"/>
        </a:defRPr>
      </a:lvl4pPr>
      <a:lvl5pPr marL="1376363" indent="-228600" algn="l" defTabSz="914400" rtl="0" eaLnBrk="1" latinLnBrk="0" hangingPunct="1">
        <a:lnSpc>
          <a:spcPct val="100000"/>
        </a:lnSpc>
        <a:spcBef>
          <a:spcPts val="600"/>
        </a:spcBef>
        <a:spcAft>
          <a:spcPts val="200"/>
        </a:spcAft>
        <a:buClr>
          <a:schemeClr val="tx1">
            <a:lumMod val="65000"/>
            <a:lumOff val="35000"/>
          </a:schemeClr>
        </a:buClr>
        <a:buFont typeface="Arial" panose="020B0604020202020204" pitchFamily="34" charset="0"/>
        <a:buChar char="•"/>
        <a:defRPr sz="2800" kern="1200">
          <a:solidFill>
            <a:schemeClr val="bg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226189" y="1925775"/>
            <a:ext cx="10050013" cy="1069216"/>
          </a:xfrm>
        </p:spPr>
        <p:txBody>
          <a:bodyPr>
            <a:normAutofit fontScale="32500" lnSpcReduction="20000"/>
          </a:bodyPr>
          <a:lstStyle/>
          <a:p>
            <a:r>
              <a:rPr lang="en-US" sz="9600" dirty="0"/>
              <a:t>Provide an update to and seek approval from the IMIP regarding Markets+ Tariff and Protocol revisions.</a:t>
            </a:r>
          </a:p>
          <a:p>
            <a:endParaRPr lang="en-US" dirty="0"/>
          </a:p>
        </p:txBody>
      </p:sp>
      <p:sp>
        <p:nvSpPr>
          <p:cNvPr id="8" name="Text Placeholder 7"/>
          <p:cNvSpPr>
            <a:spLocks noGrp="1"/>
          </p:cNvSpPr>
          <p:nvPr>
            <p:ph type="body" sz="quarter" idx="10"/>
          </p:nvPr>
        </p:nvSpPr>
        <p:spPr>
          <a:xfrm>
            <a:off x="1226186" y="3621731"/>
            <a:ext cx="10050013" cy="3083869"/>
          </a:xfrm>
        </p:spPr>
        <p:txBody>
          <a:bodyPr>
            <a:normAutofit lnSpcReduction="10000"/>
          </a:bodyPr>
          <a:lstStyle/>
          <a:p>
            <a:r>
              <a:rPr lang="en-US" dirty="0"/>
              <a:t>The MPEC is seeking IMIP approval for revisions to the Markets+ Tariff and Protocols.</a:t>
            </a:r>
          </a:p>
          <a:p>
            <a:pPr lvl="1"/>
            <a:r>
              <a:rPr lang="en-US" dirty="0"/>
              <a:t>Markets+ Tariff Clean-up</a:t>
            </a:r>
          </a:p>
          <a:p>
            <a:pPr lvl="1"/>
            <a:r>
              <a:rPr lang="en-US" dirty="0"/>
              <a:t>Markets+ Tariff Schedule 1-B</a:t>
            </a:r>
          </a:p>
          <a:p>
            <a:pPr lvl="1"/>
            <a:r>
              <a:rPr lang="en-US" dirty="0"/>
              <a:t>Repricing Modification</a:t>
            </a:r>
          </a:p>
          <a:p>
            <a:pPr lvl="1"/>
            <a:r>
              <a:rPr lang="en-US" dirty="0"/>
              <a:t>Island Pricing</a:t>
            </a:r>
          </a:p>
          <a:p>
            <a:pPr lvl="1"/>
            <a:r>
              <a:rPr lang="en-US" dirty="0"/>
              <a:t>Market Storage Resource Self-Charging</a:t>
            </a:r>
          </a:p>
        </p:txBody>
      </p:sp>
    </p:spTree>
    <p:extLst>
      <p:ext uri="{BB962C8B-B14F-4D97-AF65-F5344CB8AC3E}">
        <p14:creationId xmlns:p14="http://schemas.microsoft.com/office/powerpoint/2010/main" val="1228724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B9613-2B0E-2FA2-E7E7-08B19165819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0FF55B6-5B10-0668-EC9C-04C5210EC336}"/>
              </a:ext>
            </a:extLst>
          </p:cNvPr>
          <p:cNvSpPr>
            <a:spLocks noGrp="1"/>
          </p:cNvSpPr>
          <p:nvPr>
            <p:ph type="ctrTitle"/>
          </p:nvPr>
        </p:nvSpPr>
        <p:spPr>
          <a:xfrm>
            <a:off x="406279" y="1972126"/>
            <a:ext cx="10050012" cy="2913747"/>
          </a:xfrm>
        </p:spPr>
        <p:txBody>
          <a:bodyPr>
            <a:normAutofit/>
          </a:bodyPr>
          <a:lstStyle/>
          <a:p>
            <a:pPr>
              <a:lnSpc>
                <a:spcPct val="100000"/>
              </a:lnSpc>
            </a:pPr>
            <a:r>
              <a:rPr lang="en-US"/>
              <a:t>Repricing Modification</a:t>
            </a:r>
          </a:p>
        </p:txBody>
      </p:sp>
    </p:spTree>
    <p:extLst>
      <p:ext uri="{BB962C8B-B14F-4D97-AF65-F5344CB8AC3E}">
        <p14:creationId xmlns:p14="http://schemas.microsoft.com/office/powerpoint/2010/main" val="2283399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69E22-FECF-02DA-4B5A-16D1938E14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EB0DF3-461D-4948-DED6-8B91BB4D4C61}"/>
              </a:ext>
            </a:extLst>
          </p:cNvPr>
          <p:cNvSpPr>
            <a:spLocks noGrp="1"/>
          </p:cNvSpPr>
          <p:nvPr>
            <p:ph type="title"/>
          </p:nvPr>
        </p:nvSpPr>
        <p:spPr/>
        <p:txBody>
          <a:bodyPr vert="horz" lIns="91440" tIns="45720" rIns="91440" bIns="45720" rtlCol="0" anchor="ctr">
            <a:normAutofit fontScale="90000"/>
          </a:bodyPr>
          <a:lstStyle/>
          <a:p>
            <a:r>
              <a:rPr lang="en-US"/>
              <a:t>Tariff Revision:</a:t>
            </a:r>
            <a:br>
              <a:rPr lang="en-US"/>
            </a:br>
            <a:r>
              <a:rPr lang="en-US"/>
              <a:t>Attachment A, Section 3.7.1 and 7.8.1 (Repricing Modification)</a:t>
            </a:r>
            <a:endParaRPr lang="en-US" kern="1200" cap="all" baseline="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5" name="Content Placeholder 14">
            <a:extLst>
              <a:ext uri="{FF2B5EF4-FFF2-40B4-BE49-F238E27FC236}">
                <a16:creationId xmlns:a16="http://schemas.microsoft.com/office/drawing/2014/main" id="{4114BF17-6B0A-A5B9-3AA3-4F53FD71BC2E}"/>
              </a:ext>
            </a:extLst>
          </p:cNvPr>
          <p:cNvSpPr>
            <a:spLocks noGrp="1"/>
          </p:cNvSpPr>
          <p:nvPr>
            <p:ph idx="1"/>
          </p:nvPr>
        </p:nvSpPr>
        <p:spPr>
          <a:xfrm>
            <a:off x="937158" y="1597688"/>
            <a:ext cx="10058401" cy="4859556"/>
          </a:xfrm>
        </p:spPr>
        <p:txBody>
          <a:bodyPr>
            <a:normAutofit fontScale="92500" lnSpcReduction="20000"/>
          </a:bodyPr>
          <a:lstStyle/>
          <a:p>
            <a:pPr lvl="0" fontAlgn="base"/>
            <a:r>
              <a:rPr lang="en-US" altLang="en-US"/>
              <a:t>Establishes how the Market Operator will ensure accurate and timely settlement when RTBM systems experience prolonged outages. </a:t>
            </a:r>
          </a:p>
          <a:p>
            <a:pPr marL="685800" lvl="1">
              <a:spcBef>
                <a:spcPts val="1200"/>
              </a:spcBef>
              <a:spcAft>
                <a:spcPts val="600"/>
              </a:spcAft>
            </a:pPr>
            <a:r>
              <a:rPr lang="en-US"/>
              <a:t>Updates the Market Operator’s responsibility to calculate RTBM prices as accurately as possible during system outages lasting more than 12 Dispatch Intervals, ensuring prices reflect normal market conditions rather than relying on Mitigated Offers.</a:t>
            </a:r>
          </a:p>
          <a:p>
            <a:pPr marL="685800" lvl="1">
              <a:spcBef>
                <a:spcPts val="1200"/>
              </a:spcBef>
              <a:spcAft>
                <a:spcPts val="600"/>
              </a:spcAft>
            </a:pPr>
            <a:r>
              <a:rPr lang="en-US"/>
              <a:t>Updates boilerplate language implemented through an Integrated Market Place Revision Request</a:t>
            </a:r>
          </a:p>
          <a:p>
            <a:pPr marL="685800" lvl="1">
              <a:spcBef>
                <a:spcPts val="1200"/>
              </a:spcBef>
              <a:spcAft>
                <a:spcPts val="600"/>
              </a:spcAft>
            </a:pPr>
            <a:r>
              <a:rPr lang="en-US"/>
              <a:t>Updates the Tariff to align with the Protocols</a:t>
            </a:r>
          </a:p>
          <a:p>
            <a:pPr marL="685800" lvl="1">
              <a:spcBef>
                <a:spcPts val="1200"/>
              </a:spcBef>
              <a:spcAft>
                <a:spcPts val="600"/>
              </a:spcAft>
            </a:pPr>
            <a:r>
              <a:rPr lang="en-US"/>
              <a:t>Affects Tariff, Attachment A, Section 3.7.1 and 7.8.1</a:t>
            </a:r>
          </a:p>
        </p:txBody>
      </p:sp>
      <p:sp>
        <p:nvSpPr>
          <p:cNvPr id="3" name="Rectangle 2">
            <a:extLst>
              <a:ext uri="{FF2B5EF4-FFF2-40B4-BE49-F238E27FC236}">
                <a16:creationId xmlns:a16="http://schemas.microsoft.com/office/drawing/2014/main" id="{3E3C50CD-3D5E-4B4E-88C2-A64D72A832B5}"/>
              </a:ext>
            </a:extLst>
          </p:cNvPr>
          <p:cNvSpPr/>
          <p:nvPr/>
        </p:nvSpPr>
        <p:spPr>
          <a:xfrm>
            <a:off x="750940" y="1503091"/>
            <a:ext cx="10401969" cy="1186770"/>
          </a:xfrm>
          <a:prstGeom prst="rect">
            <a:avLst/>
          </a:prstGeom>
          <a:no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9947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a:extLst>
            <a:ext uri="{FF2B5EF4-FFF2-40B4-BE49-F238E27FC236}">
              <a16:creationId xmlns:a16="http://schemas.microsoft.com/office/drawing/2014/main" id="{DE1C3D3C-F7FE-09BC-811D-97FAE388C619}"/>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4E19677D-ACD8-82E9-70DE-46A0E95E1406}"/>
              </a:ext>
            </a:extLst>
          </p:cNvPr>
          <p:cNvSpPr/>
          <p:nvPr/>
        </p:nvSpPr>
        <p:spPr>
          <a:xfrm>
            <a:off x="437815" y="2839064"/>
            <a:ext cx="11316369" cy="1609344"/>
          </a:xfrm>
          <a:prstGeom prst="roundRect">
            <a:avLst/>
          </a:prstGeom>
          <a:solidFill>
            <a:schemeClr val="accent2">
              <a:alpha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C84090-5A23-4E6F-7F1D-B8495CAFF42D}"/>
              </a:ext>
            </a:extLst>
          </p:cNvPr>
          <p:cNvSpPr>
            <a:spLocks noGrp="1"/>
          </p:cNvSpPr>
          <p:nvPr>
            <p:ph type="title"/>
          </p:nvPr>
        </p:nvSpPr>
        <p:spPr>
          <a:xfrm>
            <a:off x="437815" y="619070"/>
            <a:ext cx="10942151" cy="939566"/>
          </a:xfrm>
        </p:spPr>
        <p:txBody>
          <a:bodyPr/>
          <a:lstStyle/>
          <a:p>
            <a:r>
              <a:rPr lang="en-US">
                <a:solidFill>
                  <a:schemeClr val="tx1"/>
                </a:solidFill>
              </a:rPr>
              <a:t>Recommended motion</a:t>
            </a:r>
          </a:p>
        </p:txBody>
      </p:sp>
      <p:sp>
        <p:nvSpPr>
          <p:cNvPr id="5" name="TextBox 4">
            <a:extLst>
              <a:ext uri="{FF2B5EF4-FFF2-40B4-BE49-F238E27FC236}">
                <a16:creationId xmlns:a16="http://schemas.microsoft.com/office/drawing/2014/main" id="{5BC6167A-C350-2D4C-7D8E-91BF07431EDD}"/>
              </a:ext>
            </a:extLst>
          </p:cNvPr>
          <p:cNvSpPr txBox="1"/>
          <p:nvPr/>
        </p:nvSpPr>
        <p:spPr>
          <a:xfrm>
            <a:off x="495925" y="3005649"/>
            <a:ext cx="10825929" cy="2000548"/>
          </a:xfrm>
          <a:prstGeom prst="rect">
            <a:avLst/>
          </a:prstGeom>
          <a:noFill/>
        </p:spPr>
        <p:txBody>
          <a:bodyPr wrap="square" lIns="91440" tIns="45720" rIns="91440" bIns="45720" rtlCol="0" anchor="t">
            <a:spAutoFit/>
          </a:bodyPr>
          <a:lstStyle/>
          <a:p>
            <a:pPr marL="282575" lvl="1" indent="0">
              <a:buNone/>
            </a:pPr>
            <a:r>
              <a:rPr lang="en-US" sz="2400" b="1" dirty="0">
                <a:solidFill>
                  <a:schemeClr val="bg1"/>
                </a:solidFill>
                <a:cs typeface="Segoe UI"/>
              </a:rPr>
              <a:t>Motion to approve Tariff Section 3.7.1 and 7.8.1 (Repricing Modification) as approved and presented by the Markets+ Participant Executive Committee (MPEC).</a:t>
            </a:r>
          </a:p>
          <a:p>
            <a:pPr marL="282575" lvl="1" indent="0">
              <a:buNone/>
            </a:pPr>
            <a:endParaRPr lang="en-US" sz="2400" b="1" dirty="0">
              <a:solidFill>
                <a:schemeClr val="bg1"/>
              </a:solidFill>
            </a:endParaRPr>
          </a:p>
          <a:p>
            <a:pPr marL="285750" lvl="0" indent="-285750">
              <a:buFont typeface="Arial" panose="020B0604020202020204" pitchFamily="34" charset="0"/>
              <a:buChar char="•"/>
            </a:pPr>
            <a:endParaRPr lang="en-US" sz="2800" dirty="0">
              <a:latin typeface="Segoe UI"/>
              <a:cs typeface="Segoe UI"/>
            </a:endParaRPr>
          </a:p>
        </p:txBody>
      </p:sp>
    </p:spTree>
    <p:extLst>
      <p:ext uri="{BB962C8B-B14F-4D97-AF65-F5344CB8AC3E}">
        <p14:creationId xmlns:p14="http://schemas.microsoft.com/office/powerpoint/2010/main" val="784286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DB78F-2AAA-9802-EB6D-87B53AE6B13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11FB8CA-1C0B-A858-B674-2A59A9BC58FD}"/>
              </a:ext>
            </a:extLst>
          </p:cNvPr>
          <p:cNvSpPr>
            <a:spLocks noGrp="1"/>
          </p:cNvSpPr>
          <p:nvPr>
            <p:ph type="ctrTitle"/>
          </p:nvPr>
        </p:nvSpPr>
        <p:spPr>
          <a:xfrm>
            <a:off x="397135" y="1894068"/>
            <a:ext cx="10050012" cy="2913747"/>
          </a:xfrm>
        </p:spPr>
        <p:txBody>
          <a:bodyPr/>
          <a:lstStyle/>
          <a:p>
            <a:r>
              <a:rPr lang="en-US"/>
              <a:t>Island Pricing</a:t>
            </a:r>
          </a:p>
        </p:txBody>
      </p:sp>
    </p:spTree>
    <p:extLst>
      <p:ext uri="{BB962C8B-B14F-4D97-AF65-F5344CB8AC3E}">
        <p14:creationId xmlns:p14="http://schemas.microsoft.com/office/powerpoint/2010/main" val="2410728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5ED291-B321-6E92-C818-DCCAE51716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0E2A00-D75A-1FEF-0997-A5412D8035A7}"/>
              </a:ext>
            </a:extLst>
          </p:cNvPr>
          <p:cNvSpPr>
            <a:spLocks noGrp="1"/>
          </p:cNvSpPr>
          <p:nvPr>
            <p:ph type="title"/>
          </p:nvPr>
        </p:nvSpPr>
        <p:spPr/>
        <p:txBody>
          <a:bodyPr vert="horz" lIns="91440" tIns="45720" rIns="91440" bIns="45720" rtlCol="0" anchor="ctr">
            <a:normAutofit/>
          </a:bodyPr>
          <a:lstStyle/>
          <a:p>
            <a:r>
              <a:rPr lang="en-US">
                <a:solidFill>
                  <a:schemeClr val="tx1"/>
                </a:solidFill>
              </a:rPr>
              <a:t>Tariff Section 3.7.2 and Protocol Section 10.3 (Island Pricing)</a:t>
            </a:r>
          </a:p>
        </p:txBody>
      </p:sp>
      <p:sp>
        <p:nvSpPr>
          <p:cNvPr id="18" name="Content Placeholder 17">
            <a:extLst>
              <a:ext uri="{FF2B5EF4-FFF2-40B4-BE49-F238E27FC236}">
                <a16:creationId xmlns:a16="http://schemas.microsoft.com/office/drawing/2014/main" id="{48BE5256-F525-1884-06FE-5AC598D91D29}"/>
              </a:ext>
            </a:extLst>
          </p:cNvPr>
          <p:cNvSpPr>
            <a:spLocks noGrp="1"/>
          </p:cNvSpPr>
          <p:nvPr>
            <p:ph idx="1"/>
          </p:nvPr>
        </p:nvSpPr>
        <p:spPr>
          <a:xfrm>
            <a:off x="937158" y="1597688"/>
            <a:ext cx="10784442" cy="4850175"/>
          </a:xfrm>
        </p:spPr>
        <p:txBody>
          <a:bodyPr>
            <a:normAutofit/>
          </a:bodyPr>
          <a:lstStyle/>
          <a:p>
            <a:pPr marL="0" lvl="0" indent="0">
              <a:buNone/>
            </a:pPr>
            <a:r>
              <a:rPr lang="en-US" sz="2400"/>
              <a:t>The Market Operator will calculate prices and settlements locally using Mitigated Offers to ensure accurate and fair outcomes within the isolated area. Flexibility Reserve Products are not cleared in an Island, preventing costs for services that cannot provide system-wide reliability value. </a:t>
            </a:r>
          </a:p>
          <a:p>
            <a:pPr marL="685800" lvl="1">
              <a:spcBef>
                <a:spcPts val="1200"/>
              </a:spcBef>
              <a:spcAft>
                <a:spcPts val="600"/>
              </a:spcAft>
            </a:pPr>
            <a:r>
              <a:rPr lang="en-US"/>
              <a:t>Updates the Tariff to align with the Protocols</a:t>
            </a:r>
          </a:p>
          <a:p>
            <a:pPr marL="685800" lvl="1">
              <a:spcBef>
                <a:spcPts val="1200"/>
              </a:spcBef>
              <a:spcAft>
                <a:spcPts val="600"/>
              </a:spcAft>
            </a:pPr>
            <a:r>
              <a:rPr lang="en-US"/>
              <a:t>Updates Protocol section name to match the Tariff</a:t>
            </a:r>
          </a:p>
          <a:p>
            <a:pPr marL="685800" lvl="1">
              <a:spcBef>
                <a:spcPts val="1200"/>
              </a:spcBef>
              <a:spcAft>
                <a:spcPts val="600"/>
              </a:spcAft>
            </a:pPr>
            <a:r>
              <a:rPr lang="en-US"/>
              <a:t>Affects Tariff Attachment A, Section 3.7.2 and Protocol Section 10.1.3</a:t>
            </a:r>
          </a:p>
          <a:p>
            <a:endParaRPr lang="en-US"/>
          </a:p>
        </p:txBody>
      </p:sp>
      <p:sp>
        <p:nvSpPr>
          <p:cNvPr id="6" name="TextBox 5">
            <a:extLst>
              <a:ext uri="{FF2B5EF4-FFF2-40B4-BE49-F238E27FC236}">
                <a16:creationId xmlns:a16="http://schemas.microsoft.com/office/drawing/2014/main" id="{EF1FFF9C-E523-1635-4FB2-273FDC06184D}"/>
              </a:ext>
            </a:extLst>
          </p:cNvPr>
          <p:cNvSpPr txBox="1"/>
          <p:nvPr/>
        </p:nvSpPr>
        <p:spPr>
          <a:xfrm>
            <a:off x="220362" y="1510018"/>
            <a:ext cx="2263758" cy="4940816"/>
          </a:xfrm>
          <a:prstGeom prst="rect">
            <a:avLst/>
          </a:prstGeom>
        </p:spPr>
        <p:txBody>
          <a:bodyPr vert="horz" lIns="91440" tIns="45720" rIns="91440" bIns="45720" rtlCol="0">
            <a:normAutofit/>
          </a:bodyPr>
          <a:lstStyle/>
          <a:p>
            <a:pPr marL="228600" indent="-228600">
              <a:spcBef>
                <a:spcPts val="1200"/>
              </a:spcBef>
              <a:spcAft>
                <a:spcPts val="600"/>
              </a:spcAft>
              <a:buClr>
                <a:schemeClr val="tx1">
                  <a:lumMod val="65000"/>
                  <a:lumOff val="35000"/>
                </a:schemeClr>
              </a:buClr>
              <a:buFont typeface="Arial" panose="020B0604020202020204" pitchFamily="34" charset="0"/>
              <a:buChar char="•"/>
            </a:pPr>
            <a:endParaRPr lang="en-US" sz="2800"/>
          </a:p>
        </p:txBody>
      </p:sp>
      <p:sp>
        <p:nvSpPr>
          <p:cNvPr id="3" name="Rectangle 2">
            <a:extLst>
              <a:ext uri="{FF2B5EF4-FFF2-40B4-BE49-F238E27FC236}">
                <a16:creationId xmlns:a16="http://schemas.microsoft.com/office/drawing/2014/main" id="{5D411108-A3C2-8471-FAAB-4513A226E387}"/>
              </a:ext>
            </a:extLst>
          </p:cNvPr>
          <p:cNvSpPr/>
          <p:nvPr/>
        </p:nvSpPr>
        <p:spPr>
          <a:xfrm>
            <a:off x="852873" y="1594717"/>
            <a:ext cx="10784442" cy="1666643"/>
          </a:xfrm>
          <a:prstGeom prst="rect">
            <a:avLst/>
          </a:prstGeom>
          <a:no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8729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a:extLst>
            <a:ext uri="{FF2B5EF4-FFF2-40B4-BE49-F238E27FC236}">
              <a16:creationId xmlns:a16="http://schemas.microsoft.com/office/drawing/2014/main" id="{292E9598-0D1C-6A34-20F4-5527BB83D258}"/>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4044F1F-AE7B-5B87-D309-265009A1E7E2}"/>
              </a:ext>
            </a:extLst>
          </p:cNvPr>
          <p:cNvSpPr/>
          <p:nvPr/>
        </p:nvSpPr>
        <p:spPr>
          <a:xfrm>
            <a:off x="567217" y="1558636"/>
            <a:ext cx="11316369" cy="1736396"/>
          </a:xfrm>
          <a:prstGeom prst="roundRect">
            <a:avLst/>
          </a:prstGeom>
          <a:solidFill>
            <a:schemeClr val="accent2">
              <a:alpha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1E9CA9-6662-8392-3B32-AB9B814B0535}"/>
              </a:ext>
            </a:extLst>
          </p:cNvPr>
          <p:cNvSpPr>
            <a:spLocks noGrp="1"/>
          </p:cNvSpPr>
          <p:nvPr>
            <p:ph type="title"/>
          </p:nvPr>
        </p:nvSpPr>
        <p:spPr>
          <a:xfrm>
            <a:off x="437815" y="619070"/>
            <a:ext cx="10942151" cy="939566"/>
          </a:xfrm>
        </p:spPr>
        <p:txBody>
          <a:bodyPr/>
          <a:lstStyle/>
          <a:p>
            <a:r>
              <a:rPr lang="en-US">
                <a:solidFill>
                  <a:schemeClr val="tx1"/>
                </a:solidFill>
              </a:rPr>
              <a:t>Recommended motion</a:t>
            </a:r>
          </a:p>
        </p:txBody>
      </p:sp>
      <p:sp>
        <p:nvSpPr>
          <p:cNvPr id="5" name="TextBox 4">
            <a:extLst>
              <a:ext uri="{FF2B5EF4-FFF2-40B4-BE49-F238E27FC236}">
                <a16:creationId xmlns:a16="http://schemas.microsoft.com/office/drawing/2014/main" id="{512BB908-1B2D-B7C7-59C8-7C29D9C2DD36}"/>
              </a:ext>
            </a:extLst>
          </p:cNvPr>
          <p:cNvSpPr txBox="1"/>
          <p:nvPr/>
        </p:nvSpPr>
        <p:spPr>
          <a:xfrm>
            <a:off x="1100212" y="1674674"/>
            <a:ext cx="9991575" cy="1384995"/>
          </a:xfrm>
          <a:prstGeom prst="rect">
            <a:avLst/>
          </a:prstGeom>
          <a:noFill/>
        </p:spPr>
        <p:txBody>
          <a:bodyPr wrap="square" lIns="91440" tIns="45720" rIns="91440" bIns="45720" rtlCol="0" anchor="t">
            <a:spAutoFit/>
          </a:bodyPr>
          <a:lstStyle/>
          <a:p>
            <a:r>
              <a:rPr lang="en-US" sz="2800" b="1" dirty="0">
                <a:solidFill>
                  <a:schemeClr val="bg1"/>
                </a:solidFill>
                <a:latin typeface="Segoe UI"/>
                <a:cs typeface="Segoe UI"/>
              </a:rPr>
              <a:t>Motion to approve Tariff Section 3.7.2 and Protocols Section 10.1.3 (Island Pricing) as approved and presented by the Markets+ </a:t>
            </a:r>
            <a:r>
              <a:rPr lang="en-US" sz="2800" b="1" dirty="0">
                <a:solidFill>
                  <a:schemeClr val="bg1"/>
                </a:solidFill>
                <a:cs typeface="Segoe UI"/>
              </a:rPr>
              <a:t>Participant Executive Committee (MPEC).</a:t>
            </a:r>
            <a:endParaRPr lang="en-US" sz="2800" b="1" dirty="0">
              <a:solidFill>
                <a:schemeClr val="bg1"/>
              </a:solidFill>
              <a:latin typeface="Segoe UI"/>
              <a:cs typeface="Segoe UI"/>
            </a:endParaRPr>
          </a:p>
        </p:txBody>
      </p:sp>
    </p:spTree>
    <p:extLst>
      <p:ext uri="{BB962C8B-B14F-4D97-AF65-F5344CB8AC3E}">
        <p14:creationId xmlns:p14="http://schemas.microsoft.com/office/powerpoint/2010/main" val="1478366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F5904-FBD1-08F8-28EB-2E9853D2CC8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A3E175-3E6F-980D-05D6-9F426F13593C}"/>
              </a:ext>
            </a:extLst>
          </p:cNvPr>
          <p:cNvSpPr>
            <a:spLocks noGrp="1"/>
          </p:cNvSpPr>
          <p:nvPr>
            <p:ph type="ctrTitle"/>
          </p:nvPr>
        </p:nvSpPr>
        <p:spPr>
          <a:xfrm>
            <a:off x="397135" y="1894068"/>
            <a:ext cx="10050012" cy="2913747"/>
          </a:xfrm>
        </p:spPr>
        <p:txBody>
          <a:bodyPr/>
          <a:lstStyle/>
          <a:p>
            <a:r>
              <a:rPr lang="en-US"/>
              <a:t>MSR Self-Charging</a:t>
            </a:r>
          </a:p>
        </p:txBody>
      </p:sp>
    </p:spTree>
    <p:extLst>
      <p:ext uri="{BB962C8B-B14F-4D97-AF65-F5344CB8AC3E}">
        <p14:creationId xmlns:p14="http://schemas.microsoft.com/office/powerpoint/2010/main" val="891091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3F174-D1E8-562B-02C5-C3950B12DB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F790F0-A1D4-6FAC-F7C2-904961C36C74}"/>
              </a:ext>
            </a:extLst>
          </p:cNvPr>
          <p:cNvSpPr>
            <a:spLocks noGrp="1"/>
          </p:cNvSpPr>
          <p:nvPr>
            <p:ph type="title"/>
          </p:nvPr>
        </p:nvSpPr>
        <p:spPr/>
        <p:txBody>
          <a:bodyPr vert="horz" lIns="91440" tIns="45720" rIns="91440" bIns="45720" rtlCol="0" anchor="ctr">
            <a:normAutofit/>
          </a:bodyPr>
          <a:lstStyle/>
          <a:p>
            <a:r>
              <a:rPr lang="en-US">
                <a:solidFill>
                  <a:schemeClr val="tx1"/>
                </a:solidFill>
              </a:rPr>
              <a:t>Tariff and Protocol Revisions (Market Storage Resource Self-Charging)</a:t>
            </a:r>
          </a:p>
        </p:txBody>
      </p:sp>
      <p:sp>
        <p:nvSpPr>
          <p:cNvPr id="18" name="Content Placeholder 17">
            <a:extLst>
              <a:ext uri="{FF2B5EF4-FFF2-40B4-BE49-F238E27FC236}">
                <a16:creationId xmlns:a16="http://schemas.microsoft.com/office/drawing/2014/main" id="{0672DA2E-57FE-A5E2-9DF6-DC986A723D1E}"/>
              </a:ext>
            </a:extLst>
          </p:cNvPr>
          <p:cNvSpPr>
            <a:spLocks noGrp="1"/>
          </p:cNvSpPr>
          <p:nvPr>
            <p:ph idx="1"/>
          </p:nvPr>
        </p:nvSpPr>
        <p:spPr>
          <a:xfrm>
            <a:off x="937158" y="1638300"/>
            <a:ext cx="10784442" cy="4809564"/>
          </a:xfrm>
        </p:spPr>
        <p:txBody>
          <a:bodyPr>
            <a:normAutofit fontScale="92500" lnSpcReduction="20000"/>
          </a:bodyPr>
          <a:lstStyle/>
          <a:p>
            <a:pPr marL="0" lvl="0" indent="0">
              <a:buNone/>
            </a:pPr>
            <a:r>
              <a:rPr lang="en-US" sz="2600"/>
              <a:t>To more definitively classify when an MSR is Self-Charging in the Day-Ahead Market and the Real-Time Balancing Market and to settle any withdrawal that is considered Self-Charging as load in market settlements.</a:t>
            </a:r>
          </a:p>
          <a:p>
            <a:pPr lvl="2"/>
            <a:r>
              <a:rPr lang="en-US"/>
              <a:t>Updates boilerplate language implemented through an Integrated Market Place Revision Request</a:t>
            </a:r>
          </a:p>
          <a:p>
            <a:pPr lvl="2"/>
            <a:r>
              <a:rPr lang="en-US"/>
              <a:t>Introduces a new Tariff section </a:t>
            </a:r>
            <a:r>
              <a:rPr lang="en-US" i="1"/>
              <a:t>4.2.2.1 Withdrawals that do not Qualify as a Market Service</a:t>
            </a:r>
            <a:r>
              <a:rPr lang="en-US"/>
              <a:t>.</a:t>
            </a:r>
          </a:p>
          <a:p>
            <a:pPr lvl="2"/>
            <a:r>
              <a:rPr lang="en-US"/>
              <a:t>Replaces old Settlement equations with equations that are inline with the new set of Self-Charging rules.</a:t>
            </a:r>
          </a:p>
          <a:p>
            <a:pPr lvl="2"/>
            <a:r>
              <a:rPr lang="en-US"/>
              <a:t>Tariff Sections: Glossary, Attachment A, Section 2.1.2.2, 4.2.2.1, 9.2.18, 9.3.17, 9.3.27, 9.3.28</a:t>
            </a:r>
          </a:p>
          <a:p>
            <a:pPr lvl="2"/>
            <a:r>
              <a:rPr lang="en-US"/>
              <a:t>Protocol Sections: Glossary, 4.2.2.4, 4.3.1.2.2, 4.5.7, 4.5.7.4, 4.5.7.7, 4.5.7.19, 4.5.8, 4.5.8.4, 4.5.8.7, 4.5.8.27, 4.5.8.28, 9.1.11</a:t>
            </a:r>
          </a:p>
        </p:txBody>
      </p:sp>
      <p:sp>
        <p:nvSpPr>
          <p:cNvPr id="6" name="TextBox 5">
            <a:extLst>
              <a:ext uri="{FF2B5EF4-FFF2-40B4-BE49-F238E27FC236}">
                <a16:creationId xmlns:a16="http://schemas.microsoft.com/office/drawing/2014/main" id="{00130B48-BE9B-E22B-65B7-2439CD6D6653}"/>
              </a:ext>
            </a:extLst>
          </p:cNvPr>
          <p:cNvSpPr txBox="1"/>
          <p:nvPr/>
        </p:nvSpPr>
        <p:spPr>
          <a:xfrm>
            <a:off x="220362" y="1510018"/>
            <a:ext cx="2263758" cy="4940816"/>
          </a:xfrm>
          <a:prstGeom prst="rect">
            <a:avLst/>
          </a:prstGeom>
        </p:spPr>
        <p:txBody>
          <a:bodyPr vert="horz" lIns="91440" tIns="45720" rIns="91440" bIns="45720" rtlCol="0">
            <a:normAutofit/>
          </a:bodyPr>
          <a:lstStyle/>
          <a:p>
            <a:pPr marL="228600" indent="-228600">
              <a:spcBef>
                <a:spcPts val="1200"/>
              </a:spcBef>
              <a:spcAft>
                <a:spcPts val="600"/>
              </a:spcAft>
              <a:buClr>
                <a:schemeClr val="tx1">
                  <a:lumMod val="65000"/>
                  <a:lumOff val="35000"/>
                </a:schemeClr>
              </a:buClr>
              <a:buFont typeface="Arial" panose="020B0604020202020204" pitchFamily="34" charset="0"/>
              <a:buChar char="•"/>
            </a:pPr>
            <a:endParaRPr lang="en-US" sz="2800"/>
          </a:p>
        </p:txBody>
      </p:sp>
      <p:sp>
        <p:nvSpPr>
          <p:cNvPr id="3" name="Rectangle 2">
            <a:extLst>
              <a:ext uri="{FF2B5EF4-FFF2-40B4-BE49-F238E27FC236}">
                <a16:creationId xmlns:a16="http://schemas.microsoft.com/office/drawing/2014/main" id="{83743CCE-4FE0-89B2-C219-57B7E0AEDDB6}"/>
              </a:ext>
            </a:extLst>
          </p:cNvPr>
          <p:cNvSpPr/>
          <p:nvPr/>
        </p:nvSpPr>
        <p:spPr>
          <a:xfrm>
            <a:off x="770104" y="1512988"/>
            <a:ext cx="10784442" cy="1131152"/>
          </a:xfrm>
          <a:prstGeom prst="rect">
            <a:avLst/>
          </a:prstGeom>
          <a:no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7684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a:extLst>
            <a:ext uri="{FF2B5EF4-FFF2-40B4-BE49-F238E27FC236}">
              <a16:creationId xmlns:a16="http://schemas.microsoft.com/office/drawing/2014/main" id="{3313143C-E599-E71F-7177-910E4F78827F}"/>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11582B7-6899-D552-D2BA-110A62E4CFC6}"/>
              </a:ext>
            </a:extLst>
          </p:cNvPr>
          <p:cNvSpPr/>
          <p:nvPr/>
        </p:nvSpPr>
        <p:spPr>
          <a:xfrm>
            <a:off x="567217" y="1558636"/>
            <a:ext cx="11316369" cy="3419764"/>
          </a:xfrm>
          <a:prstGeom prst="roundRect">
            <a:avLst/>
          </a:prstGeom>
          <a:solidFill>
            <a:schemeClr val="accent2">
              <a:alpha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9DF852-4FBB-8B9D-6A82-BCAC9565BB27}"/>
              </a:ext>
            </a:extLst>
          </p:cNvPr>
          <p:cNvSpPr>
            <a:spLocks noGrp="1"/>
          </p:cNvSpPr>
          <p:nvPr>
            <p:ph type="title"/>
          </p:nvPr>
        </p:nvSpPr>
        <p:spPr>
          <a:xfrm>
            <a:off x="437815" y="619070"/>
            <a:ext cx="10942151" cy="939566"/>
          </a:xfrm>
        </p:spPr>
        <p:txBody>
          <a:bodyPr/>
          <a:lstStyle/>
          <a:p>
            <a:r>
              <a:rPr lang="en-US">
                <a:solidFill>
                  <a:schemeClr val="tx1"/>
                </a:solidFill>
              </a:rPr>
              <a:t>Recommended motion</a:t>
            </a:r>
          </a:p>
        </p:txBody>
      </p:sp>
      <p:sp>
        <p:nvSpPr>
          <p:cNvPr id="5" name="TextBox 4">
            <a:extLst>
              <a:ext uri="{FF2B5EF4-FFF2-40B4-BE49-F238E27FC236}">
                <a16:creationId xmlns:a16="http://schemas.microsoft.com/office/drawing/2014/main" id="{98B9FD1D-AAD3-E3B6-1381-7B74D7AAFE97}"/>
              </a:ext>
            </a:extLst>
          </p:cNvPr>
          <p:cNvSpPr txBox="1"/>
          <p:nvPr/>
        </p:nvSpPr>
        <p:spPr>
          <a:xfrm>
            <a:off x="1100212" y="1674674"/>
            <a:ext cx="9991575" cy="3108543"/>
          </a:xfrm>
          <a:prstGeom prst="rect">
            <a:avLst/>
          </a:prstGeom>
          <a:noFill/>
        </p:spPr>
        <p:txBody>
          <a:bodyPr wrap="square" lIns="91440" tIns="45720" rIns="91440" bIns="45720" rtlCol="0" anchor="t">
            <a:spAutoFit/>
          </a:bodyPr>
          <a:lstStyle/>
          <a:p>
            <a:r>
              <a:rPr lang="en-US" sz="2800" b="1" dirty="0">
                <a:solidFill>
                  <a:schemeClr val="bg1"/>
                </a:solidFill>
                <a:cs typeface="Segoe UI"/>
              </a:rPr>
              <a:t>Motion to approve Tariff sections: Glossary, 2.1.2.2, 4.2.2.1, 9.2.18, 9.3.17, 9.3.27, 9.3.28 and Protocol sections: Glossary, 4.2.2.4, 4.3.1.2.2, 4.5.7, 4.5.7.4, 4.5.7.7, 4.5.7.19, 4.5.8, 4.5.8.4, 4.5.8.7, 4.5.8.27, 4.5.8.28, 9.1.11 revisions related to Market Storage Resource Self-Charging as approved and presented by the Markets+ Participant Executive Committee (MPEC).</a:t>
            </a:r>
          </a:p>
        </p:txBody>
      </p:sp>
    </p:spTree>
    <p:extLst>
      <p:ext uri="{BB962C8B-B14F-4D97-AF65-F5344CB8AC3E}">
        <p14:creationId xmlns:p14="http://schemas.microsoft.com/office/powerpoint/2010/main" val="4143172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1388" y="1060896"/>
            <a:ext cx="10050012" cy="2943753"/>
          </a:xfrm>
        </p:spPr>
        <p:txBody>
          <a:bodyPr/>
          <a:lstStyle/>
          <a:p>
            <a:r>
              <a:rPr lang="en-US" dirty="0"/>
              <a:t>MPEC Tariff and Protocol approval recommendations</a:t>
            </a:r>
          </a:p>
        </p:txBody>
      </p:sp>
      <p:sp>
        <p:nvSpPr>
          <p:cNvPr id="3" name="Subtitle 2"/>
          <p:cNvSpPr>
            <a:spLocks noGrp="1"/>
          </p:cNvSpPr>
          <p:nvPr>
            <p:ph type="subTitle" idx="1"/>
          </p:nvPr>
        </p:nvSpPr>
        <p:spPr>
          <a:xfrm>
            <a:off x="763762" y="4004649"/>
            <a:ext cx="10050013" cy="1672577"/>
          </a:xfrm>
        </p:spPr>
        <p:txBody>
          <a:bodyPr/>
          <a:lstStyle/>
          <a:p>
            <a:r>
              <a:rPr lang="en-US" dirty="0"/>
              <a:t>IMIP Meeting: January 6, 2026</a:t>
            </a:r>
          </a:p>
        </p:txBody>
      </p:sp>
    </p:spTree>
    <p:extLst>
      <p:ext uri="{BB962C8B-B14F-4D97-AF65-F5344CB8AC3E}">
        <p14:creationId xmlns:p14="http://schemas.microsoft.com/office/powerpoint/2010/main" val="1558194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90159-061D-020C-B83F-D7EE96371C9E}"/>
              </a:ext>
            </a:extLst>
          </p:cNvPr>
          <p:cNvSpPr>
            <a:spLocks noGrp="1"/>
          </p:cNvSpPr>
          <p:nvPr>
            <p:ph type="title"/>
          </p:nvPr>
        </p:nvSpPr>
        <p:spPr/>
        <p:txBody>
          <a:bodyPr/>
          <a:lstStyle/>
          <a:p>
            <a:r>
              <a:rPr lang="en-US" dirty="0"/>
              <a:t>sections For approval:</a:t>
            </a:r>
          </a:p>
        </p:txBody>
      </p:sp>
      <p:sp>
        <p:nvSpPr>
          <p:cNvPr id="21" name="TextBox 20">
            <a:extLst>
              <a:ext uri="{FF2B5EF4-FFF2-40B4-BE49-F238E27FC236}">
                <a16:creationId xmlns:a16="http://schemas.microsoft.com/office/drawing/2014/main" id="{A248C240-9DA5-5C24-0930-947F76D7703E}"/>
              </a:ext>
            </a:extLst>
          </p:cNvPr>
          <p:cNvSpPr txBox="1"/>
          <p:nvPr/>
        </p:nvSpPr>
        <p:spPr>
          <a:xfrm>
            <a:off x="2832397" y="5694721"/>
            <a:ext cx="1830783" cy="954107"/>
          </a:xfrm>
          <a:prstGeom prst="rect">
            <a:avLst/>
          </a:prstGeom>
          <a:noFill/>
        </p:spPr>
        <p:txBody>
          <a:bodyPr wrap="square" rtlCol="0">
            <a:spAutoFit/>
          </a:bodyPr>
          <a:lstStyle/>
          <a:p>
            <a:r>
              <a:rPr lang="en-US" sz="2800"/>
              <a:t>Schedule 1-B</a:t>
            </a:r>
          </a:p>
        </p:txBody>
      </p:sp>
      <p:grpSp>
        <p:nvGrpSpPr>
          <p:cNvPr id="27" name="Group 26">
            <a:extLst>
              <a:ext uri="{FF2B5EF4-FFF2-40B4-BE49-F238E27FC236}">
                <a16:creationId xmlns:a16="http://schemas.microsoft.com/office/drawing/2014/main" id="{0BC13252-9CB8-5FBD-E59D-37FF7EB02BE1}"/>
              </a:ext>
            </a:extLst>
          </p:cNvPr>
          <p:cNvGrpSpPr/>
          <p:nvPr/>
        </p:nvGrpSpPr>
        <p:grpSpPr>
          <a:xfrm>
            <a:off x="66353" y="1866650"/>
            <a:ext cx="12010029" cy="3721768"/>
            <a:chOff x="61415" y="1783559"/>
            <a:chExt cx="12010029" cy="3721768"/>
          </a:xfrm>
        </p:grpSpPr>
        <p:grpSp>
          <p:nvGrpSpPr>
            <p:cNvPr id="17" name="Group 16">
              <a:extLst>
                <a:ext uri="{FF2B5EF4-FFF2-40B4-BE49-F238E27FC236}">
                  <a16:creationId xmlns:a16="http://schemas.microsoft.com/office/drawing/2014/main" id="{FAB52B71-1410-01B7-4430-097B8B90E999}"/>
                </a:ext>
              </a:extLst>
            </p:cNvPr>
            <p:cNvGrpSpPr/>
            <p:nvPr/>
          </p:nvGrpSpPr>
          <p:grpSpPr>
            <a:xfrm>
              <a:off x="61415" y="1783559"/>
              <a:ext cx="12010029" cy="3721768"/>
              <a:chOff x="391810" y="1510018"/>
              <a:chExt cx="13762722" cy="4777530"/>
            </a:xfrm>
          </p:grpSpPr>
          <p:sp>
            <p:nvSpPr>
              <p:cNvPr id="12" name="Parallelogram 11">
                <a:extLst>
                  <a:ext uri="{FF2B5EF4-FFF2-40B4-BE49-F238E27FC236}">
                    <a16:creationId xmlns:a16="http://schemas.microsoft.com/office/drawing/2014/main" id="{13908931-D542-73F7-E9BF-15787D753BF9}"/>
                  </a:ext>
                </a:extLst>
              </p:cNvPr>
              <p:cNvSpPr/>
              <p:nvPr/>
            </p:nvSpPr>
            <p:spPr>
              <a:xfrm>
                <a:off x="391810" y="1510018"/>
                <a:ext cx="3371161" cy="4777530"/>
              </a:xfrm>
              <a:prstGeom prst="parallelogram">
                <a:avLst/>
              </a:prstGeom>
              <a:solidFill>
                <a:schemeClr val="accent5"/>
              </a:solidFill>
              <a:ln w="38100">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3" name="Parallelogram 12">
                <a:extLst>
                  <a:ext uri="{FF2B5EF4-FFF2-40B4-BE49-F238E27FC236}">
                    <a16:creationId xmlns:a16="http://schemas.microsoft.com/office/drawing/2014/main" id="{64CE9BBA-C4DF-2FE4-AB0D-60FC3A2245B6}"/>
                  </a:ext>
                </a:extLst>
              </p:cNvPr>
              <p:cNvSpPr/>
              <p:nvPr/>
            </p:nvSpPr>
            <p:spPr>
              <a:xfrm>
                <a:off x="3009304" y="1510018"/>
                <a:ext cx="3371161" cy="4777530"/>
              </a:xfrm>
              <a:prstGeom prst="parallelogram">
                <a:avLst/>
              </a:prstGeom>
              <a:ln w="38100">
                <a:solidFill>
                  <a:schemeClr val="bg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4" name="Parallelogram 13">
                <a:extLst>
                  <a:ext uri="{FF2B5EF4-FFF2-40B4-BE49-F238E27FC236}">
                    <a16:creationId xmlns:a16="http://schemas.microsoft.com/office/drawing/2014/main" id="{90B0207F-07CE-EFDF-C665-853B9E9353AC}"/>
                  </a:ext>
                </a:extLst>
              </p:cNvPr>
              <p:cNvSpPr/>
              <p:nvPr/>
            </p:nvSpPr>
            <p:spPr>
              <a:xfrm>
                <a:off x="5626798" y="1510018"/>
                <a:ext cx="3371161" cy="4777530"/>
              </a:xfrm>
              <a:prstGeom prst="parallelogram">
                <a:avLst/>
              </a:prstGeom>
              <a:solidFill>
                <a:schemeClr val="accent2"/>
              </a:solidFill>
              <a:ln w="38100">
                <a:solidFill>
                  <a:schemeClr val="bg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6" name="Parallelogram 15">
                <a:extLst>
                  <a:ext uri="{FF2B5EF4-FFF2-40B4-BE49-F238E27FC236}">
                    <a16:creationId xmlns:a16="http://schemas.microsoft.com/office/drawing/2014/main" id="{676B56AC-BB3E-A574-CFC8-70719FEC4719}"/>
                  </a:ext>
                </a:extLst>
              </p:cNvPr>
              <p:cNvSpPr/>
              <p:nvPr/>
            </p:nvSpPr>
            <p:spPr>
              <a:xfrm>
                <a:off x="10783371" y="1510018"/>
                <a:ext cx="3371161" cy="4777530"/>
              </a:xfrm>
              <a:prstGeom prst="parallelogram">
                <a:avLst/>
              </a:prstGeom>
              <a:ln w="38100">
                <a:solidFill>
                  <a:schemeClr val="bg1"/>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grpSp>
        <p:sp>
          <p:nvSpPr>
            <p:cNvPr id="23" name="Parallelogram 22">
              <a:extLst>
                <a:ext uri="{FF2B5EF4-FFF2-40B4-BE49-F238E27FC236}">
                  <a16:creationId xmlns:a16="http://schemas.microsoft.com/office/drawing/2014/main" id="{2BA3746D-B46C-C955-97F9-76D15DFFB65D}"/>
                </a:ext>
              </a:extLst>
            </p:cNvPr>
            <p:cNvSpPr/>
            <p:nvPr/>
          </p:nvSpPr>
          <p:spPr>
            <a:xfrm>
              <a:off x="6913877" y="1783559"/>
              <a:ext cx="2873412" cy="3721768"/>
            </a:xfrm>
            <a:prstGeom prst="parallelogram">
              <a:avLst/>
            </a:prstGeom>
            <a:solidFill>
              <a:schemeClr val="accent5"/>
            </a:solidFill>
            <a:ln w="38100">
              <a:solidFill>
                <a:schemeClr val="bg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grpSp>
      <p:sp>
        <p:nvSpPr>
          <p:cNvPr id="24" name="TextBox 23">
            <a:extLst>
              <a:ext uri="{FF2B5EF4-FFF2-40B4-BE49-F238E27FC236}">
                <a16:creationId xmlns:a16="http://schemas.microsoft.com/office/drawing/2014/main" id="{022F5F52-CFDD-7B51-89C2-03C911DC25C7}"/>
              </a:ext>
            </a:extLst>
          </p:cNvPr>
          <p:cNvSpPr txBox="1"/>
          <p:nvPr/>
        </p:nvSpPr>
        <p:spPr>
          <a:xfrm>
            <a:off x="7798146" y="2905779"/>
            <a:ext cx="2250662" cy="954107"/>
          </a:xfrm>
          <a:prstGeom prst="rect">
            <a:avLst/>
          </a:prstGeom>
          <a:noFill/>
        </p:spPr>
        <p:txBody>
          <a:bodyPr wrap="square" rtlCol="0">
            <a:spAutoFit/>
          </a:bodyPr>
          <a:lstStyle/>
          <a:p>
            <a:r>
              <a:rPr lang="en-US" sz="2800"/>
              <a:t>Island Pricing</a:t>
            </a:r>
          </a:p>
        </p:txBody>
      </p:sp>
      <p:sp>
        <p:nvSpPr>
          <p:cNvPr id="18" name="TextBox 17">
            <a:extLst>
              <a:ext uri="{FF2B5EF4-FFF2-40B4-BE49-F238E27FC236}">
                <a16:creationId xmlns:a16="http://schemas.microsoft.com/office/drawing/2014/main" id="{42E00CB3-B582-4BAB-8D42-CA4A674D5408}"/>
              </a:ext>
            </a:extLst>
          </p:cNvPr>
          <p:cNvSpPr txBox="1"/>
          <p:nvPr/>
        </p:nvSpPr>
        <p:spPr>
          <a:xfrm>
            <a:off x="633984" y="2819593"/>
            <a:ext cx="1830783" cy="1815882"/>
          </a:xfrm>
          <a:prstGeom prst="rect">
            <a:avLst/>
          </a:prstGeom>
          <a:noFill/>
        </p:spPr>
        <p:txBody>
          <a:bodyPr wrap="square" rtlCol="0">
            <a:spAutoFit/>
          </a:bodyPr>
          <a:lstStyle/>
          <a:p>
            <a:r>
              <a:rPr lang="en-US" sz="2800"/>
              <a:t>Markets+ Tariff Clean-Up Items</a:t>
            </a:r>
          </a:p>
        </p:txBody>
      </p:sp>
      <p:sp>
        <p:nvSpPr>
          <p:cNvPr id="9" name="TextBox 8">
            <a:extLst>
              <a:ext uri="{FF2B5EF4-FFF2-40B4-BE49-F238E27FC236}">
                <a16:creationId xmlns:a16="http://schemas.microsoft.com/office/drawing/2014/main" id="{125F48DD-CD9C-FBFB-1695-B5CFDA5DCB4F}"/>
              </a:ext>
            </a:extLst>
          </p:cNvPr>
          <p:cNvSpPr txBox="1"/>
          <p:nvPr/>
        </p:nvSpPr>
        <p:spPr>
          <a:xfrm>
            <a:off x="2886186" y="3121223"/>
            <a:ext cx="2373561" cy="523220"/>
          </a:xfrm>
          <a:prstGeom prst="rect">
            <a:avLst/>
          </a:prstGeom>
          <a:noFill/>
        </p:spPr>
        <p:txBody>
          <a:bodyPr wrap="square" rtlCol="0">
            <a:spAutoFit/>
          </a:bodyPr>
          <a:lstStyle/>
          <a:p>
            <a:r>
              <a:rPr lang="en-US" sz="2800"/>
              <a:t>Schedule 1B</a:t>
            </a:r>
          </a:p>
        </p:txBody>
      </p:sp>
      <p:sp>
        <p:nvSpPr>
          <p:cNvPr id="10" name="TextBox 9">
            <a:extLst>
              <a:ext uri="{FF2B5EF4-FFF2-40B4-BE49-F238E27FC236}">
                <a16:creationId xmlns:a16="http://schemas.microsoft.com/office/drawing/2014/main" id="{E5073353-90D8-B85D-6427-F972B30EC300}"/>
              </a:ext>
            </a:extLst>
          </p:cNvPr>
          <p:cNvSpPr txBox="1"/>
          <p:nvPr/>
        </p:nvSpPr>
        <p:spPr>
          <a:xfrm>
            <a:off x="5081993" y="2951946"/>
            <a:ext cx="2283445" cy="954107"/>
          </a:xfrm>
          <a:prstGeom prst="rect">
            <a:avLst/>
          </a:prstGeom>
          <a:noFill/>
        </p:spPr>
        <p:txBody>
          <a:bodyPr wrap="square" rtlCol="0">
            <a:spAutoFit/>
          </a:bodyPr>
          <a:lstStyle/>
          <a:p>
            <a:r>
              <a:rPr lang="en-US" sz="2800"/>
              <a:t>Repricing Modification</a:t>
            </a:r>
          </a:p>
        </p:txBody>
      </p:sp>
      <p:sp>
        <p:nvSpPr>
          <p:cNvPr id="22" name="TextBox 21">
            <a:extLst>
              <a:ext uri="{FF2B5EF4-FFF2-40B4-BE49-F238E27FC236}">
                <a16:creationId xmlns:a16="http://schemas.microsoft.com/office/drawing/2014/main" id="{9066B51D-7C2D-146E-D83A-94FDAD74A5EB}"/>
              </a:ext>
            </a:extLst>
          </p:cNvPr>
          <p:cNvSpPr txBox="1"/>
          <p:nvPr/>
        </p:nvSpPr>
        <p:spPr>
          <a:xfrm>
            <a:off x="6742347" y="5662328"/>
            <a:ext cx="2250662" cy="954107"/>
          </a:xfrm>
          <a:prstGeom prst="rect">
            <a:avLst/>
          </a:prstGeom>
          <a:noFill/>
        </p:spPr>
        <p:txBody>
          <a:bodyPr wrap="square" rtlCol="0">
            <a:spAutoFit/>
          </a:bodyPr>
          <a:lstStyle/>
          <a:p>
            <a:r>
              <a:rPr lang="en-US" sz="2800"/>
              <a:t>Repricing Modification</a:t>
            </a:r>
          </a:p>
        </p:txBody>
      </p:sp>
      <p:sp>
        <p:nvSpPr>
          <p:cNvPr id="25" name="TextBox 24">
            <a:extLst>
              <a:ext uri="{FF2B5EF4-FFF2-40B4-BE49-F238E27FC236}">
                <a16:creationId xmlns:a16="http://schemas.microsoft.com/office/drawing/2014/main" id="{B5D61F09-C4AB-7DF6-5824-A4E9632F9DBE}"/>
              </a:ext>
            </a:extLst>
          </p:cNvPr>
          <p:cNvSpPr txBox="1"/>
          <p:nvPr/>
        </p:nvSpPr>
        <p:spPr>
          <a:xfrm>
            <a:off x="9837822" y="3065159"/>
            <a:ext cx="2250662" cy="954107"/>
          </a:xfrm>
          <a:prstGeom prst="rect">
            <a:avLst/>
          </a:prstGeom>
          <a:noFill/>
        </p:spPr>
        <p:txBody>
          <a:bodyPr wrap="square" rtlCol="0">
            <a:spAutoFit/>
          </a:bodyPr>
          <a:lstStyle/>
          <a:p>
            <a:r>
              <a:rPr lang="en-US" sz="2800"/>
              <a:t>MSR Self-Charging</a:t>
            </a:r>
          </a:p>
        </p:txBody>
      </p:sp>
    </p:spTree>
    <p:extLst>
      <p:ext uri="{BB962C8B-B14F-4D97-AF65-F5344CB8AC3E}">
        <p14:creationId xmlns:p14="http://schemas.microsoft.com/office/powerpoint/2010/main" val="1758698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8328" y="1647180"/>
            <a:ext cx="10959211" cy="2913747"/>
          </a:xfrm>
        </p:spPr>
        <p:txBody>
          <a:bodyPr>
            <a:normAutofit/>
          </a:bodyPr>
          <a:lstStyle/>
          <a:p>
            <a:pPr>
              <a:lnSpc>
                <a:spcPct val="100000"/>
              </a:lnSpc>
            </a:pPr>
            <a:r>
              <a:rPr lang="en-US"/>
              <a:t>Markets+ Tariff Clean-Up</a:t>
            </a:r>
          </a:p>
        </p:txBody>
      </p:sp>
    </p:spTree>
    <p:extLst>
      <p:ext uri="{BB962C8B-B14F-4D97-AF65-F5344CB8AC3E}">
        <p14:creationId xmlns:p14="http://schemas.microsoft.com/office/powerpoint/2010/main" val="3119528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6A7FD-005E-DE6E-95E9-750FF43A27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51030A-FE5C-ABD9-01B5-02B382995C9F}"/>
              </a:ext>
            </a:extLst>
          </p:cNvPr>
          <p:cNvSpPr>
            <a:spLocks noGrp="1"/>
          </p:cNvSpPr>
          <p:nvPr>
            <p:ph type="title"/>
          </p:nvPr>
        </p:nvSpPr>
        <p:spPr>
          <a:xfrm>
            <a:off x="484277" y="269413"/>
            <a:ext cx="10942151" cy="939566"/>
          </a:xfrm>
        </p:spPr>
        <p:txBody>
          <a:bodyPr anchor="ctr">
            <a:noAutofit/>
          </a:bodyPr>
          <a:lstStyle/>
          <a:p>
            <a:r>
              <a:rPr lang="en-US"/>
              <a:t>Markets+ Tariff Clean-Up Items</a:t>
            </a:r>
            <a:br>
              <a:rPr lang="en-US"/>
            </a:br>
            <a:endParaRPr lang="en-US"/>
          </a:p>
        </p:txBody>
      </p:sp>
      <p:sp>
        <p:nvSpPr>
          <p:cNvPr id="8" name="Rectangle 1">
            <a:extLst>
              <a:ext uri="{FF2B5EF4-FFF2-40B4-BE49-F238E27FC236}">
                <a16:creationId xmlns:a16="http://schemas.microsoft.com/office/drawing/2014/main" id="{75650173-A119-1764-2E6F-405CEFE63540}"/>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D613AA23-7755-FCFC-C655-16F61F741228}"/>
              </a:ext>
            </a:extLst>
          </p:cNvPr>
          <p:cNvSpPr/>
          <p:nvPr/>
        </p:nvSpPr>
        <p:spPr>
          <a:xfrm>
            <a:off x="637456" y="3429000"/>
            <a:ext cx="3283382" cy="2493818"/>
          </a:xfrm>
          <a:prstGeom prst="rect">
            <a:avLst/>
          </a:prstGeom>
          <a:solidFill>
            <a:schemeClr val="accent5"/>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DB435C3-DA22-AC06-3D62-09CD98AADAD1}"/>
              </a:ext>
            </a:extLst>
          </p:cNvPr>
          <p:cNvSpPr/>
          <p:nvPr/>
        </p:nvSpPr>
        <p:spPr>
          <a:xfrm>
            <a:off x="4454310" y="3429000"/>
            <a:ext cx="3283382" cy="2493818"/>
          </a:xfrm>
          <a:prstGeom prst="rect">
            <a:avLst/>
          </a:prstGeom>
          <a:solidFill>
            <a:schemeClr val="accent6"/>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 name="Rectangle 11">
            <a:extLst>
              <a:ext uri="{FF2B5EF4-FFF2-40B4-BE49-F238E27FC236}">
                <a16:creationId xmlns:a16="http://schemas.microsoft.com/office/drawing/2014/main" id="{FF4F40E8-7EEB-B6EC-C57A-9081B21D055A}"/>
              </a:ext>
            </a:extLst>
          </p:cNvPr>
          <p:cNvSpPr/>
          <p:nvPr/>
        </p:nvSpPr>
        <p:spPr>
          <a:xfrm>
            <a:off x="8271164" y="3429000"/>
            <a:ext cx="3283382" cy="2493818"/>
          </a:xfrm>
          <a:prstGeom prst="rect">
            <a:avLst/>
          </a:prstGeom>
          <a:solidFill>
            <a:schemeClr val="accent4"/>
          </a:solidFill>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C4BF35-FEDC-388D-22EB-2AF38BF540FC}"/>
              </a:ext>
            </a:extLst>
          </p:cNvPr>
          <p:cNvSpPr/>
          <p:nvPr/>
        </p:nvSpPr>
        <p:spPr>
          <a:xfrm>
            <a:off x="637456" y="1690255"/>
            <a:ext cx="10917090" cy="1274618"/>
          </a:xfrm>
          <a:prstGeom prst="rect">
            <a:avLst/>
          </a:prstGeom>
          <a:noFill/>
          <a:ln w="76200">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9A725C6-B6A3-8E15-2488-199BC7FB624F}"/>
              </a:ext>
            </a:extLst>
          </p:cNvPr>
          <p:cNvSpPr/>
          <p:nvPr/>
        </p:nvSpPr>
        <p:spPr>
          <a:xfrm>
            <a:off x="612395" y="1315975"/>
            <a:ext cx="10942149" cy="1773588"/>
          </a:xfrm>
          <a:prstGeom prst="rect">
            <a:avLst/>
          </a:prstGeom>
          <a:no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1A4BCC1-E6BF-E4E9-A0F2-F0159C457743}"/>
              </a:ext>
            </a:extLst>
          </p:cNvPr>
          <p:cNvSpPr txBox="1"/>
          <p:nvPr/>
        </p:nvSpPr>
        <p:spPr>
          <a:xfrm>
            <a:off x="637454" y="1495270"/>
            <a:ext cx="10942149" cy="1569660"/>
          </a:xfrm>
          <a:prstGeom prst="rect">
            <a:avLst/>
          </a:prstGeom>
          <a:noFill/>
        </p:spPr>
        <p:txBody>
          <a:bodyPr wrap="square" rtlCol="0">
            <a:spAutoFit/>
          </a:bodyPr>
          <a:lstStyle/>
          <a:p>
            <a:pPr algn="ctr"/>
            <a:r>
              <a:rPr lang="en-US" sz="2400"/>
              <a:t>These revisions address minor grammatical updates, clarify defined terms, and align language with Market Protocols to ensure consistency and readability. The revisions do not alter market design or operations, they improve clarity and reduce potential misinterpretation.</a:t>
            </a:r>
            <a:endParaRPr lang="en-US" sz="2400" b="1"/>
          </a:p>
        </p:txBody>
      </p:sp>
      <p:sp>
        <p:nvSpPr>
          <p:cNvPr id="19" name="TextBox 18">
            <a:extLst>
              <a:ext uri="{FF2B5EF4-FFF2-40B4-BE49-F238E27FC236}">
                <a16:creationId xmlns:a16="http://schemas.microsoft.com/office/drawing/2014/main" id="{D0891C2F-E0DA-33F8-0ECF-5A1A3113515A}"/>
              </a:ext>
            </a:extLst>
          </p:cNvPr>
          <p:cNvSpPr txBox="1"/>
          <p:nvPr/>
        </p:nvSpPr>
        <p:spPr>
          <a:xfrm>
            <a:off x="701515" y="3669959"/>
            <a:ext cx="3155263" cy="2092881"/>
          </a:xfrm>
          <a:prstGeom prst="rect">
            <a:avLst/>
          </a:prstGeom>
          <a:noFill/>
        </p:spPr>
        <p:txBody>
          <a:bodyPr wrap="square" rtlCol="0">
            <a:spAutoFit/>
          </a:bodyPr>
          <a:lstStyle/>
          <a:p>
            <a:pPr algn="ctr"/>
            <a:r>
              <a:rPr lang="en-US" sz="2600" b="1">
                <a:solidFill>
                  <a:schemeClr val="bg1"/>
                </a:solidFill>
              </a:rPr>
              <a:t>Complete list of 32 revisions made are included in the MPEC background materials</a:t>
            </a:r>
          </a:p>
        </p:txBody>
      </p:sp>
      <p:sp>
        <p:nvSpPr>
          <p:cNvPr id="21" name="TextBox 20">
            <a:extLst>
              <a:ext uri="{FF2B5EF4-FFF2-40B4-BE49-F238E27FC236}">
                <a16:creationId xmlns:a16="http://schemas.microsoft.com/office/drawing/2014/main" id="{161A5716-D677-D82F-37D5-ACAFD19CD9BB}"/>
              </a:ext>
            </a:extLst>
          </p:cNvPr>
          <p:cNvSpPr txBox="1"/>
          <p:nvPr/>
        </p:nvSpPr>
        <p:spPr>
          <a:xfrm>
            <a:off x="4569896" y="3669959"/>
            <a:ext cx="3027145" cy="1692771"/>
          </a:xfrm>
          <a:prstGeom prst="rect">
            <a:avLst/>
          </a:prstGeom>
          <a:noFill/>
        </p:spPr>
        <p:txBody>
          <a:bodyPr wrap="square" rtlCol="0">
            <a:spAutoFit/>
          </a:bodyPr>
          <a:lstStyle/>
          <a:p>
            <a:pPr algn="ctr"/>
            <a:r>
              <a:rPr lang="en-US" sz="2600" b="1">
                <a:solidFill>
                  <a:schemeClr val="bg1"/>
                </a:solidFill>
              </a:rPr>
              <a:t>Improves clarity and consistency for easier interpretation</a:t>
            </a:r>
          </a:p>
        </p:txBody>
      </p:sp>
      <p:sp>
        <p:nvSpPr>
          <p:cNvPr id="22" name="TextBox 21">
            <a:extLst>
              <a:ext uri="{FF2B5EF4-FFF2-40B4-BE49-F238E27FC236}">
                <a16:creationId xmlns:a16="http://schemas.microsoft.com/office/drawing/2014/main" id="{F576F955-7463-D3CB-A0AF-B4686455E720}"/>
              </a:ext>
            </a:extLst>
          </p:cNvPr>
          <p:cNvSpPr txBox="1"/>
          <p:nvPr/>
        </p:nvSpPr>
        <p:spPr>
          <a:xfrm>
            <a:off x="8399283" y="3669959"/>
            <a:ext cx="3027145" cy="1969770"/>
          </a:xfrm>
          <a:prstGeom prst="rect">
            <a:avLst/>
          </a:prstGeom>
          <a:noFill/>
        </p:spPr>
        <p:txBody>
          <a:bodyPr wrap="square" rtlCol="0">
            <a:spAutoFit/>
          </a:bodyPr>
          <a:lstStyle/>
          <a:p>
            <a:pPr algn="ctr"/>
            <a:r>
              <a:rPr lang="en-US" sz="2600" b="1">
                <a:solidFill>
                  <a:schemeClr val="bg1"/>
                </a:solidFill>
              </a:rPr>
              <a:t>Updates the Tariff to align with the Protocols</a:t>
            </a:r>
          </a:p>
          <a:p>
            <a:pPr lvl="0" algn="ctr"/>
            <a:r>
              <a:rPr lang="en-US" sz="2600" b="1">
                <a:solidFill>
                  <a:schemeClr val="bg1"/>
                </a:solidFill>
              </a:rPr>
              <a:t> </a:t>
            </a:r>
          </a:p>
          <a:p>
            <a:endParaRPr lang="en-US"/>
          </a:p>
        </p:txBody>
      </p:sp>
    </p:spTree>
    <p:extLst>
      <p:ext uri="{BB962C8B-B14F-4D97-AF65-F5344CB8AC3E}">
        <p14:creationId xmlns:p14="http://schemas.microsoft.com/office/powerpoint/2010/main" val="354767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a:extLst>
            <a:ext uri="{FF2B5EF4-FFF2-40B4-BE49-F238E27FC236}">
              <a16:creationId xmlns:a16="http://schemas.microsoft.com/office/drawing/2014/main" id="{6B90A1F7-74AF-D945-DB31-BABB2F21D053}"/>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ABAAD7F-8226-C96E-A2CB-C795C4F18309}"/>
              </a:ext>
            </a:extLst>
          </p:cNvPr>
          <p:cNvSpPr/>
          <p:nvPr/>
        </p:nvSpPr>
        <p:spPr>
          <a:xfrm>
            <a:off x="576361" y="1509723"/>
            <a:ext cx="11316369" cy="2565565"/>
          </a:xfrm>
          <a:prstGeom prst="roundRect">
            <a:avLst/>
          </a:prstGeom>
          <a:solidFill>
            <a:schemeClr val="accent2">
              <a:alpha val="7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F68776-D571-77EF-7713-503EF70AAC3A}"/>
              </a:ext>
            </a:extLst>
          </p:cNvPr>
          <p:cNvSpPr>
            <a:spLocks noGrp="1"/>
          </p:cNvSpPr>
          <p:nvPr>
            <p:ph type="title"/>
          </p:nvPr>
        </p:nvSpPr>
        <p:spPr>
          <a:xfrm>
            <a:off x="437815" y="619070"/>
            <a:ext cx="10942151" cy="939566"/>
          </a:xfrm>
        </p:spPr>
        <p:txBody>
          <a:bodyPr/>
          <a:lstStyle/>
          <a:p>
            <a:r>
              <a:rPr lang="en-US">
                <a:solidFill>
                  <a:schemeClr val="tx1"/>
                </a:solidFill>
              </a:rPr>
              <a:t>Recommended motion</a:t>
            </a:r>
          </a:p>
        </p:txBody>
      </p:sp>
      <p:sp>
        <p:nvSpPr>
          <p:cNvPr id="5" name="TextBox 4">
            <a:extLst>
              <a:ext uri="{FF2B5EF4-FFF2-40B4-BE49-F238E27FC236}">
                <a16:creationId xmlns:a16="http://schemas.microsoft.com/office/drawing/2014/main" id="{92DD8D72-A2BB-48F7-D5C2-A7A3E9E76CCC}"/>
              </a:ext>
            </a:extLst>
          </p:cNvPr>
          <p:cNvSpPr txBox="1"/>
          <p:nvPr/>
        </p:nvSpPr>
        <p:spPr>
          <a:xfrm>
            <a:off x="823121" y="1662800"/>
            <a:ext cx="10792518" cy="2308324"/>
          </a:xfrm>
          <a:prstGeom prst="rect">
            <a:avLst/>
          </a:prstGeom>
          <a:noFill/>
        </p:spPr>
        <p:txBody>
          <a:bodyPr wrap="square" lIns="91440" tIns="45720" rIns="91440" bIns="45720" rtlCol="0" anchor="t">
            <a:spAutoFit/>
          </a:bodyPr>
          <a:lstStyle/>
          <a:p>
            <a:pPr lvl="0"/>
            <a:r>
              <a:rPr lang="en-US" sz="3600" b="1" dirty="0">
                <a:solidFill>
                  <a:schemeClr val="bg1"/>
                </a:solidFill>
                <a:latin typeface="Segoe UI"/>
                <a:cs typeface="Segoe UI"/>
              </a:rPr>
              <a:t>Motion to approve the Markets+ Tariff Clean-Up Items as approved and presented by the Markets+ Participant Executive Committee (MPEC).</a:t>
            </a:r>
          </a:p>
        </p:txBody>
      </p:sp>
    </p:spTree>
    <p:extLst>
      <p:ext uri="{BB962C8B-B14F-4D97-AF65-F5344CB8AC3E}">
        <p14:creationId xmlns:p14="http://schemas.microsoft.com/office/powerpoint/2010/main" val="211315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E1EB2-0D30-6A8E-C1E0-62880CE5C15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1D0064E-2F29-4320-E5FB-6A0298411FFF}"/>
              </a:ext>
            </a:extLst>
          </p:cNvPr>
          <p:cNvSpPr>
            <a:spLocks noGrp="1"/>
          </p:cNvSpPr>
          <p:nvPr>
            <p:ph type="ctrTitle"/>
          </p:nvPr>
        </p:nvSpPr>
        <p:spPr>
          <a:xfrm>
            <a:off x="497719" y="1972126"/>
            <a:ext cx="10050012" cy="2913747"/>
          </a:xfrm>
        </p:spPr>
        <p:txBody>
          <a:bodyPr>
            <a:normAutofit/>
          </a:bodyPr>
          <a:lstStyle/>
          <a:p>
            <a:pPr>
              <a:lnSpc>
                <a:spcPct val="100000"/>
              </a:lnSpc>
            </a:pPr>
            <a:r>
              <a:rPr lang="en-US"/>
              <a:t>Markets+ Tariff Schedule 1B</a:t>
            </a:r>
          </a:p>
        </p:txBody>
      </p:sp>
    </p:spTree>
    <p:extLst>
      <p:ext uri="{BB962C8B-B14F-4D97-AF65-F5344CB8AC3E}">
        <p14:creationId xmlns:p14="http://schemas.microsoft.com/office/powerpoint/2010/main" val="1579679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4EB87-2875-0C15-F88C-EE9298701061}"/>
              </a:ext>
            </a:extLst>
          </p:cNvPr>
          <p:cNvSpPr>
            <a:spLocks noGrp="1"/>
          </p:cNvSpPr>
          <p:nvPr>
            <p:ph type="title"/>
          </p:nvPr>
        </p:nvSpPr>
        <p:spPr/>
        <p:txBody>
          <a:bodyPr vert="horz" lIns="91440" tIns="45720" rIns="91440" bIns="45720" rtlCol="0" anchor="ctr">
            <a:normAutofit/>
          </a:bodyPr>
          <a:lstStyle/>
          <a:p>
            <a:r>
              <a:rPr lang="en-US"/>
              <a:t>Schedule 1B Markets+ Tariff and Protocol revisions </a:t>
            </a:r>
            <a:endParaRPr lang="en-US" kern="1200" cap="all" baseline="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5" name="Content Placeholder 14">
            <a:extLst>
              <a:ext uri="{FF2B5EF4-FFF2-40B4-BE49-F238E27FC236}">
                <a16:creationId xmlns:a16="http://schemas.microsoft.com/office/drawing/2014/main" id="{CF7AF36A-4FF6-DA68-03EE-96DB3443B685}"/>
              </a:ext>
            </a:extLst>
          </p:cNvPr>
          <p:cNvSpPr>
            <a:spLocks noGrp="1"/>
          </p:cNvSpPr>
          <p:nvPr>
            <p:ph idx="1"/>
          </p:nvPr>
        </p:nvSpPr>
        <p:spPr>
          <a:xfrm>
            <a:off x="1039091" y="1665422"/>
            <a:ext cx="10058401" cy="5096623"/>
          </a:xfrm>
        </p:spPr>
        <p:txBody>
          <a:bodyPr>
            <a:normAutofit lnSpcReduction="10000"/>
          </a:bodyPr>
          <a:lstStyle/>
          <a:p>
            <a:pPr marL="0" indent="0">
              <a:buNone/>
            </a:pPr>
            <a:r>
              <a:rPr lang="en-US"/>
              <a:t>Schedule 1-B establishes how the Market Operator recovers the administrative and implementation costs necessary to operate Markets+.</a:t>
            </a:r>
          </a:p>
          <a:p>
            <a:pPr marL="685800" lvl="1">
              <a:spcBef>
                <a:spcPts val="1200"/>
              </a:spcBef>
              <a:spcAft>
                <a:spcPts val="600"/>
              </a:spcAft>
            </a:pPr>
            <a:r>
              <a:rPr lang="en-US"/>
              <a:t>Revisions follow finalized executed Phase 2 Funding Agreements</a:t>
            </a:r>
          </a:p>
          <a:p>
            <a:pPr marL="685800" lvl="1">
              <a:spcBef>
                <a:spcPts val="1200"/>
              </a:spcBef>
              <a:spcAft>
                <a:spcPts val="600"/>
              </a:spcAft>
            </a:pPr>
            <a:r>
              <a:rPr lang="en-US"/>
              <a:t>Charges are allocated to Market Participants based on their share of market activity</a:t>
            </a:r>
          </a:p>
          <a:p>
            <a:pPr marL="685800" lvl="1">
              <a:spcBef>
                <a:spcPts val="1200"/>
              </a:spcBef>
              <a:spcAft>
                <a:spcPts val="600"/>
              </a:spcAft>
            </a:pPr>
            <a:r>
              <a:rPr lang="en-US"/>
              <a:t>Ensures a fair and transparent cost recovery structure</a:t>
            </a:r>
          </a:p>
          <a:p>
            <a:pPr marL="685800" lvl="1">
              <a:spcBef>
                <a:spcPts val="1200"/>
              </a:spcBef>
              <a:spcAft>
                <a:spcPts val="600"/>
              </a:spcAft>
            </a:pPr>
            <a:r>
              <a:rPr lang="en-US"/>
              <a:t>Affects Tariff Section Schedule 1-B and Protocol Section 4.5.17, 4.5.17.1, 4.5.17.2, 4.5.17.3</a:t>
            </a:r>
          </a:p>
          <a:p>
            <a:pPr marL="0" indent="0">
              <a:buNone/>
            </a:pPr>
            <a:endParaRPr lang="en-US"/>
          </a:p>
        </p:txBody>
      </p:sp>
      <p:sp>
        <p:nvSpPr>
          <p:cNvPr id="3" name="Rectangle 2">
            <a:extLst>
              <a:ext uri="{FF2B5EF4-FFF2-40B4-BE49-F238E27FC236}">
                <a16:creationId xmlns:a16="http://schemas.microsoft.com/office/drawing/2014/main" id="{1308CB4E-0CD8-6F8A-652A-3E266F9EFDD8}"/>
              </a:ext>
            </a:extLst>
          </p:cNvPr>
          <p:cNvSpPr/>
          <p:nvPr/>
        </p:nvSpPr>
        <p:spPr>
          <a:xfrm>
            <a:off x="750940" y="1503090"/>
            <a:ext cx="10401969" cy="1496141"/>
          </a:xfrm>
          <a:prstGeom prst="rect">
            <a:avLst/>
          </a:prstGeom>
          <a:no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4218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a:extLst>
            <a:ext uri="{FF2B5EF4-FFF2-40B4-BE49-F238E27FC236}">
              <a16:creationId xmlns:a16="http://schemas.microsoft.com/office/drawing/2014/main" id="{19167F00-1F9E-95AB-189F-588BB140520A}"/>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F1120E7A-7BDE-C772-D474-6DBEC0F95613}"/>
              </a:ext>
            </a:extLst>
          </p:cNvPr>
          <p:cNvSpPr/>
          <p:nvPr/>
        </p:nvSpPr>
        <p:spPr>
          <a:xfrm>
            <a:off x="548929" y="2851803"/>
            <a:ext cx="11316369" cy="1764792"/>
          </a:xfrm>
          <a:prstGeom prst="roundRect">
            <a:avLst/>
          </a:prstGeom>
          <a:solidFill>
            <a:schemeClr val="accent2">
              <a:alpha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CC6D20-E5ED-38E8-BBB0-F76E5A3403B4}"/>
              </a:ext>
            </a:extLst>
          </p:cNvPr>
          <p:cNvSpPr>
            <a:spLocks noGrp="1"/>
          </p:cNvSpPr>
          <p:nvPr>
            <p:ph type="title"/>
          </p:nvPr>
        </p:nvSpPr>
        <p:spPr>
          <a:xfrm>
            <a:off x="437815" y="619070"/>
            <a:ext cx="10942151" cy="939566"/>
          </a:xfrm>
        </p:spPr>
        <p:txBody>
          <a:bodyPr/>
          <a:lstStyle/>
          <a:p>
            <a:r>
              <a:rPr lang="en-US">
                <a:solidFill>
                  <a:schemeClr val="tx1"/>
                </a:solidFill>
              </a:rPr>
              <a:t>Recommended motion</a:t>
            </a:r>
          </a:p>
        </p:txBody>
      </p:sp>
      <p:sp>
        <p:nvSpPr>
          <p:cNvPr id="5" name="TextBox 4">
            <a:extLst>
              <a:ext uri="{FF2B5EF4-FFF2-40B4-BE49-F238E27FC236}">
                <a16:creationId xmlns:a16="http://schemas.microsoft.com/office/drawing/2014/main" id="{2871F6C2-D064-4CFD-8EE6-14866D3EA417}"/>
              </a:ext>
            </a:extLst>
          </p:cNvPr>
          <p:cNvSpPr txBox="1"/>
          <p:nvPr/>
        </p:nvSpPr>
        <p:spPr>
          <a:xfrm>
            <a:off x="830806" y="2954834"/>
            <a:ext cx="9991575" cy="1384995"/>
          </a:xfrm>
          <a:prstGeom prst="rect">
            <a:avLst/>
          </a:prstGeom>
          <a:noFill/>
        </p:spPr>
        <p:txBody>
          <a:bodyPr wrap="square" lIns="91440" tIns="45720" rIns="91440" bIns="45720" rtlCol="0" anchor="t">
            <a:spAutoFit/>
          </a:bodyPr>
          <a:lstStyle/>
          <a:p>
            <a:r>
              <a:rPr lang="en-US" sz="2800" b="1" dirty="0">
                <a:solidFill>
                  <a:schemeClr val="bg1"/>
                </a:solidFill>
                <a:cs typeface="Segoe UI"/>
              </a:rPr>
              <a:t>Motion to approve Schedule 1B Markets+ Tariff and Protocol revisions approved and presented by the Markets+ Participant Executive Committee (MPEC).</a:t>
            </a:r>
          </a:p>
        </p:txBody>
      </p:sp>
    </p:spTree>
    <p:extLst>
      <p:ext uri="{BB962C8B-B14F-4D97-AF65-F5344CB8AC3E}">
        <p14:creationId xmlns:p14="http://schemas.microsoft.com/office/powerpoint/2010/main" val="4104584616"/>
      </p:ext>
    </p:extLst>
  </p:cSld>
  <p:clrMapOvr>
    <a:masterClrMapping/>
  </p:clrMapOvr>
</p:sld>
</file>

<file path=ppt/theme/theme1.xml><?xml version="1.0" encoding="utf-8"?>
<a:theme xmlns:a="http://schemas.openxmlformats.org/drawingml/2006/main" name="Custom Design">
  <a:themeElements>
    <a:clrScheme name="SPP Official Branding">
      <a:dk1>
        <a:srgbClr val="2A363B"/>
      </a:dk1>
      <a:lt1>
        <a:sysClr val="window" lastClr="FFFFFF"/>
      </a:lt1>
      <a:dk2>
        <a:srgbClr val="5A6770"/>
      </a:dk2>
      <a:lt2>
        <a:srgbClr val="E7E6E6"/>
      </a:lt2>
      <a:accent1>
        <a:srgbClr val="C7202F"/>
      </a:accent1>
      <a:accent2>
        <a:srgbClr val="2399BB"/>
      </a:accent2>
      <a:accent3>
        <a:srgbClr val="1FBF92"/>
      </a:accent3>
      <a:accent4>
        <a:srgbClr val="FBAB18"/>
      </a:accent4>
      <a:accent5>
        <a:srgbClr val="A142C0"/>
      </a:accent5>
      <a:accent6>
        <a:srgbClr val="A67777"/>
      </a:accent6>
      <a:hlink>
        <a:srgbClr val="2399BB"/>
      </a:hlink>
      <a:folHlink>
        <a:srgbClr val="FBAB18"/>
      </a:folHlink>
    </a:clrScheme>
    <a:fontScheme name="SPP Branding Fonts">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ousekeeping Slide 20210527" id="{F1D81ABB-77DA-4A68-B23C-2AAFB3553F91}" vid="{8CB5540D-AC8A-4C0C-A0C7-90A965999033}"/>
    </a:ext>
  </a:extLst>
</a:theme>
</file>

<file path=ppt/theme/theme2.xml><?xml version="1.0" encoding="utf-8"?>
<a:theme xmlns:a="http://schemas.openxmlformats.org/drawingml/2006/main" name="11_Custom Design">
  <a:themeElements>
    <a:clrScheme name="SPP Official Branding">
      <a:dk1>
        <a:srgbClr val="2A363B"/>
      </a:dk1>
      <a:lt1>
        <a:sysClr val="window" lastClr="FFFFFF"/>
      </a:lt1>
      <a:dk2>
        <a:srgbClr val="5A6770"/>
      </a:dk2>
      <a:lt2>
        <a:srgbClr val="E7E6E6"/>
      </a:lt2>
      <a:accent1>
        <a:srgbClr val="C7202F"/>
      </a:accent1>
      <a:accent2>
        <a:srgbClr val="2399BB"/>
      </a:accent2>
      <a:accent3>
        <a:srgbClr val="1FBF92"/>
      </a:accent3>
      <a:accent4>
        <a:srgbClr val="FBAB18"/>
      </a:accent4>
      <a:accent5>
        <a:srgbClr val="A142C0"/>
      </a:accent5>
      <a:accent6>
        <a:srgbClr val="A67777"/>
      </a:accent6>
      <a:hlink>
        <a:srgbClr val="2399BB"/>
      </a:hlink>
      <a:folHlink>
        <a:srgbClr val="FBAB18"/>
      </a:folHlink>
    </a:clrScheme>
    <a:fontScheme name="Custom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 PPT Template 20210716" id="{82234597-2EAB-4C7E-B6A4-89E26F838DFE}" vid="{13842734-976A-4795-8115-AC264344A86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32328C64684A4C9D6D2FEF34CC863D" ma:contentTypeVersion="16" ma:contentTypeDescription="Create a new document." ma:contentTypeScope="" ma:versionID="1911aae31821e4156b7b28ea7d5ac6fa">
  <xsd:schema xmlns:xsd="http://www.w3.org/2001/XMLSchema" xmlns:xs="http://www.w3.org/2001/XMLSchema" xmlns:p="http://schemas.microsoft.com/office/2006/metadata/properties" xmlns:ns1="http://schemas.microsoft.com/sharepoint/v3" xmlns:ns2="4acbca26-3efa-4ce4-9ea7-0fb843553cea" xmlns:ns3="37d3ad66-e118-421b-94a6-11dd103b1397" targetNamespace="http://schemas.microsoft.com/office/2006/metadata/properties" ma:root="true" ma:fieldsID="b5119e25b2f8f37a9926c3042f2bbee7" ns1:_="" ns2:_="" ns3:_="">
    <xsd:import namespace="http://schemas.microsoft.com/sharepoint/v3"/>
    <xsd:import namespace="4acbca26-3efa-4ce4-9ea7-0fb843553cea"/>
    <xsd:import namespace="37d3ad66-e118-421b-94a6-11dd103b139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1:_ip_UnifiedCompliancePolicyProperties" minOccurs="0"/>
                <xsd:element ref="ns1:_ip_UnifiedCompliancePolicyUIAction"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cbca26-3efa-4ce4-9ea7-0fb843553c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80c8eb9-1d53-4565-8c8d-20e3ef4ff78c" ma:termSetId="09814cd3-568e-fe90-9814-8d621ff8fb84" ma:anchorId="fba54fb3-c3e1-fe81-a776-ca4b69148c4d" ma:open="true" ma:isKeyword="false">
      <xsd:complexType>
        <xsd:sequence>
          <xsd:element ref="pc:Terms" minOccurs="0" maxOccurs="1"/>
        </xsd:sequence>
      </xsd:complex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7d3ad66-e118-421b-94a6-11dd103b139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42fdb7f9-e3a7-4876-a6d3-e3f9a3686558}" ma:internalName="TaxCatchAll" ma:showField="CatchAllData" ma:web="37d3ad66-e118-421b-94a6-11dd103b13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37d3ad66-e118-421b-94a6-11dd103b1397" xsi:nil="true"/>
    <lcf76f155ced4ddcb4097134ff3c332f xmlns="4acbca26-3efa-4ce4-9ea7-0fb843553cea">
      <Terms xmlns="http://schemas.microsoft.com/office/infopath/2007/PartnerControls"/>
    </lcf76f155ced4ddcb4097134ff3c332f>
    <_ip_UnifiedCompliancePolicyProperties xmlns="http://schemas.microsoft.com/sharepoint/v3" xsi:nil="true"/>
  </documentManagement>
</p:properties>
</file>

<file path=customXml/itemProps1.xml><?xml version="1.0" encoding="utf-8"?>
<ds:datastoreItem xmlns:ds="http://schemas.openxmlformats.org/officeDocument/2006/customXml" ds:itemID="{B2A8BA47-2073-4DB9-A4B0-F7E745E833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acbca26-3efa-4ce4-9ea7-0fb843553cea"/>
    <ds:schemaRef ds:uri="37d3ad66-e118-421b-94a6-11dd103b13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53739D-BE6C-4B74-A7B9-6DDA9914D584}">
  <ds:schemaRefs>
    <ds:schemaRef ds:uri="http://schemas.microsoft.com/sharepoint/v3/contenttype/forms"/>
  </ds:schemaRefs>
</ds:datastoreItem>
</file>

<file path=customXml/itemProps3.xml><?xml version="1.0" encoding="utf-8"?>
<ds:datastoreItem xmlns:ds="http://schemas.openxmlformats.org/officeDocument/2006/customXml" ds:itemID="{CB6A16CE-442B-49A8-9605-76254CA1F41F}">
  <ds:schemaRefs>
    <ds:schemaRef ds:uri="http://schemas.microsoft.com/sharepoint/v3"/>
    <ds:schemaRef ds:uri="http://purl.org/dc/terms/"/>
    <ds:schemaRef ds:uri="http://schemas.openxmlformats.org/package/2006/metadata/core-properties"/>
    <ds:schemaRef ds:uri="37d3ad66-e118-421b-94a6-11dd103b1397"/>
    <ds:schemaRef ds:uri="http://purl.org/dc/dcmitype/"/>
    <ds:schemaRef ds:uri="http://schemas.microsoft.com/office/2006/documentManagement/types"/>
    <ds:schemaRef ds:uri="4acbca26-3efa-4ce4-9ea7-0fb843553cea"/>
    <ds:schemaRef ds:uri="http://purl.org/dc/elements/1.1/"/>
    <ds:schemaRef ds:uri="http://schemas.microsoft.com/office/2006/metadata/properties"/>
    <ds:schemaRef ds:uri="http://schemas.microsoft.com/office/infopath/2007/PartnerControls"/>
    <ds:schemaRef ds:uri="http://www.w3.org/XML/1998/namespace"/>
  </ds:schemaRefs>
</ds:datastoreItem>
</file>

<file path=docMetadata/LabelInfo.xml><?xml version="1.0" encoding="utf-8"?>
<clbl:labelList xmlns:clbl="http://schemas.microsoft.com/office/2020/mipLabelMetadata">
  <clbl:label id="{e9692091-66b8-45b5-9087-387cbcef98ca}" enabled="1" method="Privileged" siteId="{3230926a-71b7-4370-a137-197badc066a2}" removed="0"/>
</clbl:labelList>
</file>

<file path=docProps/app.xml><?xml version="1.0" encoding="utf-8"?>
<Properties xmlns="http://schemas.openxmlformats.org/officeDocument/2006/extended-properties" xmlns:vt="http://schemas.openxmlformats.org/officeDocument/2006/docPropsVTypes">
  <Template/>
  <TotalTime>1</TotalTime>
  <Words>753</Words>
  <Application>Microsoft Office PowerPoint</Application>
  <PresentationFormat>Widescreen</PresentationFormat>
  <Paragraphs>74</Paragraphs>
  <Slides>18</Slides>
  <Notes>13</Notes>
  <HiddenSlides>0</HiddenSlides>
  <MMClips>0</MMClips>
  <ScaleCrop>false</ScaleCrop>
  <HeadingPairs>
    <vt:vector size="8" baseType="variant">
      <vt:variant>
        <vt:lpstr>Fonts Used</vt:lpstr>
      </vt:variant>
      <vt:variant>
        <vt:i4>6</vt:i4>
      </vt:variant>
      <vt:variant>
        <vt:lpstr>Theme</vt:lpstr>
      </vt:variant>
      <vt:variant>
        <vt:i4>2</vt:i4>
      </vt:variant>
      <vt:variant>
        <vt:lpstr>Slide Titles</vt:lpstr>
      </vt:variant>
      <vt:variant>
        <vt:i4>18</vt:i4>
      </vt:variant>
      <vt:variant>
        <vt:lpstr>Custom Shows</vt:lpstr>
      </vt:variant>
      <vt:variant>
        <vt:i4>1</vt:i4>
      </vt:variant>
    </vt:vector>
  </HeadingPairs>
  <TitlesOfParts>
    <vt:vector size="27" baseType="lpstr">
      <vt:lpstr>Arial</vt:lpstr>
      <vt:lpstr>Calibri</vt:lpstr>
      <vt:lpstr>Segoe UI</vt:lpstr>
      <vt:lpstr>Segoe UI Black</vt:lpstr>
      <vt:lpstr>Segoe UI Light</vt:lpstr>
      <vt:lpstr>Segoe UI Semilight</vt:lpstr>
      <vt:lpstr>Custom Design</vt:lpstr>
      <vt:lpstr>11_Custom Design</vt:lpstr>
      <vt:lpstr>PowerPoint Presentation</vt:lpstr>
      <vt:lpstr>MPEC Tariff and Protocol approval recommendations</vt:lpstr>
      <vt:lpstr>sections For approval:</vt:lpstr>
      <vt:lpstr>Markets+ Tariff Clean-Up</vt:lpstr>
      <vt:lpstr>Markets+ Tariff Clean-Up Items </vt:lpstr>
      <vt:lpstr>Recommended motion</vt:lpstr>
      <vt:lpstr>Markets+ Tariff Schedule 1B</vt:lpstr>
      <vt:lpstr>Schedule 1B Markets+ Tariff and Protocol revisions </vt:lpstr>
      <vt:lpstr>Recommended motion</vt:lpstr>
      <vt:lpstr>Repricing Modification</vt:lpstr>
      <vt:lpstr>Tariff Revision: Attachment A, Section 3.7.1 and 7.8.1 (Repricing Modification)</vt:lpstr>
      <vt:lpstr>Recommended motion</vt:lpstr>
      <vt:lpstr>Island Pricing</vt:lpstr>
      <vt:lpstr>Tariff Section 3.7.2 and Protocol Section 10.3 (Island Pricing)</vt:lpstr>
      <vt:lpstr>Recommended motion</vt:lpstr>
      <vt:lpstr>MSR Self-Charging</vt:lpstr>
      <vt:lpstr>Tariff and Protocol Revisions (Market Storage Resource Self-Charging)</vt:lpstr>
      <vt:lpstr>Recommended motion</vt:lpstr>
      <vt:lpstr>Intro Slides</vt:lpstr>
    </vt:vector>
  </TitlesOfParts>
  <Company>Southwest Power Pool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an intro slide and is optional</dc:title>
  <dc:creator>Russell Carey</dc:creator>
  <cp:lastModifiedBy>Ken Sands</cp:lastModifiedBy>
  <cp:revision>2</cp:revision>
  <dcterms:created xsi:type="dcterms:W3CDTF">2021-11-15T15:27:55Z</dcterms:created>
  <dcterms:modified xsi:type="dcterms:W3CDTF">2026-01-08T21:52:39Z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Custom Design:7</vt:lpwstr>
  </property>
  <property fmtid="{D5CDD505-2E9C-101B-9397-08002B2CF9AE}" pid="3" name="ClassificationContentMarkingFooterText">
    <vt:lpwstr>SPP Internal Only</vt:lpwstr>
  </property>
  <property fmtid="{D5CDD505-2E9C-101B-9397-08002B2CF9AE}" pid="4" name="MSIP_Label_e9692091-66b8-45b5-9087-387cbcef98ca_Enabled">
    <vt:lpwstr>true</vt:lpwstr>
  </property>
  <property fmtid="{D5CDD505-2E9C-101B-9397-08002B2CF9AE}" pid="5" name="MSIP_Label_e9692091-66b8-45b5-9087-387cbcef98ca_SetDate">
    <vt:lpwstr>2024-04-02T17:28:17Z</vt:lpwstr>
  </property>
  <property fmtid="{D5CDD505-2E9C-101B-9397-08002B2CF9AE}" pid="6" name="MSIP_Label_e9692091-66b8-45b5-9087-387cbcef98ca_Method">
    <vt:lpwstr>Privileged</vt:lpwstr>
  </property>
  <property fmtid="{D5CDD505-2E9C-101B-9397-08002B2CF9AE}" pid="7" name="MSIP_Label_e9692091-66b8-45b5-9087-387cbcef98ca_Name">
    <vt:lpwstr>Public</vt:lpwstr>
  </property>
  <property fmtid="{D5CDD505-2E9C-101B-9397-08002B2CF9AE}" pid="8" name="MSIP_Label_e9692091-66b8-45b5-9087-387cbcef98ca_SiteId">
    <vt:lpwstr>3230926a-71b7-4370-a137-197badc066a2</vt:lpwstr>
  </property>
  <property fmtid="{D5CDD505-2E9C-101B-9397-08002B2CF9AE}" pid="9" name="MSIP_Label_e9692091-66b8-45b5-9087-387cbcef98ca_ActionId">
    <vt:lpwstr>2c254c83-1e5d-4a4f-b01e-76942b72699d</vt:lpwstr>
  </property>
  <property fmtid="{D5CDD505-2E9C-101B-9397-08002B2CF9AE}" pid="10" name="MSIP_Label_e9692091-66b8-45b5-9087-387cbcef98ca_ContentBits">
    <vt:lpwstr>0</vt:lpwstr>
  </property>
  <property fmtid="{D5CDD505-2E9C-101B-9397-08002B2CF9AE}" pid="11" name="ContentTypeId">
    <vt:lpwstr>0x010100E332328C64684A4C9D6D2FEF34CC863D</vt:lpwstr>
  </property>
  <property fmtid="{D5CDD505-2E9C-101B-9397-08002B2CF9AE}" pid="12" name="MediaServiceImageTags">
    <vt:lpwstr/>
  </property>
</Properties>
</file>